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8"/>
  </p:notesMasterIdLst>
  <p:handoutMasterIdLst>
    <p:handoutMasterId r:id="rId169"/>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6E5352-DE0D-4FB3-BAC3-808E4214B43A}" type="datetimeFigureOut">
              <a:rPr lang="en-US" smtClean="0"/>
              <a:t>7/10/2022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3532FB-8568-4E5B-9CEF-898EF83740B7}" type="slidenum">
              <a:rPr lang="en-US" smtClean="0"/>
              <a:t>‹#›</a:t>
            </a:fld>
            <a:endParaRPr lang="en-US"/>
          </a:p>
        </p:txBody>
      </p:sp>
    </p:spTree>
    <p:extLst>
      <p:ext uri="{BB962C8B-B14F-4D97-AF65-F5344CB8AC3E}">
        <p14:creationId xmlns:p14="http://schemas.microsoft.com/office/powerpoint/2010/main" val="244626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40C01-3C31-4B68-AB7E-C8C2D7045C0E}" type="datetimeFigureOut">
              <a:rPr lang="en-US" smtClean="0"/>
              <a:t>7/10/2022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0C77F-BB67-40A7-BA49-A63D70691E19}" type="slidenum">
              <a:rPr lang="en-US" smtClean="0"/>
              <a:t>‹#›</a:t>
            </a:fld>
            <a:endParaRPr lang="en-US"/>
          </a:p>
        </p:txBody>
      </p:sp>
    </p:spTree>
    <p:extLst>
      <p:ext uri="{BB962C8B-B14F-4D97-AF65-F5344CB8AC3E}">
        <p14:creationId xmlns:p14="http://schemas.microsoft.com/office/powerpoint/2010/main" val="17422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56884-798C-474A-80A1-B09AAD9687A9}" type="slidenum">
              <a:rPr lang="en-US" smtClean="0"/>
              <a:t>50</a:t>
            </a:fld>
            <a:endParaRPr lang="en-US"/>
          </a:p>
        </p:txBody>
      </p:sp>
    </p:spTree>
    <p:extLst>
      <p:ext uri="{BB962C8B-B14F-4D97-AF65-F5344CB8AC3E}">
        <p14:creationId xmlns:p14="http://schemas.microsoft.com/office/powerpoint/2010/main" val="2359622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EDF42E3-1AFF-4C9E-A3EA-63B445B95191}" type="datetime1">
              <a:rPr lang="en-US" smtClean="0"/>
              <a:t>7/10/2022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DISTRIBUTION ANAD TRANSPORT MANAGEMENT</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EDE42A-2D18-4878-875E-B7DD13703A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261A3AE-00E4-482A-B0FA-629255389F78}" type="datetime1">
              <a:rPr lang="en-US" smtClean="0"/>
              <a:t>7/10/2022</a:t>
            </a:fld>
            <a:endParaRPr lang="en-US"/>
          </a:p>
        </p:txBody>
      </p:sp>
      <p:sp>
        <p:nvSpPr>
          <p:cNvPr id="5" name="Footer Placeholder 4"/>
          <p:cNvSpPr>
            <a:spLocks noGrp="1"/>
          </p:cNvSpPr>
          <p:nvPr>
            <p:ph type="ftr" sz="quarter" idx="11"/>
          </p:nvPr>
        </p:nvSpPr>
        <p:spPr/>
        <p:txBody>
          <a:bodyPr/>
          <a:lstStyle>
            <a:extLst/>
          </a:lstStyle>
          <a:p>
            <a:r>
              <a:rPr lang="en-US" smtClean="0"/>
              <a:t>DISTRIBUTION ANAD TRANSPORT MANAGEMENT</a:t>
            </a:r>
            <a:endParaRPr lang="en-US"/>
          </a:p>
        </p:txBody>
      </p:sp>
      <p:sp>
        <p:nvSpPr>
          <p:cNvPr id="6" name="Slide Number Placeholder 5"/>
          <p:cNvSpPr>
            <a:spLocks noGrp="1"/>
          </p:cNvSpPr>
          <p:nvPr>
            <p:ph type="sldNum" sz="quarter" idx="12"/>
          </p:nvPr>
        </p:nvSpPr>
        <p:spPr/>
        <p:txBody>
          <a:bodyPr/>
          <a:lstStyle>
            <a:extLst/>
          </a:lstStyle>
          <a:p>
            <a:fld id="{33EDE42A-2D18-4878-875E-B7DD13703A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0B5D85-0AB4-419E-97F0-3E086C9EEA7A}" type="datetime1">
              <a:rPr lang="en-US" smtClean="0"/>
              <a:t>7/10/2022</a:t>
            </a:fld>
            <a:endParaRPr lang="en-US"/>
          </a:p>
        </p:txBody>
      </p:sp>
      <p:sp>
        <p:nvSpPr>
          <p:cNvPr id="5" name="Footer Placeholder 4"/>
          <p:cNvSpPr>
            <a:spLocks noGrp="1"/>
          </p:cNvSpPr>
          <p:nvPr>
            <p:ph type="ftr" sz="quarter" idx="11"/>
          </p:nvPr>
        </p:nvSpPr>
        <p:spPr/>
        <p:txBody>
          <a:bodyPr/>
          <a:lstStyle>
            <a:extLst/>
          </a:lstStyle>
          <a:p>
            <a:r>
              <a:rPr lang="en-US" smtClean="0"/>
              <a:t>DISTRIBUTION ANAD TRANSPORT MANAGEMENT</a:t>
            </a:r>
            <a:endParaRPr lang="en-US"/>
          </a:p>
        </p:txBody>
      </p:sp>
      <p:sp>
        <p:nvSpPr>
          <p:cNvPr id="6" name="Slide Number Placeholder 5"/>
          <p:cNvSpPr>
            <a:spLocks noGrp="1"/>
          </p:cNvSpPr>
          <p:nvPr>
            <p:ph type="sldNum" sz="quarter" idx="12"/>
          </p:nvPr>
        </p:nvSpPr>
        <p:spPr/>
        <p:txBody>
          <a:bodyPr/>
          <a:lstStyle>
            <a:extLst/>
          </a:lstStyle>
          <a:p>
            <a:fld id="{33EDE42A-2D18-4878-875E-B7DD13703A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B83EEB-E71E-4F4F-9784-109F82202AF0}" type="datetime1">
              <a:rPr lang="en-US" smtClean="0"/>
              <a:t>7/10/2022</a:t>
            </a:fld>
            <a:endParaRPr lang="en-US"/>
          </a:p>
        </p:txBody>
      </p:sp>
      <p:sp>
        <p:nvSpPr>
          <p:cNvPr id="5" name="Footer Placeholder 4"/>
          <p:cNvSpPr>
            <a:spLocks noGrp="1"/>
          </p:cNvSpPr>
          <p:nvPr>
            <p:ph type="ftr" sz="quarter" idx="11"/>
          </p:nvPr>
        </p:nvSpPr>
        <p:spPr/>
        <p:txBody>
          <a:bodyPr/>
          <a:lstStyle>
            <a:extLst/>
          </a:lstStyle>
          <a:p>
            <a:r>
              <a:rPr lang="en-US" smtClean="0"/>
              <a:t>DISTRIBUTION ANAD TRANSPORT MANAGEMENT</a:t>
            </a:r>
            <a:endParaRPr lang="en-US"/>
          </a:p>
        </p:txBody>
      </p:sp>
      <p:sp>
        <p:nvSpPr>
          <p:cNvPr id="6" name="Slide Number Placeholder 5"/>
          <p:cNvSpPr>
            <a:spLocks noGrp="1"/>
          </p:cNvSpPr>
          <p:nvPr>
            <p:ph type="sldNum" sz="quarter" idx="12"/>
          </p:nvPr>
        </p:nvSpPr>
        <p:spPr/>
        <p:txBody>
          <a:bodyPr/>
          <a:lstStyle>
            <a:extLst/>
          </a:lstStyle>
          <a:p>
            <a:fld id="{33EDE42A-2D18-4878-875E-B7DD13703AB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D8D779-5115-4DB0-B021-734E4CD577B4}" type="datetime1">
              <a:rPr lang="en-US" smtClean="0"/>
              <a:t>7/10/2022</a:t>
            </a:fld>
            <a:endParaRPr lang="en-US"/>
          </a:p>
        </p:txBody>
      </p:sp>
      <p:sp>
        <p:nvSpPr>
          <p:cNvPr id="5" name="Footer Placeholder 4"/>
          <p:cNvSpPr>
            <a:spLocks noGrp="1"/>
          </p:cNvSpPr>
          <p:nvPr>
            <p:ph type="ftr" sz="quarter" idx="11"/>
          </p:nvPr>
        </p:nvSpPr>
        <p:spPr/>
        <p:txBody>
          <a:bodyPr/>
          <a:lstStyle>
            <a:extLst/>
          </a:lstStyle>
          <a:p>
            <a:r>
              <a:rPr lang="en-US" smtClean="0"/>
              <a:t>DISTRIBUTION ANAD TRANSPORT MANAGEMENT</a:t>
            </a:r>
            <a:endParaRPr lang="en-US"/>
          </a:p>
        </p:txBody>
      </p:sp>
      <p:sp>
        <p:nvSpPr>
          <p:cNvPr id="6" name="Slide Number Placeholder 5"/>
          <p:cNvSpPr>
            <a:spLocks noGrp="1"/>
          </p:cNvSpPr>
          <p:nvPr>
            <p:ph type="sldNum" sz="quarter" idx="12"/>
          </p:nvPr>
        </p:nvSpPr>
        <p:spPr/>
        <p:txBody>
          <a:bodyPr/>
          <a:lstStyle>
            <a:extLst/>
          </a:lstStyle>
          <a:p>
            <a:fld id="{33EDE42A-2D18-4878-875E-B7DD13703AB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9449B8-A798-4A63-908F-280406A25AE4}" type="datetime1">
              <a:rPr lang="en-US" smtClean="0"/>
              <a:t>7/10/2022</a:t>
            </a:fld>
            <a:endParaRPr lang="en-US"/>
          </a:p>
        </p:txBody>
      </p:sp>
      <p:sp>
        <p:nvSpPr>
          <p:cNvPr id="6" name="Footer Placeholder 5"/>
          <p:cNvSpPr>
            <a:spLocks noGrp="1"/>
          </p:cNvSpPr>
          <p:nvPr>
            <p:ph type="ftr" sz="quarter" idx="11"/>
          </p:nvPr>
        </p:nvSpPr>
        <p:spPr/>
        <p:txBody>
          <a:bodyPr/>
          <a:lstStyle>
            <a:extLst/>
          </a:lstStyle>
          <a:p>
            <a:r>
              <a:rPr lang="en-US" smtClean="0"/>
              <a:t>DISTRIBUTION ANAD TRANSPORT MANAGEMENT</a:t>
            </a:r>
            <a:endParaRPr lang="en-US"/>
          </a:p>
        </p:txBody>
      </p:sp>
      <p:sp>
        <p:nvSpPr>
          <p:cNvPr id="7" name="Slide Number Placeholder 6"/>
          <p:cNvSpPr>
            <a:spLocks noGrp="1"/>
          </p:cNvSpPr>
          <p:nvPr>
            <p:ph type="sldNum" sz="quarter" idx="12"/>
          </p:nvPr>
        </p:nvSpPr>
        <p:spPr/>
        <p:txBody>
          <a:bodyPr/>
          <a:lstStyle>
            <a:extLst/>
          </a:lstStyle>
          <a:p>
            <a:fld id="{33EDE42A-2D18-4878-875E-B7DD13703AB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F867BA-E2B3-4074-B01D-CF77BEDCE145}" type="datetime1">
              <a:rPr lang="en-US" smtClean="0"/>
              <a:t>7/10/2022</a:t>
            </a:fld>
            <a:endParaRPr lang="en-US"/>
          </a:p>
        </p:txBody>
      </p:sp>
      <p:sp>
        <p:nvSpPr>
          <p:cNvPr id="8" name="Footer Placeholder 7"/>
          <p:cNvSpPr>
            <a:spLocks noGrp="1"/>
          </p:cNvSpPr>
          <p:nvPr>
            <p:ph type="ftr" sz="quarter" idx="11"/>
          </p:nvPr>
        </p:nvSpPr>
        <p:spPr/>
        <p:txBody>
          <a:bodyPr/>
          <a:lstStyle>
            <a:extLst/>
          </a:lstStyle>
          <a:p>
            <a:r>
              <a:rPr lang="en-US" smtClean="0"/>
              <a:t>DISTRIBUTION ANAD TRANSPORT MANAGEMENT</a:t>
            </a:r>
            <a:endParaRPr lang="en-US"/>
          </a:p>
        </p:txBody>
      </p:sp>
      <p:sp>
        <p:nvSpPr>
          <p:cNvPr id="9" name="Slide Number Placeholder 8"/>
          <p:cNvSpPr>
            <a:spLocks noGrp="1"/>
          </p:cNvSpPr>
          <p:nvPr>
            <p:ph type="sldNum" sz="quarter" idx="12"/>
          </p:nvPr>
        </p:nvSpPr>
        <p:spPr/>
        <p:txBody>
          <a:bodyPr/>
          <a:lstStyle>
            <a:extLst/>
          </a:lstStyle>
          <a:p>
            <a:fld id="{33EDE42A-2D18-4878-875E-B7DD13703A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6391D6D-C32C-4445-9BC1-6DDB54A3E181}" type="datetime1">
              <a:rPr lang="en-US" smtClean="0"/>
              <a:t>7/10/2022</a:t>
            </a:fld>
            <a:endParaRPr lang="en-US"/>
          </a:p>
        </p:txBody>
      </p:sp>
      <p:sp>
        <p:nvSpPr>
          <p:cNvPr id="4" name="Footer Placeholder 3"/>
          <p:cNvSpPr>
            <a:spLocks noGrp="1"/>
          </p:cNvSpPr>
          <p:nvPr>
            <p:ph type="ftr" sz="quarter" idx="11"/>
          </p:nvPr>
        </p:nvSpPr>
        <p:spPr/>
        <p:txBody>
          <a:bodyPr/>
          <a:lstStyle>
            <a:extLst/>
          </a:lstStyle>
          <a:p>
            <a:r>
              <a:rPr lang="en-US" smtClean="0"/>
              <a:t>DISTRIBUTION ANAD TRANSPORT MANAGEMENT</a:t>
            </a:r>
            <a:endParaRPr lang="en-US"/>
          </a:p>
        </p:txBody>
      </p:sp>
      <p:sp>
        <p:nvSpPr>
          <p:cNvPr id="5" name="Slide Number Placeholder 4"/>
          <p:cNvSpPr>
            <a:spLocks noGrp="1"/>
          </p:cNvSpPr>
          <p:nvPr>
            <p:ph type="sldNum" sz="quarter" idx="12"/>
          </p:nvPr>
        </p:nvSpPr>
        <p:spPr/>
        <p:txBody>
          <a:bodyPr/>
          <a:lstStyle>
            <a:extLst/>
          </a:lstStyle>
          <a:p>
            <a:fld id="{33EDE42A-2D18-4878-875E-B7DD13703AB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23631AC-9616-4D57-B8C6-6B4F92A800FD}" type="datetime1">
              <a:rPr lang="en-US" smtClean="0"/>
              <a:t>7/10/2022</a:t>
            </a:fld>
            <a:endParaRPr lang="en-US"/>
          </a:p>
        </p:txBody>
      </p:sp>
      <p:sp>
        <p:nvSpPr>
          <p:cNvPr id="3" name="Footer Placeholder 2"/>
          <p:cNvSpPr>
            <a:spLocks noGrp="1"/>
          </p:cNvSpPr>
          <p:nvPr>
            <p:ph type="ftr" sz="quarter" idx="11"/>
          </p:nvPr>
        </p:nvSpPr>
        <p:spPr/>
        <p:txBody>
          <a:bodyPr/>
          <a:lstStyle>
            <a:extLst/>
          </a:lstStyle>
          <a:p>
            <a:r>
              <a:rPr lang="en-US" smtClean="0"/>
              <a:t>DISTRIBUTION ANAD TRANSPORT MANAGEMENT</a:t>
            </a:r>
            <a:endParaRPr lang="en-US"/>
          </a:p>
        </p:txBody>
      </p:sp>
      <p:sp>
        <p:nvSpPr>
          <p:cNvPr id="4" name="Slide Number Placeholder 3"/>
          <p:cNvSpPr>
            <a:spLocks noGrp="1"/>
          </p:cNvSpPr>
          <p:nvPr>
            <p:ph type="sldNum" sz="quarter" idx="12"/>
          </p:nvPr>
        </p:nvSpPr>
        <p:spPr/>
        <p:txBody>
          <a:bodyPr/>
          <a:lstStyle>
            <a:extLst/>
          </a:lstStyle>
          <a:p>
            <a:fld id="{33EDE42A-2D18-4878-875E-B7DD13703A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B44FDD6-BBA2-48B7-BAD3-D3DE77433629}" type="datetime1">
              <a:rPr lang="en-US" smtClean="0"/>
              <a:t>7/10/2022</a:t>
            </a:fld>
            <a:endParaRPr lang="en-US"/>
          </a:p>
        </p:txBody>
      </p:sp>
      <p:sp>
        <p:nvSpPr>
          <p:cNvPr id="6" name="Footer Placeholder 5"/>
          <p:cNvSpPr>
            <a:spLocks noGrp="1"/>
          </p:cNvSpPr>
          <p:nvPr>
            <p:ph type="ftr" sz="quarter" idx="11"/>
          </p:nvPr>
        </p:nvSpPr>
        <p:spPr/>
        <p:txBody>
          <a:bodyPr/>
          <a:lstStyle>
            <a:extLst/>
          </a:lstStyle>
          <a:p>
            <a:r>
              <a:rPr lang="en-US" smtClean="0"/>
              <a:t>DISTRIBUTION ANAD TRANSPORT MANAGEMENT</a:t>
            </a:r>
            <a:endParaRPr lang="en-US"/>
          </a:p>
        </p:txBody>
      </p:sp>
      <p:sp>
        <p:nvSpPr>
          <p:cNvPr id="7" name="Slide Number Placeholder 6"/>
          <p:cNvSpPr>
            <a:spLocks noGrp="1"/>
          </p:cNvSpPr>
          <p:nvPr>
            <p:ph type="sldNum" sz="quarter" idx="12"/>
          </p:nvPr>
        </p:nvSpPr>
        <p:spPr/>
        <p:txBody>
          <a:bodyPr/>
          <a:lstStyle>
            <a:extLst/>
          </a:lstStyle>
          <a:p>
            <a:fld id="{33EDE42A-2D18-4878-875E-B7DD13703AB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0E59B4F-1B3E-4D1A-B974-6608E6138D33}" type="datetime1">
              <a:rPr lang="en-US" smtClean="0"/>
              <a:t>7/10/2022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DISTRIBUTION ANAD TRANSPORT MANAGEMENT</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EDE42A-2D18-4878-875E-B7DD13703AB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691D06-132A-4BC7-80D5-8E3EEACE98AA}" type="datetime1">
              <a:rPr lang="en-US" smtClean="0"/>
              <a:t>7/10/2022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DISTRIBUTION ANAD TRANSPORT MANAGEMENT</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3EDE42A-2D18-4878-875E-B7DD13703A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DISTRIBUTION NETWORK DESIGN</a:t>
            </a:r>
            <a:endParaRPr lang="en-US" dirty="0"/>
          </a:p>
        </p:txBody>
      </p:sp>
      <p:sp>
        <p:nvSpPr>
          <p:cNvPr id="3" name="Subtitle 2"/>
          <p:cNvSpPr>
            <a:spLocks noGrp="1"/>
          </p:cNvSpPr>
          <p:nvPr>
            <p:ph type="subTitle"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DISTRIBUTION ANAD TRANSPORTATION MANAGEMENT</a:t>
            </a:r>
            <a:endParaRPr lang="en-US" dirty="0"/>
          </a:p>
        </p:txBody>
      </p:sp>
    </p:spTree>
    <p:extLst>
      <p:ext uri="{BB962C8B-B14F-4D97-AF65-F5344CB8AC3E}">
        <p14:creationId xmlns:p14="http://schemas.microsoft.com/office/powerpoint/2010/main" val="306465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Increasing the number of facilities moves them closer to the end consumer. This reduces the response time. </a:t>
            </a:r>
            <a:endParaRPr lang="en-US" dirty="0" smtClean="0"/>
          </a:p>
          <a:p>
            <a:pPr algn="just"/>
            <a:r>
              <a:rPr lang="en-US" dirty="0" smtClean="0"/>
              <a:t>As </a:t>
            </a:r>
            <a:r>
              <a:rPr lang="en-US" dirty="0"/>
              <a:t>Amazon has built warehouses, the average time from the warehouse to the end consumer has decreased. </a:t>
            </a:r>
            <a:endParaRPr lang="en-US" dirty="0" smtClean="0"/>
          </a:p>
          <a:p>
            <a:pPr algn="just"/>
            <a:r>
              <a:rPr lang="en-US" dirty="0" smtClean="0"/>
              <a:t>McMaster-Carr </a:t>
            </a:r>
            <a:r>
              <a:rPr lang="en-US" dirty="0"/>
              <a:t>provides 1-2 day coverage of most of the U.S from 6 facilities. </a:t>
            </a:r>
            <a:endParaRPr lang="en-US" dirty="0" smtClean="0"/>
          </a:p>
          <a:p>
            <a:pPr algn="just"/>
            <a:r>
              <a:rPr lang="en-US" dirty="0" smtClean="0"/>
              <a:t>W.W</a:t>
            </a:r>
            <a:r>
              <a:rPr lang="en-US" dirty="0"/>
              <a:t>. Grainger is able to increase coverage to same day delivery using about 370 facilities</a:t>
            </a:r>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SERVICE AND NUMBER OF FACILITIES</a:t>
            </a:r>
            <a:endParaRPr lang="en-US" dirty="0"/>
          </a:p>
        </p:txBody>
      </p:sp>
    </p:spTree>
    <p:extLst>
      <p:ext uri="{BB962C8B-B14F-4D97-AF65-F5344CB8AC3E}">
        <p14:creationId xmlns:p14="http://schemas.microsoft.com/office/powerpoint/2010/main" val="9340930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338762" cy="422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5165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Under this option, suppliers send their shipments to an intermediate transit point (which could be a DC), where they are cross-docked and sent to buyer locations without storing them. The prod­uct flow is similar to that shown </a:t>
            </a:r>
            <a:r>
              <a:rPr lang="en-US" dirty="0" smtClean="0"/>
              <a:t>(All shipments via DC) </a:t>
            </a:r>
            <a:r>
              <a:rPr lang="en-US" dirty="0"/>
              <a:t>except that there is no storage at the intermediate facility. </a:t>
            </a:r>
            <a:endParaRPr lang="en-US" dirty="0" smtClean="0"/>
          </a:p>
          <a:p>
            <a:r>
              <a:rPr lang="en-US" dirty="0" smtClean="0"/>
              <a:t>When </a:t>
            </a:r>
            <a:r>
              <a:rPr lang="en-US" dirty="0"/>
              <a:t>a DC cross-docks product, each inbound truck contains product from suppliers for several buyer locations, whereas each outbound truck contains product for one buyer location from several suppliers. </a:t>
            </a:r>
            <a:endParaRPr lang="en-US" dirty="0" smtClean="0"/>
          </a:p>
          <a:p>
            <a:r>
              <a:rPr lang="en-US" dirty="0" smtClean="0"/>
              <a:t>Major </a:t>
            </a:r>
            <a:r>
              <a:rPr lang="en-US" dirty="0"/>
              <a:t>benefits of cross-docking are that little inventory needs to be held and product flows faster in the supply chain. </a:t>
            </a:r>
            <a:endParaRPr lang="en-US" dirty="0" smtClean="0"/>
          </a:p>
          <a:p>
            <a:r>
              <a:rPr lang="en-US" dirty="0" smtClean="0"/>
              <a:t>Cross-docking </a:t>
            </a:r>
            <a:r>
              <a:rPr lang="en-US" dirty="0"/>
              <a:t>also saves on handling cost because product does not have to be moved into and out of storage. </a:t>
            </a:r>
            <a:endParaRPr lang="en-US" dirty="0" smtClean="0"/>
          </a:p>
          <a:p>
            <a:r>
              <a:rPr lang="en-US" dirty="0" smtClean="0"/>
              <a:t>Cross-docking </a:t>
            </a:r>
            <a:r>
              <a:rPr lang="en-US" dirty="0"/>
              <a:t>is appropriate when economies of scale in transportation can be achieved on both the inbound and outbound sides and both inbound and outbound shipments can be coordinated.</a:t>
            </a:r>
          </a:p>
        </p:txBody>
      </p:sp>
      <p:sp>
        <p:nvSpPr>
          <p:cNvPr id="2" name="Title 1"/>
          <p:cNvSpPr>
            <a:spLocks noGrp="1"/>
          </p:cNvSpPr>
          <p:nvPr>
            <p:ph type="title"/>
          </p:nvPr>
        </p:nvSpPr>
        <p:spPr/>
        <p:txBody>
          <a:bodyPr>
            <a:normAutofit fontScale="90000"/>
          </a:bodyPr>
          <a:lstStyle/>
          <a:p>
            <a:r>
              <a:rPr lang="en-US" dirty="0" smtClean="0"/>
              <a:t>All Shipments via intermediate transit point with cross-docking</a:t>
            </a:r>
            <a:endParaRPr lang="en-US" dirty="0"/>
          </a:p>
        </p:txBody>
      </p:sp>
    </p:spTree>
    <p:extLst>
      <p:ext uri="{BB962C8B-B14F-4D97-AF65-F5344CB8AC3E}">
        <p14:creationId xmlns:p14="http://schemas.microsoft.com/office/powerpoint/2010/main" val="440319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err="1"/>
              <a:t>Walmart</a:t>
            </a:r>
            <a:r>
              <a:rPr lang="en-US" dirty="0"/>
              <a:t> has used cross-docking successfully to decrease inventories in the supply chain without incurring excessive transportation costs. </a:t>
            </a:r>
            <a:r>
              <a:rPr lang="en-US" dirty="0" err="1"/>
              <a:t>Walmart</a:t>
            </a:r>
            <a:r>
              <a:rPr lang="en-US" dirty="0"/>
              <a:t> builds many large stores in a geo­graphic area supported by a DC. As a result, the total lot size to all stores from each supplier fills trucks on the inbound side to achieve economies of scale. On the outbound side, the sum of the lot sizes from all suppliers to each retail store fills up the truck to achieve economies of scale.</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258657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gn="just"/>
            <a:r>
              <a:rPr lang="en-US" dirty="0"/>
              <a:t>The tailored network option is a suitable combination of previous options that reduces the cost and improves the responsiveness of the supply chain. Here, transportation uses a combination of cross-docking, milk runs, and TL and LTL carriers, along with package carriers in some cases. </a:t>
            </a:r>
            <a:endParaRPr lang="en-US" dirty="0" smtClean="0"/>
          </a:p>
          <a:p>
            <a:pPr algn="just"/>
            <a:r>
              <a:rPr lang="en-US" dirty="0" smtClean="0"/>
              <a:t>The </a:t>
            </a:r>
            <a:r>
              <a:rPr lang="en-US" dirty="0"/>
              <a:t>goal is to use the appropriate option in each situation. High-demand products may be shipped directly to high-demand retail outlets, whereas low-demand products or shipments to low- demand retail outlets are consolidated to and from the DC. </a:t>
            </a:r>
            <a:endParaRPr lang="en-US" dirty="0" smtClean="0"/>
          </a:p>
          <a:p>
            <a:pPr algn="just"/>
            <a:r>
              <a:rPr lang="en-US" dirty="0" smtClean="0"/>
              <a:t>The </a:t>
            </a:r>
            <a:r>
              <a:rPr lang="en-US" dirty="0"/>
              <a:t>complexity of managing this transportation network is high because different shipping procedures are used for each product and retail outlet. </a:t>
            </a:r>
            <a:endParaRPr lang="en-US" dirty="0" smtClean="0"/>
          </a:p>
          <a:p>
            <a:pPr algn="just"/>
            <a:r>
              <a:rPr lang="en-US" dirty="0" smtClean="0"/>
              <a:t>Operating </a:t>
            </a:r>
            <a:r>
              <a:rPr lang="en-US" dirty="0"/>
              <a:t>a tailored network requires significant investment in information infrastructure to facilitate the coordination. Such a network, however, allows for the selective use of a shipment method to minimize the transportation as well as inventory costs.</a:t>
            </a:r>
          </a:p>
        </p:txBody>
      </p:sp>
      <p:sp>
        <p:nvSpPr>
          <p:cNvPr id="2" name="Title 1"/>
          <p:cNvSpPr>
            <a:spLocks noGrp="1"/>
          </p:cNvSpPr>
          <p:nvPr>
            <p:ph type="title"/>
          </p:nvPr>
        </p:nvSpPr>
        <p:spPr/>
        <p:txBody>
          <a:bodyPr/>
          <a:lstStyle/>
          <a:p>
            <a:r>
              <a:rPr lang="en-US" dirty="0" smtClean="0"/>
              <a:t>Tailored network</a:t>
            </a:r>
            <a:endParaRPr lang="en-US" dirty="0"/>
          </a:p>
        </p:txBody>
      </p:sp>
    </p:spTree>
    <p:extLst>
      <p:ext uri="{BB962C8B-B14F-4D97-AF65-F5344CB8AC3E}">
        <p14:creationId xmlns:p14="http://schemas.microsoft.com/office/powerpoint/2010/main" val="6485288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04455"/>
            <a:ext cx="7664094"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3285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TRADE OFF IN TRANSPORTATION DESIGN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226999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Transportation and inventory cost trade-off </a:t>
            </a:r>
            <a:endParaRPr lang="en-US" dirty="0" smtClean="0"/>
          </a:p>
          <a:p>
            <a:pPr marL="0" indent="0">
              <a:buNone/>
            </a:pPr>
            <a:r>
              <a:rPr lang="en-US" dirty="0" smtClean="0"/>
              <a:t>• </a:t>
            </a:r>
            <a:r>
              <a:rPr lang="en-US" dirty="0"/>
              <a:t>Choice of transportation mode </a:t>
            </a:r>
            <a:endParaRPr lang="en-US" dirty="0" smtClean="0"/>
          </a:p>
          <a:p>
            <a:pPr marL="0" indent="0">
              <a:buNone/>
            </a:pPr>
            <a:r>
              <a:rPr lang="en-US" dirty="0" smtClean="0"/>
              <a:t>• </a:t>
            </a:r>
            <a:r>
              <a:rPr lang="en-US" dirty="0"/>
              <a:t>Inventory aggregation </a:t>
            </a:r>
            <a:endParaRPr lang="en-US" dirty="0" smtClean="0"/>
          </a:p>
          <a:p>
            <a:pPr marL="0" indent="0">
              <a:buNone/>
            </a:pPr>
            <a:r>
              <a:rPr lang="en-US" dirty="0" smtClean="0"/>
              <a:t>• </a:t>
            </a:r>
            <a:r>
              <a:rPr lang="en-US" dirty="0"/>
              <a:t>Transportation cost and responsiveness trade-off</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6564801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normAutofit fontScale="85000" lnSpcReduction="20000"/>
          </a:bodyPr>
          <a:lstStyle/>
          <a:p>
            <a:pPr marL="0" indent="0" algn="just">
              <a:buNone/>
            </a:pPr>
            <a:r>
              <a:rPr lang="en-US" dirty="0" smtClean="0"/>
              <a:t>• </a:t>
            </a:r>
            <a:r>
              <a:rPr lang="en-US" dirty="0"/>
              <a:t>Selecting a transportation mode is both a planning and an operational decision. </a:t>
            </a:r>
            <a:endParaRPr lang="en-US" dirty="0" smtClean="0"/>
          </a:p>
          <a:p>
            <a:pPr marL="0" indent="0" algn="just">
              <a:buNone/>
            </a:pPr>
            <a:r>
              <a:rPr lang="en-US" dirty="0" smtClean="0"/>
              <a:t>• </a:t>
            </a:r>
            <a:r>
              <a:rPr lang="en-US" dirty="0"/>
              <a:t>Decisions made by managers (shippers) must balance transportation and inventory cost. </a:t>
            </a:r>
            <a:endParaRPr lang="en-US" dirty="0" smtClean="0"/>
          </a:p>
          <a:p>
            <a:pPr marL="0" indent="0" algn="just">
              <a:buNone/>
            </a:pPr>
            <a:r>
              <a:rPr lang="en-US" dirty="0" smtClean="0"/>
              <a:t>• </a:t>
            </a:r>
            <a:r>
              <a:rPr lang="en-US" dirty="0"/>
              <a:t>A mode with higher transportation costs can be justified if it results in significantly lower </a:t>
            </a:r>
            <a:r>
              <a:rPr lang="en-US" dirty="0" smtClean="0"/>
              <a:t>inventories</a:t>
            </a:r>
          </a:p>
          <a:p>
            <a:pPr marL="0" indent="0" algn="just">
              <a:buNone/>
            </a:pPr>
            <a:r>
              <a:rPr lang="en-US" dirty="0" smtClean="0"/>
              <a:t>Cheaper Mode: Longer lead time, Larger minimum shipment quantities </a:t>
            </a:r>
            <a:r>
              <a:rPr lang="en-US" dirty="0" smtClean="0">
                <a:sym typeface="Wingdings" pitchFamily="2" charset="2"/>
              </a:rPr>
              <a:t> Result in higher level of inventory level in Supply chain</a:t>
            </a:r>
          </a:p>
          <a:p>
            <a:pPr marL="0" indent="0" algn="just">
              <a:buNone/>
            </a:pPr>
            <a:r>
              <a:rPr lang="en-US" dirty="0" smtClean="0">
                <a:sym typeface="Wingdings" pitchFamily="2" charset="2"/>
              </a:rPr>
              <a:t>Expensive Mode: Shipment of smaller quantities, Lower inventory level</a:t>
            </a:r>
          </a:p>
          <a:p>
            <a:pPr marL="0" indent="0" algn="just">
              <a:buNone/>
            </a:pPr>
            <a:r>
              <a:rPr lang="en-US" dirty="0" smtClean="0">
                <a:sym typeface="Wingdings" pitchFamily="2" charset="2"/>
              </a:rPr>
              <a:t>Faster Mode: High value-to-weight ratio (</a:t>
            </a:r>
            <a:r>
              <a:rPr lang="en-US" dirty="0" err="1" smtClean="0">
                <a:sym typeface="Wingdings" pitchFamily="2" charset="2"/>
              </a:rPr>
              <a:t>ipad</a:t>
            </a:r>
            <a:r>
              <a:rPr lang="en-US" dirty="0" smtClean="0">
                <a:sym typeface="Wingdings" pitchFamily="2" charset="2"/>
              </a:rPr>
              <a:t>)</a:t>
            </a:r>
          </a:p>
          <a:p>
            <a:pPr marL="0" indent="0" algn="just">
              <a:buNone/>
            </a:pPr>
            <a:r>
              <a:rPr lang="en-US" dirty="0" smtClean="0">
                <a:sym typeface="Wingdings" pitchFamily="2" charset="2"/>
              </a:rPr>
              <a:t>Cheaper Mode: Small value-to-weight ratio (furniture)</a:t>
            </a:r>
          </a:p>
          <a:p>
            <a:pPr marL="0" indent="0" algn="just">
              <a:buNone/>
            </a:pPr>
            <a:r>
              <a:rPr lang="en-US" dirty="0" smtClean="0">
                <a:sym typeface="Wingdings" pitchFamily="2" charset="2"/>
              </a:rPr>
              <a:t>Other factors Safety, in-transit inventory cost, accounts cycle</a:t>
            </a:r>
          </a:p>
          <a:p>
            <a:pPr marL="0" indent="0" algn="just">
              <a:buNone/>
            </a:pPr>
            <a:endParaRPr lang="en-US" dirty="0"/>
          </a:p>
        </p:txBody>
      </p:sp>
      <p:sp>
        <p:nvSpPr>
          <p:cNvPr id="2" name="Title 1"/>
          <p:cNvSpPr>
            <a:spLocks noGrp="1"/>
          </p:cNvSpPr>
          <p:nvPr>
            <p:ph type="title"/>
          </p:nvPr>
        </p:nvSpPr>
        <p:spPr/>
        <p:txBody>
          <a:bodyPr>
            <a:normAutofit fontScale="90000"/>
          </a:bodyPr>
          <a:lstStyle/>
          <a:p>
            <a:r>
              <a:rPr lang="en-US" dirty="0"/>
              <a:t>CHOICE OF TRANSPORTATION MODE</a:t>
            </a:r>
          </a:p>
        </p:txBody>
      </p:sp>
    </p:spTree>
    <p:extLst>
      <p:ext uri="{BB962C8B-B14F-4D97-AF65-F5344CB8AC3E}">
        <p14:creationId xmlns:p14="http://schemas.microsoft.com/office/powerpoint/2010/main" val="13313748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t>As </a:t>
            </a:r>
            <a:r>
              <a:rPr lang="en-US" dirty="0"/>
              <a:t>a result of physical aggregation </a:t>
            </a:r>
            <a:endParaRPr lang="en-US" dirty="0" smtClean="0"/>
          </a:p>
          <a:p>
            <a:pPr marL="0" indent="0">
              <a:buNone/>
            </a:pPr>
            <a:r>
              <a:rPr lang="en-US" dirty="0" smtClean="0"/>
              <a:t>• </a:t>
            </a:r>
            <a:r>
              <a:rPr lang="en-US" dirty="0"/>
              <a:t>Inventory costs decrease </a:t>
            </a:r>
            <a:endParaRPr lang="en-US" dirty="0" smtClean="0"/>
          </a:p>
          <a:p>
            <a:pPr marL="0" indent="0">
              <a:buNone/>
            </a:pPr>
            <a:r>
              <a:rPr lang="en-US" dirty="0" smtClean="0"/>
              <a:t>• </a:t>
            </a:r>
            <a:r>
              <a:rPr lang="en-US" dirty="0"/>
              <a:t>Inbound transportation cost decreases </a:t>
            </a:r>
            <a:endParaRPr lang="en-US" dirty="0" smtClean="0"/>
          </a:p>
          <a:p>
            <a:pPr marL="0" indent="0">
              <a:buNone/>
            </a:pPr>
            <a:r>
              <a:rPr lang="en-US" dirty="0" smtClean="0"/>
              <a:t>• </a:t>
            </a:r>
            <a:r>
              <a:rPr lang="en-US" dirty="0"/>
              <a:t>Outbound transportation cost increases </a:t>
            </a:r>
            <a:endParaRPr lang="en-US" dirty="0" smtClean="0"/>
          </a:p>
          <a:p>
            <a:pPr marL="0" indent="0">
              <a:buNone/>
            </a:pPr>
            <a:r>
              <a:rPr lang="en-US" dirty="0" smtClean="0"/>
              <a:t>• </a:t>
            </a:r>
            <a:r>
              <a:rPr lang="en-US" dirty="0"/>
              <a:t>Inventory aggregation decreases supply chain costs if the product has a high value to weight ratio, high demand uncertainty, or customer orders are large </a:t>
            </a:r>
            <a:endParaRPr lang="en-US" dirty="0" smtClean="0"/>
          </a:p>
          <a:p>
            <a:pPr marL="0" indent="0">
              <a:buNone/>
            </a:pPr>
            <a:r>
              <a:rPr lang="en-US" dirty="0" smtClean="0"/>
              <a:t>• </a:t>
            </a:r>
            <a:r>
              <a:rPr lang="en-US" dirty="0"/>
              <a:t>Inventory aggregation may increase supply chain costs if the product has a low value to weight ratio, low demand uncertainty, or customer orders are </a:t>
            </a:r>
            <a:r>
              <a:rPr lang="en-US" dirty="0" smtClean="0"/>
              <a:t>small</a:t>
            </a:r>
          </a:p>
          <a:p>
            <a:pPr marL="0" indent="0">
              <a:buNone/>
            </a:pPr>
            <a:endParaRPr lang="en-US" dirty="0"/>
          </a:p>
        </p:txBody>
      </p:sp>
      <p:sp>
        <p:nvSpPr>
          <p:cNvPr id="2" name="Title 1"/>
          <p:cNvSpPr>
            <a:spLocks noGrp="1"/>
          </p:cNvSpPr>
          <p:nvPr>
            <p:ph type="title"/>
          </p:nvPr>
        </p:nvSpPr>
        <p:spPr/>
        <p:txBody>
          <a:bodyPr>
            <a:noAutofit/>
          </a:bodyPr>
          <a:lstStyle/>
          <a:p>
            <a:pPr algn="l"/>
            <a:r>
              <a:rPr lang="en-US" sz="3000" dirty="0"/>
              <a:t>INVENTORY </a:t>
            </a:r>
            <a:r>
              <a:rPr lang="en-US" sz="3000" dirty="0" smtClean="0"/>
              <a:t>AGGREGATION(</a:t>
            </a:r>
            <a:r>
              <a:rPr lang="en-US" sz="3000" dirty="0"/>
              <a:t>INVENTORY VS. TRANSPORTATION COST </a:t>
            </a:r>
            <a:r>
              <a:rPr lang="en-US" sz="3000" dirty="0" smtClean="0"/>
              <a:t>)</a:t>
            </a:r>
            <a:endParaRPr lang="en-US" sz="3000" dirty="0"/>
          </a:p>
        </p:txBody>
      </p:sp>
    </p:spTree>
    <p:extLst>
      <p:ext uri="{BB962C8B-B14F-4D97-AF65-F5344CB8AC3E}">
        <p14:creationId xmlns:p14="http://schemas.microsoft.com/office/powerpoint/2010/main" val="20143493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Online business: Gain advantage over firms with facilities in many locations.</a:t>
            </a:r>
          </a:p>
          <a:p>
            <a:r>
              <a:rPr lang="en-US" dirty="0" smtClean="0"/>
              <a:t>Ex: Amazon Inventory in few warehouse </a:t>
            </a:r>
            <a:r>
              <a:rPr lang="en-US" dirty="0" smtClean="0">
                <a:sym typeface="Wingdings" pitchFamily="2" charset="2"/>
              </a:rPr>
              <a:t> Results in decreasing facility cost and inventory cost</a:t>
            </a:r>
            <a:endParaRPr lang="en-US" dirty="0"/>
          </a:p>
        </p:txBody>
      </p:sp>
      <p:sp>
        <p:nvSpPr>
          <p:cNvPr id="2" name="Title 1"/>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63276999"/>
              </p:ext>
            </p:extLst>
          </p:nvPr>
        </p:nvGraphicFramePr>
        <p:xfrm>
          <a:off x="1524000" y="4343400"/>
          <a:ext cx="6096000" cy="21996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Online Business</a:t>
                      </a:r>
                      <a:endParaRPr lang="en-US" dirty="0"/>
                    </a:p>
                  </a:txBody>
                  <a:tcPr/>
                </a:tc>
                <a:tc>
                  <a:txBody>
                    <a:bodyPr/>
                    <a:lstStyle/>
                    <a:p>
                      <a:r>
                        <a:rPr lang="en-US" dirty="0" smtClean="0"/>
                        <a:t>Offline Business</a:t>
                      </a:r>
                      <a:endParaRPr lang="en-US" dirty="0"/>
                    </a:p>
                  </a:txBody>
                  <a:tcPr/>
                </a:tc>
              </a:tr>
              <a:tr h="370840">
                <a:tc>
                  <a:txBody>
                    <a:bodyPr/>
                    <a:lstStyle/>
                    <a:p>
                      <a:r>
                        <a:rPr lang="en-US" dirty="0" smtClean="0"/>
                        <a:t>Inbound Transportation cost</a:t>
                      </a:r>
                      <a:endParaRPr lang="en-US" dirty="0"/>
                    </a:p>
                  </a:txBody>
                  <a:tcPr/>
                </a:tc>
                <a:tc>
                  <a:txBody>
                    <a:bodyPr/>
                    <a:lstStyle/>
                    <a:p>
                      <a:r>
                        <a:rPr lang="en-US" dirty="0" smtClean="0"/>
                        <a:t>Decreases</a:t>
                      </a:r>
                      <a:endParaRPr lang="en-US" dirty="0"/>
                    </a:p>
                  </a:txBody>
                  <a:tcPr/>
                </a:tc>
                <a:tc>
                  <a:txBody>
                    <a:bodyPr/>
                    <a:lstStyle/>
                    <a:p>
                      <a:r>
                        <a:rPr lang="en-US" dirty="0" smtClean="0"/>
                        <a:t>Increases</a:t>
                      </a:r>
                      <a:endParaRPr lang="en-US" dirty="0"/>
                    </a:p>
                  </a:txBody>
                  <a:tcPr/>
                </a:tc>
              </a:tr>
              <a:tr h="370840">
                <a:tc>
                  <a:txBody>
                    <a:bodyPr/>
                    <a:lstStyle/>
                    <a:p>
                      <a:r>
                        <a:rPr lang="en-US" dirty="0" smtClean="0"/>
                        <a:t>Outbound Transportation cost</a:t>
                      </a:r>
                      <a:endParaRPr lang="en-US" dirty="0"/>
                    </a:p>
                  </a:txBody>
                  <a:tcPr/>
                </a:tc>
                <a:tc>
                  <a:txBody>
                    <a:bodyPr/>
                    <a:lstStyle/>
                    <a:p>
                      <a:r>
                        <a:rPr lang="en-US" dirty="0" smtClean="0"/>
                        <a:t>Increases</a:t>
                      </a:r>
                      <a:endParaRPr lang="en-US" dirty="0"/>
                    </a:p>
                  </a:txBody>
                  <a:tcPr/>
                </a:tc>
                <a:tc>
                  <a:txBody>
                    <a:bodyPr/>
                    <a:lstStyle/>
                    <a:p>
                      <a:r>
                        <a:rPr lang="en-US" dirty="0" smtClean="0"/>
                        <a:t>Decreases</a:t>
                      </a:r>
                      <a:r>
                        <a:rPr lang="en-US" baseline="0" dirty="0" smtClean="0"/>
                        <a:t> or NIL</a:t>
                      </a:r>
                      <a:endParaRPr lang="en-US" dirty="0"/>
                    </a:p>
                  </a:txBody>
                  <a:tcPr/>
                </a:tc>
              </a:tr>
            </a:tbl>
          </a:graphicData>
        </a:graphic>
      </p:graphicFrame>
    </p:spTree>
    <p:extLst>
      <p:ext uri="{BB962C8B-B14F-4D97-AF65-F5344CB8AC3E}">
        <p14:creationId xmlns:p14="http://schemas.microsoft.com/office/powerpoint/2010/main" val="749305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Inventory costs increase, facility costs increase, and </a:t>
            </a:r>
            <a:r>
              <a:rPr lang="en-US" dirty="0" smtClean="0"/>
              <a:t>Transportation </a:t>
            </a:r>
            <a:r>
              <a:rPr lang="en-US" dirty="0"/>
              <a:t>costs decrease as we increase the number of </a:t>
            </a:r>
            <a:r>
              <a:rPr lang="en-US" dirty="0" smtClean="0"/>
              <a:t>facilities</a:t>
            </a:r>
          </a:p>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a:effectLst/>
              </a:rPr>
              <a:t>Inventory Costs and Number of Facilities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497" y="2743200"/>
            <a:ext cx="6255478"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75594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Temporal aggregation is the process of combining orders across time </a:t>
            </a:r>
            <a:endParaRPr lang="en-US" dirty="0" smtClean="0"/>
          </a:p>
          <a:p>
            <a:pPr marL="0" indent="0">
              <a:buNone/>
            </a:pPr>
            <a:r>
              <a:rPr lang="en-US" dirty="0" smtClean="0"/>
              <a:t>• </a:t>
            </a:r>
            <a:r>
              <a:rPr lang="en-US" dirty="0"/>
              <a:t>Temporal aggregation reduces transportation cost because it results in larger shipments and reduces variation in shipment sizes </a:t>
            </a:r>
            <a:endParaRPr lang="en-US" dirty="0" smtClean="0"/>
          </a:p>
          <a:p>
            <a:pPr marL="0" indent="0">
              <a:buNone/>
            </a:pPr>
            <a:r>
              <a:rPr lang="en-US" dirty="0" smtClean="0"/>
              <a:t>• </a:t>
            </a:r>
            <a:r>
              <a:rPr lang="en-US" dirty="0"/>
              <a:t>However, temporal aggregation reduces customer responsiveness</a:t>
            </a:r>
          </a:p>
        </p:txBody>
      </p:sp>
      <p:sp>
        <p:nvSpPr>
          <p:cNvPr id="2" name="Title 1"/>
          <p:cNvSpPr>
            <a:spLocks noGrp="1"/>
          </p:cNvSpPr>
          <p:nvPr>
            <p:ph type="title"/>
          </p:nvPr>
        </p:nvSpPr>
        <p:spPr/>
        <p:txBody>
          <a:bodyPr>
            <a:normAutofit fontScale="90000"/>
          </a:bodyPr>
          <a:lstStyle/>
          <a:p>
            <a:r>
              <a:rPr lang="en-US" dirty="0"/>
              <a:t>TRADE-OFFS BETWEEN TRANSPORTATION COST AND CUSTOMER RESPONSIVENESS</a:t>
            </a:r>
          </a:p>
        </p:txBody>
      </p:sp>
    </p:spTree>
    <p:extLst>
      <p:ext uri="{BB962C8B-B14F-4D97-AF65-F5344CB8AC3E}">
        <p14:creationId xmlns:p14="http://schemas.microsoft.com/office/powerpoint/2010/main" val="5224658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TAILORED TRANSPORTATION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032316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dirty="0"/>
              <a:t>use of different transportation networks and modes based on customer and product characteristics </a:t>
            </a:r>
            <a:endParaRPr lang="en-US" dirty="0" smtClean="0"/>
          </a:p>
          <a:p>
            <a:pPr marL="0" indent="0">
              <a:buNone/>
            </a:pPr>
            <a:r>
              <a:rPr lang="en-US" dirty="0" smtClean="0"/>
              <a:t>Factors </a:t>
            </a:r>
            <a:r>
              <a:rPr lang="en-US" dirty="0"/>
              <a:t>affecting tailoring: </a:t>
            </a:r>
            <a:endParaRPr lang="en-US" dirty="0" smtClean="0"/>
          </a:p>
          <a:p>
            <a:pPr marL="0" indent="0">
              <a:buNone/>
            </a:pPr>
            <a:r>
              <a:rPr lang="en-US" dirty="0" smtClean="0"/>
              <a:t>• </a:t>
            </a:r>
            <a:r>
              <a:rPr lang="en-US" dirty="0"/>
              <a:t>Customer distance and density </a:t>
            </a:r>
            <a:endParaRPr lang="en-US" dirty="0" smtClean="0"/>
          </a:p>
          <a:p>
            <a:pPr marL="0" indent="0">
              <a:buNone/>
            </a:pPr>
            <a:r>
              <a:rPr lang="en-US" dirty="0" smtClean="0"/>
              <a:t>• </a:t>
            </a:r>
            <a:r>
              <a:rPr lang="en-US" dirty="0"/>
              <a:t>Customer size </a:t>
            </a:r>
            <a:endParaRPr lang="en-US" dirty="0" smtClean="0"/>
          </a:p>
          <a:p>
            <a:pPr marL="0" indent="0">
              <a:buNone/>
            </a:pPr>
            <a:r>
              <a:rPr lang="en-US" dirty="0" smtClean="0"/>
              <a:t>• </a:t>
            </a:r>
            <a:r>
              <a:rPr lang="en-US" dirty="0"/>
              <a:t>Transportation cost based on total route distance </a:t>
            </a:r>
            <a:endParaRPr lang="en-US" dirty="0" smtClean="0"/>
          </a:p>
          <a:p>
            <a:pPr marL="0" indent="0">
              <a:buNone/>
            </a:pPr>
            <a:r>
              <a:rPr lang="en-US" dirty="0" smtClean="0"/>
              <a:t>• </a:t>
            </a:r>
            <a:r>
              <a:rPr lang="en-US" dirty="0"/>
              <a:t>Delivery cost based on number of deliveries </a:t>
            </a:r>
            <a:endParaRPr lang="en-US" dirty="0" smtClean="0"/>
          </a:p>
          <a:p>
            <a:pPr marL="0" indent="0">
              <a:buNone/>
            </a:pPr>
            <a:r>
              <a:rPr lang="en-US" dirty="0" smtClean="0"/>
              <a:t>• </a:t>
            </a:r>
            <a:r>
              <a:rPr lang="en-US" dirty="0"/>
              <a:t>Product demand and value </a:t>
            </a:r>
            <a:endParaRPr lang="en-US" dirty="0" smtClean="0"/>
          </a:p>
          <a:p>
            <a:pPr marL="0" indent="0">
              <a:buNone/>
            </a:pPr>
            <a:r>
              <a:rPr lang="en-US" dirty="0" smtClean="0"/>
              <a:t>The </a:t>
            </a:r>
            <a:r>
              <a:rPr lang="en-US" dirty="0"/>
              <a:t>above factors allows supply chain to achieve appropriate responsiveness and low cost</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9632485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DISTANCE VS DENSITY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0"/>
            <a:ext cx="643133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7977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VALUE VS DEMAND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6853957"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593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MODES OF TRANSPORTATION</a:t>
            </a:r>
            <a:endParaRPr lang="en-US" dirty="0"/>
          </a:p>
        </p:txBody>
      </p:sp>
      <p:sp>
        <p:nvSpPr>
          <p:cNvPr id="3" name="Subtitle 2"/>
          <p:cNvSpPr>
            <a:spLocks noGrp="1"/>
          </p:cNvSpPr>
          <p:nvPr>
            <p:ph type="subTitle" idx="1"/>
          </p:nvPr>
        </p:nvSpPr>
        <p:spPr/>
        <p:txBody>
          <a:bodyPr>
            <a:normAutofit fontScale="62500" lnSpcReduction="20000"/>
          </a:bodyPr>
          <a:lstStyle/>
          <a:p>
            <a:pPr algn="just"/>
            <a:r>
              <a:rPr lang="en-US" dirty="0"/>
              <a:t>Modes of Transportation – Road Transport – Rail Transport – Water and Air transport </a:t>
            </a:r>
            <a:r>
              <a:rPr lang="en-US" dirty="0" smtClean="0"/>
              <a:t>– Pipelines </a:t>
            </a:r>
            <a:r>
              <a:rPr lang="en-US" dirty="0"/>
              <a:t>– Inter Modal Transport – Factors influencing selection of Modes and Carriers </a:t>
            </a:r>
            <a:r>
              <a:rPr lang="en-US" dirty="0" smtClean="0"/>
              <a:t>- Transportation </a:t>
            </a:r>
            <a:r>
              <a:rPr lang="en-US" dirty="0"/>
              <a:t>Costing and Pricing - Performance Characteristics</a:t>
            </a:r>
          </a:p>
        </p:txBody>
      </p:sp>
    </p:spTree>
    <p:extLst>
      <p:ext uri="{BB962C8B-B14F-4D97-AF65-F5344CB8AC3E}">
        <p14:creationId xmlns:p14="http://schemas.microsoft.com/office/powerpoint/2010/main" val="34262252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 of transport</a:t>
            </a:r>
            <a:endParaRPr lang="en-US" dirty="0"/>
          </a:p>
        </p:txBody>
      </p:sp>
      <p:sp>
        <p:nvSpPr>
          <p:cNvPr id="3" name="Content Placeholder 2"/>
          <p:cNvSpPr>
            <a:spLocks noGrp="1"/>
          </p:cNvSpPr>
          <p:nvPr>
            <p:ph idx="1"/>
          </p:nvPr>
        </p:nvSpPr>
        <p:spPr/>
        <p:txBody>
          <a:bodyPr/>
          <a:lstStyle/>
          <a:p>
            <a:r>
              <a:rPr lang="en-US" b="1" dirty="0"/>
              <a:t>Rail Network</a:t>
            </a:r>
            <a:endParaRPr lang="en-US" dirty="0"/>
          </a:p>
          <a:p>
            <a:r>
              <a:rPr lang="en-US" b="1" dirty="0"/>
              <a:t>Motor Carriers</a:t>
            </a:r>
            <a:endParaRPr lang="en-US" dirty="0"/>
          </a:p>
          <a:p>
            <a:r>
              <a:rPr lang="en-US" b="1" dirty="0"/>
              <a:t>Water Transport</a:t>
            </a:r>
            <a:endParaRPr lang="en-US" dirty="0"/>
          </a:p>
          <a:p>
            <a:r>
              <a:rPr lang="en-US" b="1" dirty="0"/>
              <a:t>Pipelines</a:t>
            </a:r>
            <a:endParaRPr lang="en-US" dirty="0"/>
          </a:p>
          <a:p>
            <a:r>
              <a:rPr lang="en-US" b="1" dirty="0"/>
              <a:t>Air Transport</a:t>
            </a:r>
            <a:endParaRPr lang="en-US" dirty="0"/>
          </a:p>
          <a:p>
            <a:endParaRPr lang="en-US" dirty="0"/>
          </a:p>
        </p:txBody>
      </p:sp>
    </p:spTree>
    <p:extLst>
      <p:ext uri="{BB962C8B-B14F-4D97-AF65-F5344CB8AC3E}">
        <p14:creationId xmlns:p14="http://schemas.microsoft.com/office/powerpoint/2010/main" val="5365727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3A6F589E-9303-450A-AEC2-B7469FDC2A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
            <a:ext cx="7364697" cy="6858000"/>
          </a:xfrm>
          <a:prstGeom prst="rect">
            <a:avLst/>
          </a:prstGeom>
          <a:noFill/>
          <a:ln>
            <a:noFill/>
          </a:ln>
        </p:spPr>
      </p:pic>
    </p:spTree>
    <p:extLst>
      <p:ext uri="{BB962C8B-B14F-4D97-AF65-F5344CB8AC3E}">
        <p14:creationId xmlns:p14="http://schemas.microsoft.com/office/powerpoint/2010/main" val="6103619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1323975"/>
            <a:ext cx="904875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8796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influencing transport mode selection</a:t>
            </a:r>
            <a:endParaRPr lang="en-US" dirty="0"/>
          </a:p>
        </p:txBody>
      </p:sp>
      <p:sp>
        <p:nvSpPr>
          <p:cNvPr id="3" name="Content Placeholder 2"/>
          <p:cNvSpPr>
            <a:spLocks noGrp="1"/>
          </p:cNvSpPr>
          <p:nvPr>
            <p:ph idx="1"/>
          </p:nvPr>
        </p:nvSpPr>
        <p:spPr/>
        <p:txBody>
          <a:bodyPr>
            <a:normAutofit/>
          </a:bodyPr>
          <a:lstStyle/>
          <a:p>
            <a:pPr lvl="0"/>
            <a:r>
              <a:rPr lang="en-US" dirty="0"/>
              <a:t>required delivery date;</a:t>
            </a:r>
          </a:p>
          <a:p>
            <a:pPr lvl="0"/>
            <a:r>
              <a:rPr lang="en-US" dirty="0"/>
              <a:t>cost of transport service;</a:t>
            </a:r>
          </a:p>
          <a:p>
            <a:pPr lvl="0"/>
            <a:r>
              <a:rPr lang="en-US" dirty="0"/>
              <a:t>reliability and service quality;</a:t>
            </a:r>
          </a:p>
          <a:p>
            <a:pPr lvl="0"/>
            <a:r>
              <a:rPr lang="en-US" dirty="0"/>
              <a:t>shipment size;</a:t>
            </a:r>
          </a:p>
          <a:p>
            <a:pPr lvl="0"/>
            <a:r>
              <a:rPr lang="en-US" dirty="0"/>
              <a:t>transit time;</a:t>
            </a:r>
          </a:p>
          <a:p>
            <a:pPr lvl="0"/>
            <a:r>
              <a:rPr lang="en-US" dirty="0"/>
              <a:t>number of </a:t>
            </a:r>
            <a:r>
              <a:rPr lang="en-US" dirty="0" err="1"/>
              <a:t>transhipment</a:t>
            </a:r>
            <a:r>
              <a:rPr lang="en-US" dirty="0"/>
              <a:t> points;</a:t>
            </a:r>
          </a:p>
          <a:p>
            <a:pPr lvl="0"/>
            <a:r>
              <a:rPr lang="en-US" dirty="0"/>
              <a:t>item type;</a:t>
            </a:r>
          </a:p>
          <a:p>
            <a:pPr lvl="0"/>
            <a:r>
              <a:rPr lang="en-US" dirty="0"/>
              <a:t>possibility of damage; and</a:t>
            </a:r>
          </a:p>
          <a:p>
            <a:pPr lvl="0"/>
            <a:r>
              <a:rPr lang="en-US" dirty="0"/>
              <a:t>range of services.</a:t>
            </a:r>
          </a:p>
          <a:p>
            <a:endParaRPr lang="en-US" dirty="0"/>
          </a:p>
        </p:txBody>
      </p:sp>
    </p:spTree>
    <p:extLst>
      <p:ext uri="{BB962C8B-B14F-4D97-AF65-F5344CB8AC3E}">
        <p14:creationId xmlns:p14="http://schemas.microsoft.com/office/powerpoint/2010/main" val="371066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Inventory costs increase, facility costs increase, and transportation costs decrease as we increase the number of </a:t>
            </a:r>
            <a:r>
              <a:rPr lang="en-US" dirty="0" smtClean="0"/>
              <a:t>facilities</a:t>
            </a:r>
          </a:p>
          <a:p>
            <a:pPr marL="109728" indent="0">
              <a:buNone/>
            </a:pPr>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a:effectLst/>
              </a:rPr>
              <a:t>Transportation Costs and Number of Facilities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19400"/>
            <a:ext cx="6300788" cy="359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7481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INTERMODAL TRANSPORT</a:t>
            </a:r>
            <a:endParaRPr lang="en-US" dirty="0"/>
          </a:p>
        </p:txBody>
      </p:sp>
      <p:sp>
        <p:nvSpPr>
          <p:cNvPr id="3" name="Content Placeholder 2"/>
          <p:cNvSpPr>
            <a:spLocks noGrp="1"/>
          </p:cNvSpPr>
          <p:nvPr>
            <p:ph idx="1"/>
          </p:nvPr>
        </p:nvSpPr>
        <p:spPr/>
        <p:txBody>
          <a:bodyPr/>
          <a:lstStyle/>
          <a:p>
            <a:pPr marL="0" indent="0">
              <a:buNone/>
            </a:pPr>
            <a:r>
              <a:rPr lang="en-US" dirty="0"/>
              <a:t>What do we mean by intermodal transportation?</a:t>
            </a:r>
          </a:p>
          <a:p>
            <a:r>
              <a:rPr lang="en-US" dirty="0"/>
              <a:t>Intermodal shipping refers </a:t>
            </a:r>
            <a:r>
              <a:rPr lang="en-US" b="1" dirty="0"/>
              <a:t>to moving freight by two or more modes of transportation</a:t>
            </a:r>
            <a:r>
              <a:rPr lang="en-US" dirty="0"/>
              <a:t>. By loading cargo into intermodal containers, shipments can move seamlessly between trucks, trains and cargo ships.</a:t>
            </a:r>
          </a:p>
          <a:p>
            <a:endParaRPr lang="en-US" dirty="0"/>
          </a:p>
        </p:txBody>
      </p:sp>
    </p:spTree>
    <p:extLst>
      <p:ext uri="{BB962C8B-B14F-4D97-AF65-F5344CB8AC3E}">
        <p14:creationId xmlns:p14="http://schemas.microsoft.com/office/powerpoint/2010/main" val="24743034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“Intermodal transport” is generally defined as the movement of goods in one and the same loading unit or road vehicle, which uses successively two or more modes of transport without handling the goods themselves in changing </a:t>
            </a:r>
            <a:r>
              <a:rPr lang="en-US" dirty="0" smtClean="0"/>
              <a:t>modes</a:t>
            </a:r>
          </a:p>
          <a:p>
            <a:endParaRPr lang="en-US" dirty="0"/>
          </a:p>
        </p:txBody>
      </p:sp>
    </p:spTree>
    <p:extLst>
      <p:ext uri="{BB962C8B-B14F-4D97-AF65-F5344CB8AC3E}">
        <p14:creationId xmlns:p14="http://schemas.microsoft.com/office/powerpoint/2010/main" val="24344110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Road-rail operations refer to the transport of containers, swap-bodies, semi-trailers or lorries that are carried on specially adapted railway wagons. A special form of road-rail transport is the so-called “rolling road” or </a:t>
            </a:r>
            <a:r>
              <a:rPr lang="en-US" dirty="0" err="1"/>
              <a:t>Rollende</a:t>
            </a:r>
            <a:r>
              <a:rPr lang="en-US" dirty="0"/>
              <a:t> </a:t>
            </a:r>
            <a:r>
              <a:rPr lang="en-US" dirty="0" err="1"/>
              <a:t>Landstrasse</a:t>
            </a:r>
            <a:r>
              <a:rPr lang="en-US" dirty="0"/>
              <a:t> (Ro-La) technique, where complete road vehicles, using roll-on roll-off techniques, are transported on low-floor wagon trains.</a:t>
            </a:r>
          </a:p>
        </p:txBody>
      </p:sp>
    </p:spTree>
    <p:extLst>
      <p:ext uri="{BB962C8B-B14F-4D97-AF65-F5344CB8AC3E}">
        <p14:creationId xmlns:p14="http://schemas.microsoft.com/office/powerpoint/2010/main" val="52231913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Roll-on-roll-off (RO-RO) maritime operations refer to the transport of lorries, semi-trailers, containers or swap-bodies to ships on their own wheels or on wheels attached to them for this purpose. This also covers national and international ferry services, including railway ferries as well as national short-sea shipping</a:t>
            </a:r>
          </a:p>
        </p:txBody>
      </p:sp>
    </p:spTree>
    <p:extLst>
      <p:ext uri="{BB962C8B-B14F-4D97-AF65-F5344CB8AC3E}">
        <p14:creationId xmlns:p14="http://schemas.microsoft.com/office/powerpoint/2010/main" val="9525915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00619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5404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RAILER</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81188"/>
            <a:ext cx="60960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4033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a:t>Each </a:t>
            </a:r>
            <a:r>
              <a:rPr lang="en-US" dirty="0" err="1"/>
              <a:t>RoadRailer</a:t>
            </a:r>
            <a:r>
              <a:rPr lang="en-US" dirty="0"/>
              <a:t> unit has eight truck wheels and coupled together with the help of adapter bogies. Each coupling bogie have got four rail wheels.  At the goods terminal, the </a:t>
            </a:r>
            <a:r>
              <a:rPr lang="en-US" dirty="0" err="1"/>
              <a:t>RoadRailer</a:t>
            </a:r>
            <a:r>
              <a:rPr lang="en-US" dirty="0"/>
              <a:t> Units will be delinked with the rail adapter bogies and will be taken to destination after putting behind the prime </a:t>
            </a:r>
            <a:r>
              <a:rPr lang="en-US" dirty="0" smtClean="0"/>
              <a:t>mover</a:t>
            </a:r>
          </a:p>
          <a:p>
            <a:pPr algn="just"/>
            <a:r>
              <a:rPr lang="en-US" dirty="0"/>
              <a:t>With </a:t>
            </a:r>
            <a:r>
              <a:rPr lang="en-US" dirty="0" err="1"/>
              <a:t>spiralling</a:t>
            </a:r>
            <a:r>
              <a:rPr lang="en-US" dirty="0"/>
              <a:t> fuel prices and high cost of goods transportation, Southern Railway </a:t>
            </a:r>
            <a:r>
              <a:rPr lang="en-US" dirty="0" smtClean="0"/>
              <a:t>launched </a:t>
            </a:r>
            <a:r>
              <a:rPr lang="en-US" dirty="0"/>
              <a:t>commercial operation of India’s first </a:t>
            </a:r>
            <a:r>
              <a:rPr lang="en-US" dirty="0" err="1"/>
              <a:t>RoadRailer</a:t>
            </a:r>
            <a:r>
              <a:rPr lang="en-US" dirty="0"/>
              <a:t> train, a bimodal vehicle which will run as semi-trailer truck on road and as a wagon on rail</a:t>
            </a:r>
          </a:p>
        </p:txBody>
      </p:sp>
    </p:spTree>
    <p:extLst>
      <p:ext uri="{BB962C8B-B14F-4D97-AF65-F5344CB8AC3E}">
        <p14:creationId xmlns:p14="http://schemas.microsoft.com/office/powerpoint/2010/main" val="2125031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Intermodal has lower transport costs than trucks, but can incur other types of costs, particularly inventory carrying costs, which can make it less competitive. Those costs, which are the result of lower speeds and poorer reliability of intermodal, include: </a:t>
            </a:r>
            <a:endParaRPr lang="en-US" dirty="0" smtClean="0"/>
          </a:p>
          <a:p>
            <a:pPr marL="0" indent="0">
              <a:buNone/>
            </a:pPr>
            <a:r>
              <a:rPr lang="en-US" dirty="0" smtClean="0"/>
              <a:t>1</a:t>
            </a:r>
            <a:r>
              <a:rPr lang="en-US" dirty="0"/>
              <a:t>. Inventory-in-transit cost: Costs incurred while the goods are being transported to the store. These costs are directly related to the transit time of the mode and the value of the product. </a:t>
            </a:r>
            <a:endParaRPr lang="en-US" dirty="0" smtClean="0"/>
          </a:p>
          <a:p>
            <a:pPr marL="0" indent="0">
              <a:buNone/>
            </a:pPr>
            <a:r>
              <a:rPr lang="en-US" dirty="0" smtClean="0"/>
              <a:t>2</a:t>
            </a:r>
            <a:r>
              <a:rPr lang="en-US" dirty="0"/>
              <a:t>. Safety stock: Costs associated with additional inventory stock at the store for anomalies. These costs are dependent on uncertainty in sales or supplier’s delivery at the expected time. </a:t>
            </a:r>
          </a:p>
        </p:txBody>
      </p:sp>
    </p:spTree>
    <p:extLst>
      <p:ext uri="{BB962C8B-B14F-4D97-AF65-F5344CB8AC3E}">
        <p14:creationId xmlns:p14="http://schemas.microsoft.com/office/powerpoint/2010/main" val="35715411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200"/>
            <a:ext cx="6872507"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18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POTENTIAL INTERMODAL CORRIDORS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628775"/>
            <a:ext cx="90201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98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Inventory costs increase, facility costs increase, and transportation costs decrease as we increase the number of </a:t>
            </a:r>
            <a:r>
              <a:rPr lang="en-US" dirty="0" smtClean="0"/>
              <a:t>facilities</a:t>
            </a:r>
          </a:p>
          <a:p>
            <a:endParaRPr lang="en-US" dirty="0"/>
          </a:p>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a:effectLst/>
              </a:rPr>
              <a:t>Facility Costs and Number of Facilities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33256"/>
            <a:ext cx="5695950" cy="33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124815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Costing and Pricing</a:t>
            </a:r>
            <a:endParaRPr lang="en-US" dirty="0"/>
          </a:p>
        </p:txBody>
      </p:sp>
      <p:sp>
        <p:nvSpPr>
          <p:cNvPr id="3" name="Content Placeholder 2"/>
          <p:cNvSpPr>
            <a:spLocks noGrp="1"/>
          </p:cNvSpPr>
          <p:nvPr>
            <p:ph idx="1"/>
          </p:nvPr>
        </p:nvSpPr>
        <p:spPr/>
        <p:txBody>
          <a:bodyPr/>
          <a:lstStyle/>
          <a:p>
            <a:r>
              <a:rPr lang="en-US" dirty="0"/>
              <a:t>At the international level, the doubling of transport costs can reduce trade flows by more than 80</a:t>
            </a:r>
            <a:r>
              <a:rPr lang="en-US" dirty="0" smtClean="0"/>
              <a:t>%.</a:t>
            </a:r>
          </a:p>
          <a:p>
            <a:r>
              <a:rPr lang="en-US" dirty="0"/>
              <a:t>Mobility is influenced by transport costs</a:t>
            </a:r>
          </a:p>
        </p:txBody>
      </p:sp>
    </p:spTree>
    <p:extLst>
      <p:ext uri="{BB962C8B-B14F-4D97-AF65-F5344CB8AC3E}">
        <p14:creationId xmlns:p14="http://schemas.microsoft.com/office/powerpoint/2010/main" val="16618890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TRANSPORT COST</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TERMINAL COST: </a:t>
            </a:r>
            <a:r>
              <a:rPr lang="en-US" dirty="0"/>
              <a:t>Costs that are related to loading, transshipment, and unloading. </a:t>
            </a:r>
            <a:endParaRPr lang="en-US" dirty="0" smtClean="0"/>
          </a:p>
          <a:p>
            <a:pPr algn="just"/>
            <a:r>
              <a:rPr lang="en-US" dirty="0" smtClean="0"/>
              <a:t>Two </a:t>
            </a:r>
            <a:r>
              <a:rPr lang="en-US" dirty="0"/>
              <a:t>major terminal costs can be considered; loading and unloading at the origin and destination, which are unavoidable, and </a:t>
            </a:r>
            <a:endParaRPr lang="en-US" dirty="0" smtClean="0"/>
          </a:p>
          <a:p>
            <a:pPr algn="just"/>
            <a:r>
              <a:rPr lang="en-US" dirty="0"/>
              <a:t>I</a:t>
            </a:r>
            <a:r>
              <a:rPr lang="en-US" dirty="0" smtClean="0"/>
              <a:t>ntermediate </a:t>
            </a:r>
            <a:r>
              <a:rPr lang="en-US" dirty="0"/>
              <a:t>(transshipment) costs that can be avoided. For complex transport terminals, such as ports and airports, terminal costs can involve various components, including docking/gate fees, handling charges, and pilotage/traffic control fees</a:t>
            </a:r>
          </a:p>
        </p:txBody>
      </p:sp>
    </p:spTree>
    <p:extLst>
      <p:ext uri="{BB962C8B-B14F-4D97-AF65-F5344CB8AC3E}">
        <p14:creationId xmlns:p14="http://schemas.microsoft.com/office/powerpoint/2010/main" val="40968319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pPr algn="just"/>
            <a:r>
              <a:rPr lang="en-US" b="1" dirty="0" err="1" smtClean="0"/>
              <a:t>Linehaul</a:t>
            </a:r>
            <a:r>
              <a:rPr lang="en-US" b="1" dirty="0" smtClean="0"/>
              <a:t> Costs</a:t>
            </a:r>
            <a:r>
              <a:rPr lang="en-US" dirty="0" smtClean="0"/>
              <a:t>: Costs </a:t>
            </a:r>
            <a:r>
              <a:rPr lang="en-US" dirty="0"/>
              <a:t>that are a function of the distance over which a unit of freight or passenger is carried. Weight is also a cost function when freight is involved. They include labor and fuel and commonly exclude transshipment costs.</a:t>
            </a:r>
          </a:p>
          <a:p>
            <a:pPr algn="just"/>
            <a:r>
              <a:rPr lang="en-US" b="1" dirty="0"/>
              <a:t>Capital costs</a:t>
            </a:r>
            <a:r>
              <a:rPr lang="en-US" dirty="0"/>
              <a:t>. Costs applying to the physical assets of transportation, mainly infrastructures, terminals, and vehicles. They include the purchase or major enhancement of fixed assets, which can often be a one-time event that can be amortized over several decades. Since physical assets tend to depreciate over time, capital investments are required on a regular basis for maintenance.</a:t>
            </a:r>
          </a:p>
          <a:p>
            <a:pPr algn="just"/>
            <a:endParaRPr lang="en-US" dirty="0"/>
          </a:p>
        </p:txBody>
      </p:sp>
    </p:spTree>
    <p:extLst>
      <p:ext uri="{BB962C8B-B14F-4D97-AF65-F5344CB8AC3E}">
        <p14:creationId xmlns:p14="http://schemas.microsoft.com/office/powerpoint/2010/main" val="12878356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TERMINAL COST</a:t>
            </a:r>
            <a:endParaRPr lang="en-US" dirty="0"/>
          </a:p>
        </p:txBody>
      </p:sp>
      <p:pic>
        <p:nvPicPr>
          <p:cNvPr id="1026" name="Picture 2" descr="C:\Users\intel\Desktop\terminal_cost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09341"/>
            <a:ext cx="8229600" cy="430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75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DISTANCE, MODAL CHOICE &amp; TRANSPORT COST</a:t>
            </a:r>
            <a:endParaRPr lang="en-US" dirty="0"/>
          </a:p>
        </p:txBody>
      </p:sp>
      <p:pic>
        <p:nvPicPr>
          <p:cNvPr id="2050" name="Picture 2" descr="C:\Users\intel\Desktop\distance_modal_choice_transport_cost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397" y="1600200"/>
            <a:ext cx="796320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275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a:t>Transportation modes have </a:t>
            </a:r>
            <a:r>
              <a:rPr lang="en-US" b="1" dirty="0"/>
              <a:t>different </a:t>
            </a:r>
            <a:r>
              <a:rPr lang="en-US" b="1" dirty="0" smtClean="0"/>
              <a:t>cost functions</a:t>
            </a:r>
            <a:r>
              <a:rPr lang="en-US" dirty="0"/>
              <a:t> according to the serviced distance. </a:t>
            </a:r>
            <a:endParaRPr lang="en-US" dirty="0" smtClean="0"/>
          </a:p>
          <a:p>
            <a:pPr algn="just"/>
            <a:r>
              <a:rPr lang="en-US" dirty="0" smtClean="0"/>
              <a:t>Using </a:t>
            </a:r>
            <a:r>
              <a:rPr lang="en-US" dirty="0"/>
              <a:t>a simple linear distance effect, road, rail, and maritime transport have C1, C2, and C3 cost functions. </a:t>
            </a:r>
            <a:endParaRPr lang="en-US" dirty="0" smtClean="0"/>
          </a:p>
          <a:p>
            <a:pPr algn="just"/>
            <a:r>
              <a:rPr lang="en-US" dirty="0" smtClean="0"/>
              <a:t>While </a:t>
            </a:r>
            <a:r>
              <a:rPr lang="en-US" dirty="0"/>
              <a:t>road transport has a lower cost for short distances, its cost increases faster than rail and maritime costs. It becomes more profitable at a distance D1 to use rail transport than road transport, while from a distance D2, maritime transport becomes more advantageous. These are referred to as break-even distances. </a:t>
            </a:r>
            <a:endParaRPr lang="en-US" dirty="0" smtClean="0"/>
          </a:p>
          <a:p>
            <a:pPr algn="just"/>
            <a:r>
              <a:rPr lang="en-US" dirty="0" smtClean="0"/>
              <a:t>Point </a:t>
            </a:r>
            <a:r>
              <a:rPr lang="en-US" dirty="0"/>
              <a:t>D1 is generally located between 500 and 750 km of the departure point, while D2 is near 1,500 km</a:t>
            </a:r>
          </a:p>
        </p:txBody>
      </p:sp>
    </p:spTree>
    <p:extLst>
      <p:ext uri="{BB962C8B-B14F-4D97-AF65-F5344CB8AC3E}">
        <p14:creationId xmlns:p14="http://schemas.microsoft.com/office/powerpoint/2010/main" val="342309800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TIMES WHEN BREAK EVEN DISTANCE DOESN’T FIT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It </a:t>
            </a:r>
            <a:r>
              <a:rPr lang="en-US" dirty="0"/>
              <a:t>assumes that modal options are </a:t>
            </a:r>
            <a:r>
              <a:rPr lang="en-US" b="1" dirty="0"/>
              <a:t>interchangeable</a:t>
            </a:r>
            <a:r>
              <a:rPr lang="en-US" dirty="0"/>
              <a:t>. For many origins and destinations, modal options such as rail or maritime may not be present and cannot be considered an option. Therefore, a modal option with a higher cost will be used.</a:t>
            </a:r>
          </a:p>
          <a:p>
            <a:pPr algn="just"/>
            <a:r>
              <a:rPr lang="en-US" dirty="0"/>
              <a:t>Since rail and maritime transportation are discrete networks </a:t>
            </a:r>
            <a:r>
              <a:rPr lang="en-US" b="1" dirty="0"/>
              <a:t>only accessible through terminals</a:t>
            </a:r>
            <a:r>
              <a:rPr lang="en-US" dirty="0"/>
              <a:t>, most locations will involve a road transportation segment, which changes the cost structure.</a:t>
            </a:r>
          </a:p>
          <a:p>
            <a:pPr algn="just"/>
            <a:r>
              <a:rPr lang="en-US" dirty="0" smtClean="0"/>
              <a:t>Also regional differences impact break even distances</a:t>
            </a:r>
            <a:endParaRPr lang="en-US" dirty="0"/>
          </a:p>
        </p:txBody>
      </p:sp>
    </p:spTree>
    <p:extLst>
      <p:ext uri="{BB962C8B-B14F-4D97-AF65-F5344CB8AC3E}">
        <p14:creationId xmlns:p14="http://schemas.microsoft.com/office/powerpoint/2010/main" val="4017293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FACTORS IN TRANSPORTATION COST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9867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EMPTY BACKHAULS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Many transport interactions involve empty backhauls since it is uncommon to have a perfect match between an inbound and a return trip. </a:t>
            </a:r>
            <a:endParaRPr lang="en-US" dirty="0" smtClean="0"/>
          </a:p>
          <a:p>
            <a:pPr algn="just"/>
            <a:r>
              <a:rPr lang="en-US" dirty="0" smtClean="0"/>
              <a:t>Commuting </a:t>
            </a:r>
            <a:r>
              <a:rPr lang="en-US" dirty="0"/>
              <a:t>patterns involve imbalanced flows and empty return trips. For international trade, imbalances between imports and exports have an impact on transport costs. This is especially the case for container transportation since trade imbalances imply the repositioning of empty containers that must be taken into account in the total transport costs. Consequently, if a trade balance is strongly negative (more imports than exports), transport costs for imports tend to be higher than for exports</a:t>
            </a:r>
          </a:p>
        </p:txBody>
      </p:sp>
    </p:spTree>
    <p:extLst>
      <p:ext uri="{BB962C8B-B14F-4D97-AF65-F5344CB8AC3E}">
        <p14:creationId xmlns:p14="http://schemas.microsoft.com/office/powerpoint/2010/main" val="41089205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AND MODES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The efficiency and capacity of transport modes and terminals have a direct impact on transport costs. Poor infrastructures imply higher transport costs, delays, and adverse economic consequences. </a:t>
            </a:r>
            <a:endParaRPr lang="en-US" dirty="0" smtClean="0"/>
          </a:p>
          <a:p>
            <a:pPr algn="just"/>
            <a:r>
              <a:rPr lang="en-US" dirty="0" smtClean="0"/>
              <a:t>More </a:t>
            </a:r>
            <a:r>
              <a:rPr lang="en-US" dirty="0"/>
              <a:t>developed transport systems tend to have lower transport costs since they are more reliable, connected, and can handle more movements</a:t>
            </a:r>
            <a:r>
              <a:rPr lang="en-US" dirty="0" smtClean="0"/>
              <a:t>.</a:t>
            </a:r>
          </a:p>
          <a:p>
            <a:pPr algn="just"/>
            <a:r>
              <a:rPr lang="en-US" dirty="0"/>
              <a:t>Containerized transportation permitted a significant reduction in freight transport rates worldwide by allowing relatively small transport units (containers) to be carried in </a:t>
            </a:r>
            <a:r>
              <a:rPr lang="en-US" dirty="0" err="1"/>
              <a:t>massified</a:t>
            </a:r>
            <a:r>
              <a:rPr lang="en-US" dirty="0"/>
              <a:t> loads</a:t>
            </a:r>
          </a:p>
        </p:txBody>
      </p:sp>
    </p:spTree>
    <p:extLst>
      <p:ext uri="{BB962C8B-B14F-4D97-AF65-F5344CB8AC3E}">
        <p14:creationId xmlns:p14="http://schemas.microsoft.com/office/powerpoint/2010/main" val="329647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lstStyle/>
          <a:p>
            <a:pPr algn="just"/>
            <a:r>
              <a:rPr lang="en-US" dirty="0"/>
              <a:t>Total costs decrease and then increase as we increase the number of facilities. </a:t>
            </a:r>
            <a:endParaRPr lang="en-US" dirty="0" smtClean="0"/>
          </a:p>
          <a:p>
            <a:pPr algn="just"/>
            <a:r>
              <a:rPr lang="en-US" dirty="0" smtClean="0"/>
              <a:t>The </a:t>
            </a:r>
            <a:r>
              <a:rPr lang="en-US" dirty="0"/>
              <a:t>responsiveness improves as we increase the number of facilities. </a:t>
            </a:r>
            <a:endParaRPr lang="en-US" dirty="0" smtClean="0"/>
          </a:p>
          <a:p>
            <a:pPr algn="just"/>
            <a:r>
              <a:rPr lang="en-US" dirty="0" smtClean="0"/>
              <a:t>A </a:t>
            </a:r>
            <a:r>
              <a:rPr lang="en-US" dirty="0"/>
              <a:t>supply chain should always operate above the lowest cost point. Operating beyond that point makes sense if the revenue generated from better responsiveness exceeds the cost of better responsiveness.</a:t>
            </a:r>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a:effectLst/>
              </a:rPr>
              <a:t>Variation in Logistics Costs and Response Time with Number of Facilities</a:t>
            </a:r>
            <a:endParaRPr lang="en-US" dirty="0"/>
          </a:p>
        </p:txBody>
      </p:sp>
    </p:spTree>
    <p:extLst>
      <p:ext uri="{BB962C8B-B14F-4D97-AF65-F5344CB8AC3E}">
        <p14:creationId xmlns:p14="http://schemas.microsoft.com/office/powerpoint/2010/main" val="34878542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CHARACTERISTICS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a:t>
            </a:r>
            <a:r>
              <a:rPr lang="en-US" dirty="0" smtClean="0"/>
              <a:t>mount </a:t>
            </a:r>
            <a:r>
              <a:rPr lang="en-US" dirty="0"/>
              <a:t>or degree of competition in your market: can you beat Acme’s price?</a:t>
            </a:r>
          </a:p>
          <a:p>
            <a:r>
              <a:rPr lang="en-US" dirty="0"/>
              <a:t>D</a:t>
            </a:r>
            <a:r>
              <a:rPr lang="en-US" dirty="0" smtClean="0"/>
              <a:t>istance </a:t>
            </a:r>
            <a:r>
              <a:rPr lang="en-US" dirty="0"/>
              <a:t>to market: </a:t>
            </a:r>
            <a:r>
              <a:rPr lang="en-US" dirty="0" smtClean="0"/>
              <a:t>How </a:t>
            </a:r>
            <a:r>
              <a:rPr lang="en-US" dirty="0"/>
              <a:t>far your product needs to </a:t>
            </a:r>
            <a:r>
              <a:rPr lang="en-US" dirty="0" smtClean="0"/>
              <a:t>travel?</a:t>
            </a:r>
            <a:endParaRPr lang="en-US" dirty="0"/>
          </a:p>
          <a:p>
            <a:r>
              <a:rPr lang="en-US" dirty="0"/>
              <a:t>G</a:t>
            </a:r>
            <a:r>
              <a:rPr lang="en-US" dirty="0" smtClean="0"/>
              <a:t>overnment </a:t>
            </a:r>
            <a:r>
              <a:rPr lang="en-US" dirty="0"/>
              <a:t>regulations: such as dangerous goods requirements, over-dimensional restrictions, or weight limitations</a:t>
            </a:r>
          </a:p>
          <a:p>
            <a:r>
              <a:rPr lang="en-US" dirty="0"/>
              <a:t>T</a:t>
            </a:r>
            <a:r>
              <a:rPr lang="en-US" dirty="0" smtClean="0"/>
              <a:t>raffic </a:t>
            </a:r>
            <a:r>
              <a:rPr lang="en-US" dirty="0"/>
              <a:t>imbalance: can you prevent backflow or combine some supplier shipments/locations?</a:t>
            </a:r>
          </a:p>
          <a:p>
            <a:r>
              <a:rPr lang="en-US" dirty="0"/>
              <a:t>S</a:t>
            </a:r>
            <a:r>
              <a:rPr lang="en-US" dirty="0" smtClean="0"/>
              <a:t>easonality </a:t>
            </a:r>
            <a:r>
              <a:rPr lang="en-US" dirty="0"/>
              <a:t>of product movement: differences in shipping costs across the four seasons</a:t>
            </a:r>
          </a:p>
          <a:p>
            <a:r>
              <a:rPr lang="en-US" dirty="0"/>
              <a:t>D</a:t>
            </a:r>
            <a:r>
              <a:rPr lang="en-US" dirty="0" smtClean="0"/>
              <a:t>omestic </a:t>
            </a:r>
            <a:r>
              <a:rPr lang="en-US" dirty="0"/>
              <a:t>or international transportation</a:t>
            </a:r>
          </a:p>
          <a:p>
            <a:endParaRPr lang="en-US" dirty="0"/>
          </a:p>
        </p:txBody>
      </p:sp>
    </p:spTree>
    <p:extLst>
      <p:ext uri="{BB962C8B-B14F-4D97-AF65-F5344CB8AC3E}">
        <p14:creationId xmlns:p14="http://schemas.microsoft.com/office/powerpoint/2010/main" val="314966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CHARACTERISTICS</a:t>
            </a:r>
            <a:endParaRPr lang="en-US" dirty="0"/>
          </a:p>
        </p:txBody>
      </p:sp>
      <p:sp>
        <p:nvSpPr>
          <p:cNvPr id="3" name="Content Placeholder 2"/>
          <p:cNvSpPr>
            <a:spLocks noGrp="1"/>
          </p:cNvSpPr>
          <p:nvPr>
            <p:ph idx="1"/>
          </p:nvPr>
        </p:nvSpPr>
        <p:spPr>
          <a:xfrm>
            <a:off x="457200" y="1600200"/>
            <a:ext cx="8229600" cy="5029200"/>
          </a:xfrm>
        </p:spPr>
        <p:txBody>
          <a:bodyPr>
            <a:normAutofit fontScale="70000" lnSpcReduction="20000"/>
          </a:bodyPr>
          <a:lstStyle/>
          <a:p>
            <a:pPr algn="just"/>
            <a:r>
              <a:rPr lang="en-US" b="1" dirty="0"/>
              <a:t>Density</a:t>
            </a:r>
          </a:p>
          <a:p>
            <a:pPr marL="0" indent="0" algn="just">
              <a:buNone/>
            </a:pPr>
            <a:r>
              <a:rPr lang="en-US" dirty="0"/>
              <a:t>Low-density products tend to cost more to transport per pound. These are bulky items, like furniture, that may not weight a lot, but their weight to volume ratio is high.</a:t>
            </a:r>
          </a:p>
          <a:p>
            <a:pPr algn="just"/>
            <a:r>
              <a:rPr lang="en-US" b="1" dirty="0" err="1"/>
              <a:t>Stowability</a:t>
            </a:r>
            <a:endParaRPr lang="en-US" b="1" dirty="0"/>
          </a:p>
          <a:p>
            <a:pPr marL="0" indent="0" algn="just">
              <a:buNone/>
            </a:pPr>
            <a:r>
              <a:rPr lang="en-US" dirty="0"/>
              <a:t>How well can your product fill the available space in a transport vehicle. In other words, are you “maximizing your cube”? For example grain will fill every bit of available space in a container, but a car leaves lots of empty space around it.</a:t>
            </a:r>
          </a:p>
          <a:p>
            <a:pPr algn="just"/>
            <a:r>
              <a:rPr lang="en-US" b="1" dirty="0"/>
              <a:t>Ease of handling</a:t>
            </a:r>
          </a:p>
          <a:p>
            <a:pPr marL="0" indent="0" algn="just">
              <a:buNone/>
            </a:pPr>
            <a:r>
              <a:rPr lang="en-US" dirty="0"/>
              <a:t>Are your products uniform in size? Are they secured to the pallet so it’s easy for forklift operators and drivers to work with them? Are your pallets well wrapped and stacked?</a:t>
            </a:r>
          </a:p>
          <a:p>
            <a:pPr algn="just"/>
            <a:r>
              <a:rPr lang="en-US" b="1" dirty="0"/>
              <a:t>Liability</a:t>
            </a:r>
          </a:p>
          <a:p>
            <a:pPr marL="0" indent="0" algn="just">
              <a:buNone/>
            </a:pPr>
            <a:r>
              <a:rPr lang="en-US" dirty="0"/>
              <a:t>Look into whether you need cargo insurance on top of the basic legal liability of your carrier </a:t>
            </a:r>
            <a:r>
              <a:rPr lang="en-US" dirty="0" smtClean="0"/>
              <a:t>. Remember </a:t>
            </a:r>
            <a:r>
              <a:rPr lang="en-US" dirty="0"/>
              <a:t>that ocean and air carriers have different liabilities—consult your freight forwarder for guidance to make sure you know your options.</a:t>
            </a:r>
          </a:p>
          <a:p>
            <a:pPr algn="just"/>
            <a:endParaRPr lang="en-US" dirty="0"/>
          </a:p>
        </p:txBody>
      </p:sp>
    </p:spTree>
    <p:extLst>
      <p:ext uri="{BB962C8B-B14F-4D97-AF65-F5344CB8AC3E}">
        <p14:creationId xmlns:p14="http://schemas.microsoft.com/office/powerpoint/2010/main" val="4999920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AND FREQUENCY</a:t>
            </a:r>
            <a:endParaRPr lang="en-US" dirty="0"/>
          </a:p>
        </p:txBody>
      </p:sp>
      <p:sp>
        <p:nvSpPr>
          <p:cNvPr id="3" name="Content Placeholder 2"/>
          <p:cNvSpPr>
            <a:spLocks noGrp="1"/>
          </p:cNvSpPr>
          <p:nvPr>
            <p:ph idx="1"/>
          </p:nvPr>
        </p:nvSpPr>
        <p:spPr/>
        <p:txBody>
          <a:bodyPr>
            <a:normAutofit/>
          </a:bodyPr>
          <a:lstStyle/>
          <a:p>
            <a:pPr marL="0" indent="0">
              <a:buNone/>
            </a:pPr>
            <a:r>
              <a:rPr lang="en-US" b="1" dirty="0"/>
              <a:t>Volume</a:t>
            </a:r>
          </a:p>
          <a:p>
            <a:r>
              <a:rPr lang="en-US" dirty="0"/>
              <a:t>Rate leverage</a:t>
            </a:r>
          </a:p>
          <a:p>
            <a:r>
              <a:rPr lang="en-US" dirty="0"/>
              <a:t>Lower pick up and drop off costs</a:t>
            </a:r>
          </a:p>
          <a:p>
            <a:r>
              <a:rPr lang="en-US" dirty="0"/>
              <a:t>Higher carrier revenue</a:t>
            </a:r>
          </a:p>
          <a:p>
            <a:r>
              <a:rPr lang="en-US" dirty="0"/>
              <a:t>Volume commitments/guarantees</a:t>
            </a:r>
          </a:p>
          <a:p>
            <a:pPr marL="0" indent="0">
              <a:buNone/>
            </a:pPr>
            <a:r>
              <a:rPr lang="en-US" b="1" dirty="0"/>
              <a:t>Frequency</a:t>
            </a:r>
          </a:p>
          <a:p>
            <a:r>
              <a:rPr lang="en-US" dirty="0"/>
              <a:t>Rate leverage</a:t>
            </a:r>
          </a:p>
          <a:p>
            <a:r>
              <a:rPr lang="en-US" dirty="0"/>
              <a:t>Better planning and improved performance</a:t>
            </a:r>
          </a:p>
          <a:p>
            <a:r>
              <a:rPr lang="en-US" dirty="0"/>
              <a:t>Improved </a:t>
            </a:r>
            <a:r>
              <a:rPr lang="en-US" dirty="0" err="1"/>
              <a:t>labour</a:t>
            </a:r>
            <a:r>
              <a:rPr lang="en-US" dirty="0"/>
              <a:t> and equipment usage</a:t>
            </a:r>
          </a:p>
          <a:p>
            <a:endParaRPr lang="en-US" dirty="0"/>
          </a:p>
        </p:txBody>
      </p:sp>
    </p:spTree>
    <p:extLst>
      <p:ext uri="{BB962C8B-B14F-4D97-AF65-F5344CB8AC3E}">
        <p14:creationId xmlns:p14="http://schemas.microsoft.com/office/powerpoint/2010/main" val="27153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AND TIME</a:t>
            </a:r>
            <a:endParaRPr lang="en-US" dirty="0"/>
          </a:p>
        </p:txBody>
      </p:sp>
      <p:sp>
        <p:nvSpPr>
          <p:cNvPr id="3" name="Content Placeholder 2"/>
          <p:cNvSpPr>
            <a:spLocks noGrp="1"/>
          </p:cNvSpPr>
          <p:nvPr>
            <p:ph idx="1"/>
          </p:nvPr>
        </p:nvSpPr>
        <p:spPr/>
        <p:txBody>
          <a:bodyPr>
            <a:normAutofit/>
          </a:bodyPr>
          <a:lstStyle/>
          <a:p>
            <a:r>
              <a:rPr lang="en-US" dirty="0"/>
              <a:t>The impacts of geography mainly involve distance and </a:t>
            </a:r>
            <a:r>
              <a:rPr lang="en-US" dirty="0" smtClean="0"/>
              <a:t>accessibility</a:t>
            </a:r>
          </a:p>
          <a:p>
            <a:r>
              <a:rPr lang="en-US" dirty="0"/>
              <a:t>Landlocked countries tend to have higher transport costs, often twice as much, as they do not have direct access to maritime </a:t>
            </a:r>
            <a:r>
              <a:rPr lang="en-US" dirty="0" smtClean="0"/>
              <a:t>transportation</a:t>
            </a:r>
          </a:p>
          <a:p>
            <a:r>
              <a:rPr lang="en-US" dirty="0" smtClean="0"/>
              <a:t>Time Component is related to Service factor. </a:t>
            </a:r>
            <a:r>
              <a:rPr lang="en-US" dirty="0"/>
              <a:t>They include the transport time, the order time, the timing, the punctuality, and the frequency</a:t>
            </a:r>
          </a:p>
        </p:txBody>
      </p:sp>
    </p:spTree>
    <p:extLst>
      <p:ext uri="{BB962C8B-B14F-4D97-AF65-F5344CB8AC3E}">
        <p14:creationId xmlns:p14="http://schemas.microsoft.com/office/powerpoint/2010/main" val="26551805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TYPE OF PRODUCT: </a:t>
            </a:r>
            <a:r>
              <a:rPr lang="en-US" dirty="0"/>
              <a:t>Many products require packaging, special handling, which are bulky or </a:t>
            </a:r>
            <a:r>
              <a:rPr lang="en-US" dirty="0" smtClean="0"/>
              <a:t>perishable</a:t>
            </a:r>
          </a:p>
          <a:p>
            <a:r>
              <a:rPr lang="en-US" dirty="0" smtClean="0"/>
              <a:t>ECONOMIES OF SCALE: </a:t>
            </a:r>
            <a:r>
              <a:rPr lang="en-US" dirty="0"/>
              <a:t>The larger the quantities transported, the lower the unit transport </a:t>
            </a:r>
            <a:r>
              <a:rPr lang="en-US" dirty="0" smtClean="0"/>
              <a:t>cost</a:t>
            </a:r>
          </a:p>
          <a:p>
            <a:r>
              <a:rPr lang="en-US" dirty="0" smtClean="0"/>
              <a:t>SURCHARGE, TAXES AND TOLLS</a:t>
            </a:r>
          </a:p>
          <a:p>
            <a:r>
              <a:rPr lang="en-US" dirty="0" smtClean="0"/>
              <a:t>COMPETITION, REGULATION &amp; SUBSIDY</a:t>
            </a:r>
            <a:endParaRPr lang="en-US" dirty="0"/>
          </a:p>
        </p:txBody>
      </p:sp>
    </p:spTree>
    <p:extLst>
      <p:ext uri="{BB962C8B-B14F-4D97-AF65-F5344CB8AC3E}">
        <p14:creationId xmlns:p14="http://schemas.microsoft.com/office/powerpoint/2010/main" val="4730575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BALTIC DRY INDEX</a:t>
            </a:r>
            <a:endParaRPr lang="en-US" dirty="0"/>
          </a:p>
        </p:txBody>
      </p:sp>
      <p:sp>
        <p:nvSpPr>
          <p:cNvPr id="3" name="Content Placeholder 2"/>
          <p:cNvSpPr>
            <a:spLocks noGrp="1"/>
          </p:cNvSpPr>
          <p:nvPr>
            <p:ph idx="1"/>
          </p:nvPr>
        </p:nvSpPr>
        <p:spPr/>
        <p:txBody>
          <a:bodyPr/>
          <a:lstStyle/>
          <a:p>
            <a:r>
              <a:rPr lang="en-US" dirty="0"/>
              <a:t>https://transportgeography.org/contents/chapter3/transport-costs/baltic-dry-index/</a:t>
            </a:r>
          </a:p>
        </p:txBody>
      </p:sp>
    </p:spTree>
    <p:extLst>
      <p:ext uri="{BB962C8B-B14F-4D97-AF65-F5344CB8AC3E}">
        <p14:creationId xmlns:p14="http://schemas.microsoft.com/office/powerpoint/2010/main" val="19983742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UNIT5-IT IN DISTRIBUTION AND TRANSPORTATION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a:t>Technology driven distribution channels - Role of Information Technology </a:t>
            </a:r>
            <a:r>
              <a:rPr lang="en-US" dirty="0" smtClean="0"/>
              <a:t>in Transportation </a:t>
            </a:r>
            <a:r>
              <a:rPr lang="en-US" dirty="0"/>
              <a:t>- Communication systems - Automatic vehicle location systems </a:t>
            </a:r>
            <a:r>
              <a:rPr lang="en-US" dirty="0" smtClean="0"/>
              <a:t>- Geographic </a:t>
            </a:r>
            <a:r>
              <a:rPr lang="en-US" dirty="0"/>
              <a:t>information Systems</a:t>
            </a:r>
          </a:p>
        </p:txBody>
      </p:sp>
    </p:spTree>
    <p:extLst>
      <p:ext uri="{BB962C8B-B14F-4D97-AF65-F5344CB8AC3E}">
        <p14:creationId xmlns:p14="http://schemas.microsoft.com/office/powerpoint/2010/main" val="5138863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Areas of Technology and Automation adoption in Supply Chain</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009238"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9622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COMPUTERIZED VEHICLE ROUTING AND SCHEDULING(CVRS)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782141" cy="5128157"/>
          </a:xfrm>
          <a:prstGeom prst="rect">
            <a:avLst/>
          </a:prstGeom>
          <a:noFill/>
          <a:ln>
            <a:noFill/>
          </a:ln>
        </p:spPr>
      </p:pic>
    </p:spTree>
    <p:extLst>
      <p:ext uri="{BB962C8B-B14F-4D97-AF65-F5344CB8AC3E}">
        <p14:creationId xmlns:p14="http://schemas.microsoft.com/office/powerpoint/2010/main" val="358233743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OF CVRS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453429"/>
            <a:ext cx="5528285" cy="5376862"/>
          </a:xfrm>
          <a:prstGeom prst="rect">
            <a:avLst/>
          </a:prstGeom>
          <a:noFill/>
          <a:ln>
            <a:noFill/>
          </a:ln>
        </p:spPr>
      </p:pic>
    </p:spTree>
    <p:extLst>
      <p:ext uri="{BB962C8B-B14F-4D97-AF65-F5344CB8AC3E}">
        <p14:creationId xmlns:p14="http://schemas.microsoft.com/office/powerpoint/2010/main" val="328570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1390650"/>
            <a:ext cx="623887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4069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B343B6-491D-40D2-B260-8F9E61FC6023}"/>
              </a:ext>
            </a:extLst>
          </p:cNvPr>
          <p:cNvSpPr>
            <a:spLocks noGrp="1"/>
          </p:cNvSpPr>
          <p:nvPr>
            <p:ph type="title"/>
          </p:nvPr>
        </p:nvSpPr>
        <p:spPr/>
        <p:txBody>
          <a:bodyPr/>
          <a:lstStyle/>
          <a:p>
            <a:r>
              <a:rPr lang="en-US" dirty="0"/>
              <a:t>TACHOGRAPHS-</a:t>
            </a:r>
            <a:r>
              <a:rPr lang="en-US" sz="1800" dirty="0">
                <a:solidFill>
                  <a:srgbClr val="000000"/>
                </a:solidFill>
                <a:effectLst/>
                <a:latin typeface="Times New Roman" panose="02020603050405020304" pitchFamily="18" charset="0"/>
                <a:ea typeface="Calibri" panose="020F0502020204030204" pitchFamily="34" charset="0"/>
              </a:rPr>
              <a:t>Tachographs record information about driving time, speed and distance</a:t>
            </a:r>
            <a:endParaRPr lang="en-US" dirty="0"/>
          </a:p>
        </p:txBody>
      </p:sp>
      <p:sp>
        <p:nvSpPr>
          <p:cNvPr id="3" name="Content Placeholder 2">
            <a:extLst>
              <a:ext uri="{FF2B5EF4-FFF2-40B4-BE49-F238E27FC236}">
                <a16:creationId xmlns="" xmlns:a16="http://schemas.microsoft.com/office/drawing/2014/main" id="{B9EA2B3A-CEE8-490D-B3E2-FE2CD8DDF4B1}"/>
              </a:ext>
            </a:extLst>
          </p:cNvPr>
          <p:cNvSpPr>
            <a:spLocks noGrp="1"/>
          </p:cNvSpPr>
          <p:nvPr>
            <p:ph idx="1"/>
          </p:nvPr>
        </p:nvSpPr>
        <p:spPr/>
        <p:txBody>
          <a:bodyPr/>
          <a:lstStyle/>
          <a:p>
            <a:pPr marL="0" marR="0" algn="just">
              <a:lnSpc>
                <a:spcPct val="115000"/>
              </a:lnSpc>
              <a:spcBef>
                <a:spcPts val="0"/>
              </a:spcBef>
              <a:spcAft>
                <a:spcPts val="10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Types of Tachographs: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There are 2 types of tachograph - analogue and digital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Information from digital tachographs is saved on smart cards so it can be checked later. There are different types of card for:  </a:t>
            </a:r>
          </a:p>
          <a:p>
            <a:pPr marL="0" indent="0">
              <a:buNone/>
            </a:pPr>
            <a:r>
              <a:rPr lang="en-US" dirty="0">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1. Drivers 2. haulage companies</a:t>
            </a:r>
          </a:p>
          <a:p>
            <a:pPr marL="0" indent="0">
              <a:buNone/>
            </a:pPr>
            <a:endParaRPr lang="en-US" dirty="0"/>
          </a:p>
        </p:txBody>
      </p:sp>
    </p:spTree>
    <p:extLst>
      <p:ext uri="{BB962C8B-B14F-4D97-AF65-F5344CB8AC3E}">
        <p14:creationId xmlns:p14="http://schemas.microsoft.com/office/powerpoint/2010/main" val="35059747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A83ED6-C6BB-4C3C-808D-C6F129BDE445}"/>
              </a:ext>
            </a:extLst>
          </p:cNvPr>
          <p:cNvSpPr>
            <a:spLocks noGrp="1"/>
          </p:cNvSpPr>
          <p:nvPr>
            <p:ph type="title"/>
          </p:nvPr>
        </p:nvSpPr>
        <p:spPr/>
        <p:txBody>
          <a:bodyPr/>
          <a:lstStyle/>
          <a:p>
            <a:r>
              <a:rPr lang="en-US" dirty="0"/>
              <a:t>DATA IN TACHOGRAPHS</a:t>
            </a:r>
          </a:p>
        </p:txBody>
      </p:sp>
      <p:sp>
        <p:nvSpPr>
          <p:cNvPr id="3" name="Content Placeholder 2">
            <a:extLst>
              <a:ext uri="{FF2B5EF4-FFF2-40B4-BE49-F238E27FC236}">
                <a16:creationId xmlns="" xmlns:a16="http://schemas.microsoft.com/office/drawing/2014/main" id="{63117B87-0044-4CBF-99E9-80D699251B0C}"/>
              </a:ext>
            </a:extLst>
          </p:cNvPr>
          <p:cNvSpPr>
            <a:spLocks noGrp="1"/>
          </p:cNvSpPr>
          <p:nvPr>
            <p:ph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Vehicle registration number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Vehicle speed (for previous 24 hours of driving)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Single or co-driver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Number of times a driver card is inserted each 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Distance travelled by the driver – it reads the vehicle odometer when the card is inserted and removed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Driver activity – driving, rest, breaks, other work, periods of availability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Date and time of activity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Events (for example driving without a driver card,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overspeeding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fraud attempts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faults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Enforcement checks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Details of tachograph calibrations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Tampering with the system</a:t>
            </a:r>
            <a:endParaRPr lang="en-US" dirty="0"/>
          </a:p>
        </p:txBody>
      </p:sp>
    </p:spTree>
    <p:extLst>
      <p:ext uri="{BB962C8B-B14F-4D97-AF65-F5344CB8AC3E}">
        <p14:creationId xmlns:p14="http://schemas.microsoft.com/office/powerpoint/2010/main" val="41610072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807422-A71C-4A2B-A75C-6EA9A5B38B3B}"/>
              </a:ext>
            </a:extLst>
          </p:cNvPr>
          <p:cNvSpPr>
            <a:spLocks noGrp="1"/>
          </p:cNvSpPr>
          <p:nvPr>
            <p:ph type="title"/>
          </p:nvPr>
        </p:nvSpPr>
        <p:spPr/>
        <p:txBody>
          <a:bodyPr/>
          <a:lstStyle/>
          <a:p>
            <a:endParaRPr lang="en-US"/>
          </a:p>
        </p:txBody>
      </p:sp>
      <p:pic>
        <p:nvPicPr>
          <p:cNvPr id="4" name="Content Placeholder 3" descr="Image result for tachographs">
            <a:extLst>
              <a:ext uri="{FF2B5EF4-FFF2-40B4-BE49-F238E27FC236}">
                <a16:creationId xmlns="" xmlns:a16="http://schemas.microsoft.com/office/drawing/2014/main" id="{2BCE320B-8A31-4870-BFBD-A8A601A14479}"/>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620000" cy="5943599"/>
          </a:xfrm>
          <a:prstGeom prst="rect">
            <a:avLst/>
          </a:prstGeom>
          <a:noFill/>
          <a:ln>
            <a:noFill/>
          </a:ln>
        </p:spPr>
      </p:pic>
    </p:spTree>
    <p:extLst>
      <p:ext uri="{BB962C8B-B14F-4D97-AF65-F5344CB8AC3E}">
        <p14:creationId xmlns:p14="http://schemas.microsoft.com/office/powerpoint/2010/main" val="41272469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285B48-85FE-420C-84BE-7C750C7096AF}"/>
              </a:ext>
            </a:extLst>
          </p:cNvPr>
          <p:cNvSpPr>
            <a:spLocks noGrp="1"/>
          </p:cNvSpPr>
          <p:nvPr>
            <p:ph type="title"/>
          </p:nvPr>
        </p:nvSpPr>
        <p:spPr/>
        <p:txBody>
          <a:bodyPr/>
          <a:lstStyle/>
          <a:p>
            <a:endParaRPr lang="en-US" dirty="0"/>
          </a:p>
        </p:txBody>
      </p:sp>
      <p:pic>
        <p:nvPicPr>
          <p:cNvPr id="4" name="Content Placeholder 3" descr="Image result for tachographs">
            <a:extLst>
              <a:ext uri="{FF2B5EF4-FFF2-40B4-BE49-F238E27FC236}">
                <a16:creationId xmlns="" xmlns:a16="http://schemas.microsoft.com/office/drawing/2014/main" id="{B0262A98-4A07-49A0-AC49-21C4C614E39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335531" cy="5889627"/>
          </a:xfrm>
          <a:prstGeom prst="rect">
            <a:avLst/>
          </a:prstGeom>
          <a:noFill/>
          <a:ln>
            <a:noFill/>
          </a:ln>
        </p:spPr>
      </p:pic>
    </p:spTree>
    <p:extLst>
      <p:ext uri="{BB962C8B-B14F-4D97-AF65-F5344CB8AC3E}">
        <p14:creationId xmlns:p14="http://schemas.microsoft.com/office/powerpoint/2010/main" val="98273156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Automatic Vehicle Location System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593236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Automatic vehicle locating (AVL) systems designed for surveillance operations enable law enforcement to discreetly track and monitor vehicles. </a:t>
            </a:r>
          </a:p>
          <a:p>
            <a:pPr algn="just"/>
            <a:r>
              <a:rPr lang="en-US" dirty="0" smtClean="0"/>
              <a:t>AVL systems can report vehicle information, such as location, speed, and stops, to investigators by obtaining data from global positioning system (GPS) satellites. </a:t>
            </a:r>
          </a:p>
          <a:p>
            <a:pPr algn="just"/>
            <a:r>
              <a:rPr lang="en-US" dirty="0" smtClean="0"/>
              <a:t>AVL systems are field-deployable and most can be mounted to the undercarriage of a vehicle in a matter of seconds.</a:t>
            </a:r>
            <a:endParaRPr lang="en-US" dirty="0"/>
          </a:p>
        </p:txBody>
      </p:sp>
    </p:spTree>
    <p:extLst>
      <p:ext uri="{BB962C8B-B14F-4D97-AF65-F5344CB8AC3E}">
        <p14:creationId xmlns:p14="http://schemas.microsoft.com/office/powerpoint/2010/main" val="2469699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AVL</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There are two types of AVL systems: passive and active. </a:t>
            </a:r>
          </a:p>
          <a:p>
            <a:pPr algn="just"/>
            <a:r>
              <a:rPr lang="en-US" dirty="0" smtClean="0"/>
              <a:t>Passive AVL systems, also known as data loggers, store location information and other relevant data to an onboard storage device for later retrieval. </a:t>
            </a:r>
          </a:p>
          <a:p>
            <a:pPr algn="just"/>
            <a:r>
              <a:rPr lang="en-US" dirty="0" smtClean="0"/>
              <a:t>Active AVL systems can report events in near real-time and log data when communication is lost if the tracking device is equipped with onboard storage options. </a:t>
            </a:r>
          </a:p>
          <a:p>
            <a:pPr algn="just"/>
            <a:r>
              <a:rPr lang="en-US" dirty="0" smtClean="0"/>
              <a:t>At a minimum, an AVL system is comprised of a tracking device attached to the tracked vehicle and a mapping application used to access the vehicle track information. </a:t>
            </a:r>
            <a:endParaRPr lang="en-US" dirty="0"/>
          </a:p>
        </p:txBody>
      </p:sp>
    </p:spTree>
    <p:extLst>
      <p:ext uri="{BB962C8B-B14F-4D97-AF65-F5344CB8AC3E}">
        <p14:creationId xmlns:p14="http://schemas.microsoft.com/office/powerpoint/2010/main" val="40967007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AVL tracking devices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Passive AVL tracking devices are typically comprised of a GPS receiver and an onboard storage device. </a:t>
            </a:r>
          </a:p>
          <a:p>
            <a:pPr algn="just"/>
            <a:r>
              <a:rPr lang="en-US" dirty="0" smtClean="0"/>
              <a:t>Timing and navigation data is processed by the GPS receiver to provide location information, which is saved to an onboard storage device for retrieval at a later time. </a:t>
            </a:r>
          </a:p>
          <a:p>
            <a:pPr marL="0" indent="0" algn="just">
              <a:buNone/>
            </a:pPr>
            <a:r>
              <a:rPr lang="en-US" dirty="0" smtClean="0"/>
              <a:t>Downloading data from a passive tracking device may require device removal from the vehicle and/or: </a:t>
            </a:r>
          </a:p>
          <a:p>
            <a:pPr marL="0" indent="0" algn="just">
              <a:buNone/>
            </a:pPr>
            <a:r>
              <a:rPr lang="en-US" dirty="0" smtClean="0"/>
              <a:t>● A direct connection from the tracking device to a computer ● The removal of a memory module (e.g., secure digital ‘SD’ card) from the tracking device for data download </a:t>
            </a:r>
          </a:p>
          <a:p>
            <a:pPr marL="0" indent="0" algn="just">
              <a:buNone/>
            </a:pPr>
            <a:r>
              <a:rPr lang="en-US" dirty="0" smtClean="0"/>
              <a:t>● A wireless network such as 802.11a/b/g that will automatically download the stored data when the tracking device is within range</a:t>
            </a:r>
            <a:endParaRPr lang="en-US" dirty="0"/>
          </a:p>
        </p:txBody>
      </p:sp>
    </p:spTree>
    <p:extLst>
      <p:ext uri="{BB962C8B-B14F-4D97-AF65-F5344CB8AC3E}">
        <p14:creationId xmlns:p14="http://schemas.microsoft.com/office/powerpoint/2010/main" val="27249985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AVL tracking devices</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pPr algn="just"/>
            <a:r>
              <a:rPr lang="en-US" dirty="0" smtClean="0"/>
              <a:t>Active AVL tracking devices contain, at a minimum, the GPS receiver and a communication module. </a:t>
            </a:r>
          </a:p>
          <a:p>
            <a:pPr algn="just"/>
            <a:r>
              <a:rPr lang="en-US" dirty="0" smtClean="0"/>
              <a:t>The communication module consists of a cellular, radio, or satellite modem that receives location information from the GPS receiver and transmits the data via a communications provider’s network for a monthly fee to the end user</a:t>
            </a:r>
          </a:p>
          <a:p>
            <a:pPr algn="just"/>
            <a:r>
              <a:rPr lang="en-US" dirty="0" smtClean="0"/>
              <a:t>Most active AVL systems permit the end-user to adjust the frequency of location updates through the user interface. </a:t>
            </a:r>
          </a:p>
          <a:p>
            <a:pPr algn="just"/>
            <a:r>
              <a:rPr lang="en-US" dirty="0" smtClean="0"/>
              <a:t>The communication module receives these adjustments from the end-user via the communications provider’s network. </a:t>
            </a:r>
          </a:p>
          <a:p>
            <a:pPr algn="just"/>
            <a:r>
              <a:rPr lang="en-US" dirty="0" smtClean="0"/>
              <a:t>Active tracking devices may feature onboard storage options to store location information if the real-time reporting capability is temporarily interrupted. </a:t>
            </a:r>
            <a:endParaRPr lang="en-US" dirty="0"/>
          </a:p>
        </p:txBody>
      </p:sp>
    </p:spTree>
    <p:extLst>
      <p:ext uri="{BB962C8B-B14F-4D97-AF65-F5344CB8AC3E}">
        <p14:creationId xmlns:p14="http://schemas.microsoft.com/office/powerpoint/2010/main" val="183328576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GEOGRAPHIC INFORMATION 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2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Manufacturer Storage with Direct </a:t>
            </a:r>
            <a:r>
              <a:rPr lang="en-US" dirty="0" smtClean="0"/>
              <a:t>Shipping</a:t>
            </a:r>
          </a:p>
          <a:p>
            <a:r>
              <a:rPr lang="en-US" dirty="0" smtClean="0"/>
              <a:t>Manufacturer </a:t>
            </a:r>
            <a:r>
              <a:rPr lang="en-US" dirty="0"/>
              <a:t>Storage with Direct Shipping and In-Transit </a:t>
            </a:r>
            <a:r>
              <a:rPr lang="en-US" dirty="0" smtClean="0"/>
              <a:t>Merge</a:t>
            </a:r>
          </a:p>
          <a:p>
            <a:r>
              <a:rPr lang="en-US" dirty="0" smtClean="0"/>
              <a:t>Distributor </a:t>
            </a:r>
            <a:r>
              <a:rPr lang="en-US" dirty="0"/>
              <a:t>Storage with Carrier </a:t>
            </a:r>
            <a:r>
              <a:rPr lang="en-US" dirty="0" smtClean="0"/>
              <a:t>Delivery</a:t>
            </a:r>
          </a:p>
          <a:p>
            <a:r>
              <a:rPr lang="en-US" dirty="0" smtClean="0"/>
              <a:t>Distributor </a:t>
            </a:r>
            <a:r>
              <a:rPr lang="en-US" dirty="0"/>
              <a:t>Storage with Last Mile </a:t>
            </a:r>
            <a:r>
              <a:rPr lang="en-US" dirty="0" smtClean="0"/>
              <a:t>Delivery</a:t>
            </a:r>
          </a:p>
          <a:p>
            <a:r>
              <a:rPr lang="en-US" dirty="0" smtClean="0"/>
              <a:t>Manufacturer </a:t>
            </a:r>
            <a:r>
              <a:rPr lang="en-US" dirty="0"/>
              <a:t>or Distributor Storage with Customer </a:t>
            </a:r>
            <a:r>
              <a:rPr lang="en-US" dirty="0" smtClean="0"/>
              <a:t>Pickup</a:t>
            </a:r>
          </a:p>
          <a:p>
            <a:r>
              <a:rPr lang="en-US" dirty="0" smtClean="0"/>
              <a:t>Retail </a:t>
            </a:r>
            <a:r>
              <a:rPr lang="en-US" dirty="0"/>
              <a:t>Storage with Customer </a:t>
            </a:r>
            <a:r>
              <a:rPr lang="en-US" dirty="0" smtClean="0"/>
              <a:t>Pickup</a:t>
            </a:r>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DESIGN OPTIONS FOR A DISTRIBUTION NETWORK</a:t>
            </a:r>
            <a:endParaRPr lang="en-US" dirty="0"/>
          </a:p>
        </p:txBody>
      </p:sp>
    </p:spTree>
    <p:extLst>
      <p:ext uri="{BB962C8B-B14F-4D97-AF65-F5344CB8AC3E}">
        <p14:creationId xmlns:p14="http://schemas.microsoft.com/office/powerpoint/2010/main" val="303493633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Most of the devices connected to GPS technology possess communication interface that enables connection to a variety of information systems and / or databases. </a:t>
            </a:r>
          </a:p>
          <a:p>
            <a:pPr algn="just"/>
            <a:r>
              <a:rPr lang="en-US" dirty="0" smtClean="0"/>
              <a:t>An example is a system CVS Mobile, which is a top platform for monitoring and management of all motor vehicles, interoperable with tablet computing machines, smartphones and business monitoring systems. </a:t>
            </a:r>
          </a:p>
          <a:p>
            <a:pPr algn="just"/>
            <a:r>
              <a:rPr lang="en-US" dirty="0" smtClean="0"/>
              <a:t>As a result of many years of experience, the use of technological advances most contemporizing, analysis and application of network graphic interface, "cloud" platform system CVS Mobile intend to keep pace with the needs and requirements of customers in the transport and logistics sector</a:t>
            </a:r>
            <a:endParaRPr lang="en-US" dirty="0"/>
          </a:p>
        </p:txBody>
      </p:sp>
    </p:spTree>
    <p:extLst>
      <p:ext uri="{BB962C8B-B14F-4D97-AF65-F5344CB8AC3E}">
        <p14:creationId xmlns:p14="http://schemas.microsoft.com/office/powerpoint/2010/main" val="4726723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PREFERENCES FOR DISPATCHING SERVICE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management of the fleet through an Internet application; </a:t>
            </a:r>
          </a:p>
          <a:p>
            <a:r>
              <a:rPr lang="en-US" dirty="0" smtClean="0"/>
              <a:t>transport planning; </a:t>
            </a:r>
          </a:p>
          <a:p>
            <a:r>
              <a:rPr lang="en-US" dirty="0" smtClean="0"/>
              <a:t>planning road; </a:t>
            </a:r>
          </a:p>
          <a:p>
            <a:r>
              <a:rPr lang="en-US" dirty="0" smtClean="0"/>
              <a:t>display the current location of each vehicle; </a:t>
            </a:r>
          </a:p>
          <a:p>
            <a:r>
              <a:rPr lang="en-US" dirty="0" smtClean="0"/>
              <a:t>display the current position of each vehicle (moving or place); preparation of work orders; </a:t>
            </a:r>
          </a:p>
          <a:p>
            <a:r>
              <a:rPr lang="en-US" dirty="0" smtClean="0"/>
              <a:t>input and coordination with the desired points of interest; </a:t>
            </a:r>
          </a:p>
          <a:p>
            <a:r>
              <a:rPr lang="en-US" dirty="0" smtClean="0"/>
              <a:t>constant communication with the driver; </a:t>
            </a:r>
          </a:p>
          <a:p>
            <a:r>
              <a:rPr lang="en-US" dirty="0" smtClean="0"/>
              <a:t>monitoring of all telemetry data from the car and electronic sensors (speed, amount of fuel, temperature, load weight, etc.). </a:t>
            </a:r>
            <a:endParaRPr lang="en-US" dirty="0"/>
          </a:p>
          <a:p>
            <a:r>
              <a:rPr lang="en-US" dirty="0" smtClean="0"/>
              <a:t>monitoring and alarm response of the vehicle</a:t>
            </a:r>
            <a:endParaRPr lang="en-US" dirty="0"/>
          </a:p>
        </p:txBody>
      </p:sp>
    </p:spTree>
    <p:extLst>
      <p:ext uri="{BB962C8B-B14F-4D97-AF65-F5344CB8AC3E}">
        <p14:creationId xmlns:p14="http://schemas.microsoft.com/office/powerpoint/2010/main" val="10556565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PREFERENCES FOR COMPANIES CLIENT</a:t>
            </a:r>
            <a:endParaRPr lang="en-US" dirty="0"/>
          </a:p>
        </p:txBody>
      </p:sp>
      <p:sp>
        <p:nvSpPr>
          <p:cNvPr id="3" name="Content Placeholder 2"/>
          <p:cNvSpPr>
            <a:spLocks noGrp="1"/>
          </p:cNvSpPr>
          <p:nvPr>
            <p:ph idx="1"/>
          </p:nvPr>
        </p:nvSpPr>
        <p:spPr/>
        <p:txBody>
          <a:bodyPr/>
          <a:lstStyle/>
          <a:p>
            <a:r>
              <a:rPr lang="en-US" dirty="0" smtClean="0"/>
              <a:t>monitoring of the movement of cargo own online; </a:t>
            </a:r>
          </a:p>
          <a:p>
            <a:r>
              <a:rPr lang="en-US" dirty="0" smtClean="0"/>
              <a:t>calculation of the estimated time of delivery of cargo / product</a:t>
            </a:r>
            <a:endParaRPr lang="en-US" dirty="0"/>
          </a:p>
        </p:txBody>
      </p:sp>
    </p:spTree>
    <p:extLst>
      <p:ext uri="{BB962C8B-B14F-4D97-AF65-F5344CB8AC3E}">
        <p14:creationId xmlns:p14="http://schemas.microsoft.com/office/powerpoint/2010/main" val="359525895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PREFERENCES FOR MANAGER OF THE FLEET</a:t>
            </a:r>
            <a:endParaRPr lang="en-US" dirty="0"/>
          </a:p>
        </p:txBody>
      </p:sp>
      <p:sp>
        <p:nvSpPr>
          <p:cNvPr id="3" name="Content Placeholder 2"/>
          <p:cNvSpPr>
            <a:spLocks noGrp="1"/>
          </p:cNvSpPr>
          <p:nvPr>
            <p:ph idx="1"/>
          </p:nvPr>
        </p:nvSpPr>
        <p:spPr/>
        <p:txBody>
          <a:bodyPr>
            <a:normAutofit lnSpcReduction="10000"/>
          </a:bodyPr>
          <a:lstStyle/>
          <a:p>
            <a:r>
              <a:rPr lang="en-US" dirty="0" smtClean="0"/>
              <a:t>continuous monitoring costs; </a:t>
            </a:r>
          </a:p>
          <a:p>
            <a:r>
              <a:rPr lang="en-US" dirty="0" smtClean="0"/>
              <a:t>planning, management and maintenance of the fleet; </a:t>
            </a:r>
          </a:p>
          <a:p>
            <a:r>
              <a:rPr lang="en-US" dirty="0" smtClean="0"/>
              <a:t>sorted messages online by different parameters (vehicle, driver, customer, country) </a:t>
            </a:r>
          </a:p>
          <a:p>
            <a:r>
              <a:rPr lang="en-US" dirty="0" smtClean="0"/>
              <a:t>analysis on various parameters (vehicle, driver, customer, country) </a:t>
            </a:r>
          </a:p>
          <a:p>
            <a:r>
              <a:rPr lang="en-US" dirty="0" smtClean="0"/>
              <a:t>connection and integration with existing information systems and other software solutions</a:t>
            </a:r>
            <a:endParaRPr lang="en-US" dirty="0"/>
          </a:p>
        </p:txBody>
      </p:sp>
    </p:spTree>
    <p:extLst>
      <p:ext uri="{BB962C8B-B14F-4D97-AF65-F5344CB8AC3E}">
        <p14:creationId xmlns:p14="http://schemas.microsoft.com/office/powerpoint/2010/main" val="370844413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PREFERENCES FOR OWNERS </a:t>
            </a:r>
            <a:endParaRPr lang="en-US" dirty="0"/>
          </a:p>
        </p:txBody>
      </p:sp>
      <p:sp>
        <p:nvSpPr>
          <p:cNvPr id="3" name="Content Placeholder 2"/>
          <p:cNvSpPr>
            <a:spLocks noGrp="1"/>
          </p:cNvSpPr>
          <p:nvPr>
            <p:ph idx="1"/>
          </p:nvPr>
        </p:nvSpPr>
        <p:spPr/>
        <p:txBody>
          <a:bodyPr/>
          <a:lstStyle/>
          <a:p>
            <a:r>
              <a:rPr lang="en-US" dirty="0" smtClean="0"/>
              <a:t>possibility of buying and renting equipment; </a:t>
            </a:r>
          </a:p>
          <a:p>
            <a:r>
              <a:rPr lang="en-US" dirty="0" smtClean="0"/>
              <a:t>fixed monthly charges for use; </a:t>
            </a:r>
          </a:p>
          <a:p>
            <a:r>
              <a:rPr lang="en-US" dirty="0" smtClean="0"/>
              <a:t>return on investment in a short time; </a:t>
            </a:r>
          </a:p>
          <a:p>
            <a:r>
              <a:rPr lang="en-US" dirty="0" smtClean="0"/>
              <a:t>competitive advantage of the enterprise</a:t>
            </a:r>
            <a:endParaRPr lang="en-US" dirty="0"/>
          </a:p>
        </p:txBody>
      </p:sp>
    </p:spTree>
    <p:extLst>
      <p:ext uri="{BB962C8B-B14F-4D97-AF65-F5344CB8AC3E}">
        <p14:creationId xmlns:p14="http://schemas.microsoft.com/office/powerpoint/2010/main" val="136695769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ADVANTAGES</a:t>
            </a:r>
            <a:endParaRPr lang="en-US" dirty="0"/>
          </a:p>
        </p:txBody>
      </p:sp>
      <p:sp>
        <p:nvSpPr>
          <p:cNvPr id="3" name="Content Placeholder 2"/>
          <p:cNvSpPr>
            <a:spLocks noGrp="1"/>
          </p:cNvSpPr>
          <p:nvPr>
            <p:ph idx="1"/>
          </p:nvPr>
        </p:nvSpPr>
        <p:spPr/>
        <p:txBody>
          <a:bodyPr/>
          <a:lstStyle/>
          <a:p>
            <a:r>
              <a:rPr lang="en-US" dirty="0" smtClean="0"/>
              <a:t>interactive communication with drivers; </a:t>
            </a:r>
          </a:p>
          <a:p>
            <a:r>
              <a:rPr lang="en-US" dirty="0" smtClean="0"/>
              <a:t>fast and acceptable data on the current condition of the entire fleet;</a:t>
            </a:r>
          </a:p>
          <a:p>
            <a:r>
              <a:rPr lang="en-US" dirty="0" smtClean="0"/>
              <a:t>overview analyst with the possibility of configuring periodic information; </a:t>
            </a:r>
          </a:p>
          <a:p>
            <a:r>
              <a:rPr lang="en-US" dirty="0" smtClean="0"/>
              <a:t>simplified oversight fuel consumption;</a:t>
            </a:r>
          </a:p>
          <a:p>
            <a:r>
              <a:rPr lang="en-US" dirty="0" smtClean="0"/>
              <a:t>alert detection for sale of fuel, detection of deviations from optimal travel paths;</a:t>
            </a:r>
            <a:endParaRPr lang="en-US" dirty="0"/>
          </a:p>
        </p:txBody>
      </p:sp>
    </p:spTree>
    <p:extLst>
      <p:ext uri="{BB962C8B-B14F-4D97-AF65-F5344CB8AC3E}">
        <p14:creationId xmlns:p14="http://schemas.microsoft.com/office/powerpoint/2010/main" val="72646766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benefit between drivers and dispatch </a:t>
            </a:r>
            <a:r>
              <a:rPr lang="en-US" dirty="0" err="1" smtClean="0"/>
              <a:t>centres</a:t>
            </a:r>
            <a:endParaRPr lang="en-US" dirty="0"/>
          </a:p>
        </p:txBody>
      </p:sp>
      <p:sp>
        <p:nvSpPr>
          <p:cNvPr id="3" name="Content Placeholder 2"/>
          <p:cNvSpPr>
            <a:spLocks noGrp="1"/>
          </p:cNvSpPr>
          <p:nvPr>
            <p:ph idx="1"/>
          </p:nvPr>
        </p:nvSpPr>
        <p:spPr/>
        <p:txBody>
          <a:bodyPr/>
          <a:lstStyle/>
          <a:p>
            <a:r>
              <a:rPr lang="en-US" dirty="0" smtClean="0"/>
              <a:t>constant communication between the driver and dispatch center; </a:t>
            </a:r>
          </a:p>
          <a:p>
            <a:r>
              <a:rPr lang="en-US" dirty="0" smtClean="0"/>
              <a:t>simple navigation of the vehicle by voice command of different languages; </a:t>
            </a:r>
          </a:p>
          <a:p>
            <a:r>
              <a:rPr lang="en-US" dirty="0" smtClean="0"/>
              <a:t>greater security for the driver (information about possible roadblocks, traffic control, radar controls, obstacles on the road etc.).</a:t>
            </a:r>
            <a:endParaRPr lang="en-US" dirty="0"/>
          </a:p>
        </p:txBody>
      </p:sp>
    </p:spTree>
    <p:extLst>
      <p:ext uri="{BB962C8B-B14F-4D97-AF65-F5344CB8AC3E}">
        <p14:creationId xmlns:p14="http://schemas.microsoft.com/office/powerpoint/2010/main" val="198597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MANUFACTURER STORAGE WITH DIRECT SHIPPING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72382"/>
            <a:ext cx="8153400" cy="432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389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a:bodyPr>
          <a:lstStyle/>
          <a:p>
            <a:r>
              <a:rPr lang="en-US" sz="3000" dirty="0" smtClean="0"/>
              <a:t>MANUFACTURER STORAGE WITH DIRECT SHIPPING AND IN-TRANSIT MERGE</a:t>
            </a:r>
            <a:endParaRPr lang="en-US" sz="3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96291"/>
            <a:ext cx="755332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31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DISTRIBUTOR STORAGE WITH CARRIER DELIVERY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5438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00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smtClean="0">
                <a:latin typeface="Times New Roman" pitchFamily="18" charset="0"/>
                <a:cs typeface="Times New Roman" pitchFamily="18" charset="0"/>
              </a:rPr>
              <a:t>Distribution: The steps taken to move and store a product from the supplier stage to the customer stage in a supply chain</a:t>
            </a:r>
          </a:p>
          <a:p>
            <a:pPr algn="just"/>
            <a:r>
              <a:rPr lang="en-US" dirty="0">
                <a:latin typeface="Times New Roman" pitchFamily="18" charset="0"/>
                <a:cs typeface="Times New Roman" pitchFamily="18" charset="0"/>
              </a:rPr>
              <a:t>Distribution directly affects cost and the customer experience and therefore drives </a:t>
            </a:r>
            <a:r>
              <a:rPr lang="en-US" dirty="0" smtClean="0">
                <a:latin typeface="Times New Roman" pitchFamily="18" charset="0"/>
                <a:cs typeface="Times New Roman" pitchFamily="18" charset="0"/>
              </a:rPr>
              <a:t>profitability</a:t>
            </a:r>
          </a:p>
          <a:p>
            <a:pPr algn="just"/>
            <a:r>
              <a:rPr lang="en-US" dirty="0" smtClean="0">
                <a:latin typeface="Times New Roman" pitchFamily="18" charset="0"/>
                <a:cs typeface="Times New Roman" pitchFamily="18" charset="0"/>
              </a:rPr>
              <a:t>Choice </a:t>
            </a:r>
            <a:r>
              <a:rPr lang="en-US" dirty="0">
                <a:latin typeface="Times New Roman" pitchFamily="18" charset="0"/>
                <a:cs typeface="Times New Roman" pitchFamily="18" charset="0"/>
              </a:rPr>
              <a:t>of distribution network can achieve supply chain objectives from low cost to high </a:t>
            </a:r>
            <a:r>
              <a:rPr lang="en-US" dirty="0" smtClean="0">
                <a:latin typeface="Times New Roman" pitchFamily="18" charset="0"/>
                <a:cs typeface="Times New Roman" pitchFamily="18" charset="0"/>
              </a:rPr>
              <a:t>responsiveness</a:t>
            </a:r>
          </a:p>
          <a:p>
            <a:pPr algn="just"/>
            <a:r>
              <a:rPr lang="en-US" dirty="0" smtClean="0">
                <a:latin typeface="Times New Roman" pitchFamily="18" charset="0"/>
                <a:cs typeface="Times New Roman" pitchFamily="18" charset="0"/>
              </a:rPr>
              <a:t>Examples</a:t>
            </a:r>
            <a:r>
              <a:rPr lang="en-US" dirty="0">
                <a:latin typeface="Times New Roman" pitchFamily="18" charset="0"/>
                <a:cs typeface="Times New Roman" pitchFamily="18" charset="0"/>
              </a:rPr>
              <a:t>: Wal-Mart, Dell, Proctor &amp; </a:t>
            </a:r>
            <a:r>
              <a:rPr lang="en-US" dirty="0" smtClean="0">
                <a:latin typeface="Times New Roman" pitchFamily="18" charset="0"/>
                <a:cs typeface="Times New Roman" pitchFamily="18" charset="0"/>
              </a:rPr>
              <a:t>Gamble</a:t>
            </a:r>
            <a:endParaRPr lang="en-US"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DISTRIBUTION ANAD TRANSPORT MANAGEMENT</a:t>
            </a:r>
            <a:endParaRPr lang="en-US"/>
          </a:p>
        </p:txBody>
      </p:sp>
      <p:sp>
        <p:nvSpPr>
          <p:cNvPr id="2" name="Title 1"/>
          <p:cNvSpPr>
            <a:spLocks noGrp="1"/>
          </p:cNvSpPr>
          <p:nvPr>
            <p:ph type="title"/>
          </p:nvPr>
        </p:nvSpPr>
        <p:spPr/>
        <p:txBody>
          <a:bodyPr>
            <a:normAutofit fontScale="90000"/>
          </a:bodyPr>
          <a:lstStyle/>
          <a:p>
            <a:r>
              <a:rPr lang="en-US" dirty="0" smtClean="0"/>
              <a:t>ROLE OF DISTRIBUTION IN THE SUPPLY CHAIN</a:t>
            </a:r>
            <a:endParaRPr lang="en-US" dirty="0"/>
          </a:p>
        </p:txBody>
      </p:sp>
    </p:spTree>
    <p:extLst>
      <p:ext uri="{BB962C8B-B14F-4D97-AF65-F5344CB8AC3E}">
        <p14:creationId xmlns:p14="http://schemas.microsoft.com/office/powerpoint/2010/main" val="4027767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DISTRIBUTOR STORAGE WITH LAST MILE DELIVERY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253288"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421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MANUFACTURER OR DISTRIBUTOR STORAGE WITH CUSTOMER PICKUP</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7848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02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RETAIL STORAGE WITH CUSTOMER PICK UP</a:t>
            </a:r>
            <a:endParaRPr lang="en-US" dirty="0"/>
          </a:p>
        </p:txBody>
      </p:sp>
    </p:spTree>
    <p:extLst>
      <p:ext uri="{BB962C8B-B14F-4D97-AF65-F5344CB8AC3E}">
        <p14:creationId xmlns:p14="http://schemas.microsoft.com/office/powerpoint/2010/main" val="2454087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COMPARATIVE PERFORMANCE OF DELIVERY NETWORK DESIGNS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19" y="1524000"/>
            <a:ext cx="7524834"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721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Autofit/>
          </a:bodyPr>
          <a:lstStyle/>
          <a:p>
            <a:r>
              <a:rPr lang="en-US" sz="3000" dirty="0" smtClean="0"/>
              <a:t>PERFORMANCE OF DELIVERY NETWORKS FOR DIFFERENT PRODUCT/CUSTOMER CHARACTERISTICS</a:t>
            </a:r>
            <a:endParaRPr lang="en-US" sz="3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510463"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82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a:t>
            </a:r>
            <a:r>
              <a:rPr lang="en-US" dirty="0" smtClean="0"/>
              <a:t>mpact </a:t>
            </a:r>
            <a:r>
              <a:rPr lang="en-US" dirty="0"/>
              <a:t>of E-Business on Customer </a:t>
            </a:r>
            <a:r>
              <a:rPr lang="en-US" dirty="0" smtClean="0"/>
              <a:t>Service</a:t>
            </a:r>
          </a:p>
          <a:p>
            <a:r>
              <a:rPr lang="en-US" dirty="0" smtClean="0"/>
              <a:t>Impact </a:t>
            </a:r>
            <a:r>
              <a:rPr lang="en-US" dirty="0"/>
              <a:t>of E-Business on </a:t>
            </a:r>
            <a:r>
              <a:rPr lang="en-US" dirty="0" smtClean="0"/>
              <a:t>Cost</a:t>
            </a:r>
          </a:p>
          <a:p>
            <a:r>
              <a:rPr lang="en-US" dirty="0" smtClean="0"/>
              <a:t>Using </a:t>
            </a:r>
            <a:r>
              <a:rPr lang="en-US" dirty="0"/>
              <a:t>E-Business: Dell, Amazon</a:t>
            </a:r>
            <a:r>
              <a:rPr lang="en-US" dirty="0" smtClean="0"/>
              <a:t>, </a:t>
            </a:r>
            <a:r>
              <a:rPr lang="en-US" dirty="0"/>
              <a:t>Grainger</a:t>
            </a:r>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E-BUSINESS AND DISTIBUTION NETWORK</a:t>
            </a:r>
            <a:endParaRPr lang="en-US" dirty="0"/>
          </a:p>
        </p:txBody>
      </p:sp>
    </p:spTree>
    <p:extLst>
      <p:ext uri="{BB962C8B-B14F-4D97-AF65-F5344CB8AC3E}">
        <p14:creationId xmlns:p14="http://schemas.microsoft.com/office/powerpoint/2010/main" val="3292671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Response </a:t>
            </a:r>
            <a:r>
              <a:rPr lang="en-US" dirty="0" smtClean="0"/>
              <a:t>time</a:t>
            </a:r>
          </a:p>
          <a:p>
            <a:r>
              <a:rPr lang="en-US" dirty="0" smtClean="0"/>
              <a:t>Product variety</a:t>
            </a:r>
          </a:p>
          <a:p>
            <a:r>
              <a:rPr lang="en-US" dirty="0" smtClean="0"/>
              <a:t>Product Availability</a:t>
            </a:r>
          </a:p>
          <a:p>
            <a:r>
              <a:rPr lang="en-US" dirty="0" smtClean="0"/>
              <a:t>Customer experience</a:t>
            </a:r>
          </a:p>
          <a:p>
            <a:r>
              <a:rPr lang="en-US" dirty="0" smtClean="0"/>
              <a:t>Time </a:t>
            </a:r>
            <a:r>
              <a:rPr lang="en-US" dirty="0"/>
              <a:t>to </a:t>
            </a:r>
            <a:r>
              <a:rPr lang="en-US" dirty="0" smtClean="0"/>
              <a:t>market</a:t>
            </a:r>
          </a:p>
          <a:p>
            <a:r>
              <a:rPr lang="en-US" dirty="0" smtClean="0"/>
              <a:t>Order Visibility</a:t>
            </a:r>
          </a:p>
          <a:p>
            <a:r>
              <a:rPr lang="en-US" dirty="0" err="1" smtClean="0"/>
              <a:t>Returnability</a:t>
            </a:r>
            <a:endParaRPr lang="en-US" dirty="0" smtClean="0"/>
          </a:p>
          <a:p>
            <a:r>
              <a:rPr lang="en-US" dirty="0" smtClean="0"/>
              <a:t>Direct </a:t>
            </a:r>
            <a:r>
              <a:rPr lang="en-US" dirty="0"/>
              <a:t>Sales to </a:t>
            </a:r>
            <a:r>
              <a:rPr lang="en-US" dirty="0" smtClean="0"/>
              <a:t>Customers</a:t>
            </a:r>
          </a:p>
          <a:p>
            <a:r>
              <a:rPr lang="en-US" dirty="0" smtClean="0"/>
              <a:t>Flexible </a:t>
            </a:r>
            <a:r>
              <a:rPr lang="en-US" dirty="0"/>
              <a:t>Pricing, </a:t>
            </a:r>
            <a:endParaRPr lang="en-US" dirty="0" smtClean="0"/>
          </a:p>
          <a:p>
            <a:r>
              <a:rPr lang="en-US" dirty="0" smtClean="0"/>
              <a:t>Product </a:t>
            </a:r>
            <a:r>
              <a:rPr lang="en-US" dirty="0"/>
              <a:t>Portfolio, and </a:t>
            </a:r>
            <a:r>
              <a:rPr lang="en-US" dirty="0" smtClean="0"/>
              <a:t>Promotions</a:t>
            </a:r>
          </a:p>
          <a:p>
            <a:r>
              <a:rPr lang="en-US" dirty="0" smtClean="0"/>
              <a:t>Efficient </a:t>
            </a:r>
            <a:r>
              <a:rPr lang="en-US" dirty="0"/>
              <a:t>Funds Transfer</a:t>
            </a:r>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IMPACT OF E-BUSINESS ON CUSTOMER SERVICE</a:t>
            </a:r>
            <a:endParaRPr lang="en-US" dirty="0"/>
          </a:p>
        </p:txBody>
      </p:sp>
    </p:spTree>
    <p:extLst>
      <p:ext uri="{BB962C8B-B14F-4D97-AF65-F5344CB8AC3E}">
        <p14:creationId xmlns:p14="http://schemas.microsoft.com/office/powerpoint/2010/main" val="332229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Inventory</a:t>
            </a:r>
          </a:p>
          <a:p>
            <a:r>
              <a:rPr lang="en-US" dirty="0" smtClean="0"/>
              <a:t>Facilities</a:t>
            </a:r>
          </a:p>
          <a:p>
            <a:r>
              <a:rPr lang="en-US" dirty="0" smtClean="0"/>
              <a:t>Transportation</a:t>
            </a:r>
          </a:p>
          <a:p>
            <a:r>
              <a:rPr lang="en-US" dirty="0" smtClean="0"/>
              <a:t>Information</a:t>
            </a:r>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IMPACT OF E-BUSINESS ON COST</a:t>
            </a:r>
            <a:endParaRPr lang="en-US" dirty="0"/>
          </a:p>
        </p:txBody>
      </p:sp>
    </p:spTree>
    <p:extLst>
      <p:ext uri="{BB962C8B-B14F-4D97-AF65-F5344CB8AC3E}">
        <p14:creationId xmlns:p14="http://schemas.microsoft.com/office/powerpoint/2010/main" val="4159987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gn="just"/>
            <a:r>
              <a:rPr lang="en-US" dirty="0"/>
              <a:t>The ownership structure of the distribution network can have as big as an impact as the type of distribution </a:t>
            </a:r>
            <a:r>
              <a:rPr lang="en-US" dirty="0" smtClean="0"/>
              <a:t>network</a:t>
            </a:r>
          </a:p>
          <a:p>
            <a:pPr lvl="1" algn="just"/>
            <a:r>
              <a:rPr lang="en-US" dirty="0" smtClean="0"/>
              <a:t>The </a:t>
            </a:r>
            <a:r>
              <a:rPr lang="en-US" dirty="0"/>
              <a:t>choice of a distribution network has very long-term </a:t>
            </a:r>
            <a:r>
              <a:rPr lang="en-US" dirty="0" smtClean="0"/>
              <a:t>consequences</a:t>
            </a:r>
          </a:p>
          <a:p>
            <a:pPr lvl="1" algn="just"/>
            <a:r>
              <a:rPr lang="en-US" dirty="0" smtClean="0"/>
              <a:t>Consider </a:t>
            </a:r>
            <a:r>
              <a:rPr lang="en-US" dirty="0"/>
              <a:t>whether an exclusive distribution strategy is </a:t>
            </a:r>
            <a:r>
              <a:rPr lang="en-US" dirty="0" smtClean="0"/>
              <a:t>advantageous</a:t>
            </a:r>
          </a:p>
          <a:p>
            <a:pPr lvl="1" algn="just"/>
            <a:r>
              <a:rPr lang="en-US" dirty="0" smtClean="0"/>
              <a:t>Product</a:t>
            </a:r>
            <a:r>
              <a:rPr lang="en-US" dirty="0"/>
              <a:t>, price, commoditization, and criticality have an impact on the type of distribution system preferred by customers</a:t>
            </a:r>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DISTRIBUTION NETWORKS IN PRACTICE</a:t>
            </a:r>
            <a:endParaRPr lang="en-US" dirty="0"/>
          </a:p>
        </p:txBody>
      </p:sp>
    </p:spTree>
    <p:extLst>
      <p:ext uri="{BB962C8B-B14F-4D97-AF65-F5344CB8AC3E}">
        <p14:creationId xmlns:p14="http://schemas.microsoft.com/office/powerpoint/2010/main" val="2745515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are the key factors to be considered when designing the distribution network</a:t>
            </a:r>
            <a:r>
              <a:rPr lang="en-US" dirty="0" smtClean="0"/>
              <a:t>?</a:t>
            </a:r>
          </a:p>
          <a:p>
            <a:r>
              <a:rPr lang="en-US" dirty="0" smtClean="0"/>
              <a:t>What </a:t>
            </a:r>
            <a:r>
              <a:rPr lang="en-US" dirty="0"/>
              <a:t>are the strengths and weaknesses of various distribution options</a:t>
            </a:r>
            <a:r>
              <a:rPr lang="en-US" dirty="0" smtClean="0"/>
              <a:t>?</a:t>
            </a:r>
          </a:p>
          <a:p>
            <a:r>
              <a:rPr lang="en-US" dirty="0" smtClean="0"/>
              <a:t>How </a:t>
            </a:r>
            <a:r>
              <a:rPr lang="en-US" dirty="0"/>
              <a:t>has E-Business affected the design of distribution networks in different industries</a:t>
            </a:r>
            <a:r>
              <a:rPr lang="en-US" dirty="0" smtClean="0"/>
              <a:t>?</a:t>
            </a:r>
          </a:p>
          <a:p>
            <a:r>
              <a:rPr lang="en-US" dirty="0" smtClean="0"/>
              <a:t>What </a:t>
            </a:r>
            <a:r>
              <a:rPr lang="en-US" dirty="0"/>
              <a:t>roles do distributors play in the supply chain?</a:t>
            </a:r>
            <a:br>
              <a:rPr lang="en-US" dirty="0"/>
            </a:br>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78206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lstStyle/>
          <a:p>
            <a:r>
              <a:rPr lang="en-US" dirty="0" smtClean="0"/>
              <a:t>TYPICAL SUPPLY CHAIN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62063"/>
            <a:ext cx="848677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410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lstStyle/>
          <a:p>
            <a:r>
              <a:rPr lang="en-US" dirty="0" smtClean="0"/>
              <a:t>TERMINAL MARKET CONCEPT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153400" cy="495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217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7527"/>
            <a:ext cx="7887808"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15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DISTRIBUTION NETWORK(WHEAT)</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449347" cy="43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813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PERISHABILITY</a:t>
            </a:r>
          </a:p>
          <a:p>
            <a:r>
              <a:rPr lang="en-US" dirty="0" smtClean="0"/>
              <a:t>SEASONALITY OF PRODUCTION</a:t>
            </a:r>
          </a:p>
          <a:p>
            <a:r>
              <a:rPr lang="en-US" dirty="0" smtClean="0"/>
              <a:t>BULKINESS OF PRODUCTS</a:t>
            </a:r>
          </a:p>
          <a:p>
            <a:r>
              <a:rPr lang="en-US" dirty="0" smtClean="0"/>
              <a:t>VARIATION IN QUALITY OF PRODUCTS</a:t>
            </a:r>
          </a:p>
          <a:p>
            <a:r>
              <a:rPr lang="en-US" dirty="0" smtClean="0"/>
              <a:t>IRREGULAR SUPPLY OF AGRICULTURAL PRODUCTS</a:t>
            </a:r>
          </a:p>
          <a:p>
            <a:r>
              <a:rPr lang="en-US" dirty="0" smtClean="0"/>
              <a:t>SMALL SIZE OF HOLDING AND SCATTERED PRODUCTION</a:t>
            </a:r>
          </a:p>
          <a:p>
            <a:r>
              <a:rPr lang="en-US" dirty="0" smtClean="0"/>
              <a:t>PRODUCT PRICING</a:t>
            </a:r>
          </a:p>
          <a:p>
            <a:r>
              <a:rPr lang="en-US" dirty="0" smtClean="0"/>
              <a:t>PROCESSING</a:t>
            </a:r>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CHARACTERISTICS OF AGRICULTURAL COMMODITIES</a:t>
            </a:r>
            <a:endParaRPr lang="en-US" dirty="0"/>
          </a:p>
        </p:txBody>
      </p:sp>
    </p:spTree>
    <p:extLst>
      <p:ext uri="{BB962C8B-B14F-4D97-AF65-F5344CB8AC3E}">
        <p14:creationId xmlns:p14="http://schemas.microsoft.com/office/powerpoint/2010/main" val="3543693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795503"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3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 DESIGN IN SUPPLY CHAIN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2747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SUPPLY CHAIN WITH COST</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629400" cy="506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832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4267200"/>
          </a:xfrm>
        </p:spPr>
        <p:txBody>
          <a:bodyPr/>
          <a:lstStyle/>
          <a:p>
            <a:r>
              <a:rPr lang="en-US" sz="5000" dirty="0" smtClean="0"/>
              <a:t>ROLE OF NETWORK DESIGN IN SUPPLY CHAIN</a:t>
            </a:r>
            <a:endParaRPr lang="en-US" sz="5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8270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ROLE OF NETWORK DESIGN IN SUPPLY CHAIN</a:t>
            </a:r>
            <a:endParaRPr lang="en-US" sz="4000" dirty="0"/>
          </a:p>
        </p:txBody>
      </p:sp>
      <p:sp>
        <p:nvSpPr>
          <p:cNvPr id="3" name="Content Placeholder 2"/>
          <p:cNvSpPr>
            <a:spLocks noGrp="1"/>
          </p:cNvSpPr>
          <p:nvPr>
            <p:ph idx="1"/>
          </p:nvPr>
        </p:nvSpPr>
        <p:spPr/>
        <p:txBody>
          <a:bodyPr>
            <a:normAutofit lnSpcReduction="10000"/>
          </a:bodyPr>
          <a:lstStyle/>
          <a:p>
            <a:pPr marL="0" indent="0">
              <a:buNone/>
            </a:pPr>
            <a:r>
              <a:rPr lang="en-US" dirty="0">
                <a:latin typeface="Times New Roman" pitchFamily="18" charset="0"/>
                <a:cs typeface="Times New Roman" pitchFamily="18" charset="0"/>
              </a:rPr>
              <a:t>Facility role, location of manufacturing, storage or transportation- related facilities, and the allocation of capacity.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Facility role – What role should each facility play? </a:t>
            </a:r>
            <a:endParaRPr lang="en-US"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What </a:t>
            </a:r>
            <a:r>
              <a:rPr lang="en-US" dirty="0">
                <a:latin typeface="Times New Roman" pitchFamily="18" charset="0"/>
                <a:cs typeface="Times New Roman" pitchFamily="18" charset="0"/>
              </a:rPr>
              <a:t>processes are performed at each facility?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Facility location – Where should facilities be located?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Capacity allocation – How much capacity should be allocated to each facility?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Market and supply allocation – What markets should each facility serve?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Which </a:t>
            </a:r>
            <a:r>
              <a:rPr lang="en-US" dirty="0">
                <a:latin typeface="Times New Roman" pitchFamily="18" charset="0"/>
                <a:cs typeface="Times New Roman" pitchFamily="18" charset="0"/>
              </a:rPr>
              <a:t>supply sources should feed each facility?</a:t>
            </a:r>
          </a:p>
        </p:txBody>
      </p:sp>
    </p:spTree>
    <p:extLst>
      <p:ext uri="{BB962C8B-B14F-4D97-AF65-F5344CB8AC3E}">
        <p14:creationId xmlns:p14="http://schemas.microsoft.com/office/powerpoint/2010/main" val="1206454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ROLE</a:t>
            </a:r>
            <a:endParaRPr lang="en-US" dirty="0"/>
          </a:p>
        </p:txBody>
      </p:sp>
      <p:sp>
        <p:nvSpPr>
          <p:cNvPr id="3" name="Content Placeholder 2"/>
          <p:cNvSpPr>
            <a:spLocks noGrp="1"/>
          </p:cNvSpPr>
          <p:nvPr>
            <p:ph idx="1"/>
          </p:nvPr>
        </p:nvSpPr>
        <p:spPr/>
        <p:txBody>
          <a:bodyPr>
            <a:normAutofit lnSpcReduction="10000"/>
          </a:bodyPr>
          <a:lstStyle/>
          <a:p>
            <a:r>
              <a:rPr lang="en-US" dirty="0" smtClean="0"/>
              <a:t>Production</a:t>
            </a:r>
            <a:r>
              <a:rPr lang="en-US" dirty="0"/>
              <a:t>, </a:t>
            </a:r>
            <a:endParaRPr lang="en-US" dirty="0" smtClean="0"/>
          </a:p>
          <a:p>
            <a:r>
              <a:rPr lang="en-US" dirty="0"/>
              <a:t>S</a:t>
            </a:r>
            <a:r>
              <a:rPr lang="en-US" dirty="0" smtClean="0"/>
              <a:t>torage</a:t>
            </a:r>
            <a:r>
              <a:rPr lang="en-US" dirty="0"/>
              <a:t>, </a:t>
            </a:r>
            <a:endParaRPr lang="en-US" dirty="0" smtClean="0"/>
          </a:p>
          <a:p>
            <a:r>
              <a:rPr lang="en-US" dirty="0"/>
              <a:t>C</a:t>
            </a:r>
            <a:r>
              <a:rPr lang="en-US" dirty="0" smtClean="0"/>
              <a:t>ross-docking</a:t>
            </a:r>
            <a:r>
              <a:rPr lang="en-US" dirty="0"/>
              <a:t>, </a:t>
            </a:r>
            <a:endParaRPr lang="en-US" dirty="0" smtClean="0"/>
          </a:p>
          <a:p>
            <a:r>
              <a:rPr lang="en-US" dirty="0"/>
              <a:t>P</a:t>
            </a:r>
            <a:r>
              <a:rPr lang="en-US" dirty="0" smtClean="0"/>
              <a:t>rocesses </a:t>
            </a:r>
            <a:r>
              <a:rPr lang="en-US" dirty="0"/>
              <a:t>performed and </a:t>
            </a:r>
            <a:endParaRPr lang="en-US" dirty="0" smtClean="0"/>
          </a:p>
          <a:p>
            <a:r>
              <a:rPr lang="en-US" dirty="0"/>
              <a:t>P</a:t>
            </a:r>
            <a:r>
              <a:rPr lang="en-US" dirty="0" smtClean="0"/>
              <a:t>roducts </a:t>
            </a:r>
            <a:r>
              <a:rPr lang="en-US" dirty="0"/>
              <a:t>produced (flexibility</a:t>
            </a:r>
            <a:r>
              <a:rPr lang="en-US" dirty="0" smtClean="0"/>
              <a:t>)</a:t>
            </a:r>
          </a:p>
          <a:p>
            <a:pPr marL="0" indent="0">
              <a:buNone/>
            </a:pPr>
            <a:r>
              <a:rPr lang="en-US" dirty="0" smtClean="0"/>
              <a:t>EX: Toyota </a:t>
            </a:r>
            <a:r>
              <a:rPr lang="en-US" dirty="0"/>
              <a:t>before ’97, factories serving local needs. In Asian crisis late ‘90s, Asian factory experienced idle capacity that could not be used to produce for other markets. Afterwards, Toyoda added flexibility to their plants so that they can serve other markets.</a:t>
            </a:r>
          </a:p>
        </p:txBody>
      </p:sp>
    </p:spTree>
    <p:extLst>
      <p:ext uri="{BB962C8B-B14F-4D97-AF65-F5344CB8AC3E}">
        <p14:creationId xmlns:p14="http://schemas.microsoft.com/office/powerpoint/2010/main" val="324655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89868"/>
            <a:ext cx="8229600" cy="4525963"/>
          </a:xfrm>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CONSUMER PRODUCT CHANNELS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895350"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011382"/>
            <a:ext cx="1000125"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219200"/>
            <a:ext cx="9144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011382"/>
            <a:ext cx="88582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8992" y="1084984"/>
            <a:ext cx="8858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42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500" fill="hold"/>
                                        <p:tgtEl>
                                          <p:spTgt spid="2052"/>
                                        </p:tgtEl>
                                        <p:attrNameLst>
                                          <p:attrName>ppt_x</p:attrName>
                                        </p:attrNameLst>
                                      </p:cBhvr>
                                      <p:tavLst>
                                        <p:tav tm="0">
                                          <p:val>
                                            <p:strVal val="#ppt_x"/>
                                          </p:val>
                                        </p:tav>
                                        <p:tav tm="100000">
                                          <p:val>
                                            <p:strVal val="#ppt_x"/>
                                          </p:val>
                                        </p:tav>
                                      </p:tavLst>
                                    </p:anim>
                                    <p:anim calcmode="lin" valueType="num">
                                      <p:cBhvr additive="base">
                                        <p:cTn id="20"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 calcmode="lin" valueType="num">
                                      <p:cBhvr additive="base">
                                        <p:cTn id="25" dur="500" fill="hold"/>
                                        <p:tgtEl>
                                          <p:spTgt spid="2053"/>
                                        </p:tgtEl>
                                        <p:attrNameLst>
                                          <p:attrName>ppt_x</p:attrName>
                                        </p:attrNameLst>
                                      </p:cBhvr>
                                      <p:tavLst>
                                        <p:tav tm="0">
                                          <p:val>
                                            <p:strVal val="#ppt_x"/>
                                          </p:val>
                                        </p:tav>
                                        <p:tav tm="100000">
                                          <p:val>
                                            <p:strVal val="#ppt_x"/>
                                          </p:val>
                                        </p:tav>
                                      </p:tavLst>
                                    </p:anim>
                                    <p:anim calcmode="lin" valueType="num">
                                      <p:cBhvr additive="base">
                                        <p:cTn id="26"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additive="base">
                                        <p:cTn id="31" dur="500" fill="hold"/>
                                        <p:tgtEl>
                                          <p:spTgt spid="2054"/>
                                        </p:tgtEl>
                                        <p:attrNameLst>
                                          <p:attrName>ppt_x</p:attrName>
                                        </p:attrNameLst>
                                      </p:cBhvr>
                                      <p:tavLst>
                                        <p:tav tm="0">
                                          <p:val>
                                            <p:strVal val="#ppt_x"/>
                                          </p:val>
                                        </p:tav>
                                        <p:tav tm="100000">
                                          <p:val>
                                            <p:strVal val="#ppt_x"/>
                                          </p:val>
                                        </p:tav>
                                      </p:tavLst>
                                    </p:anim>
                                    <p:anim calcmode="lin" valueType="num">
                                      <p:cBhvr additive="base">
                                        <p:cTn id="32"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Facility location</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t>Very costly to open or close a </a:t>
            </a:r>
            <a:r>
              <a:rPr lang="en-US" dirty="0" smtClean="0"/>
              <a:t>plant</a:t>
            </a:r>
          </a:p>
          <a:p>
            <a:pPr marL="0" indent="0" algn="just">
              <a:buNone/>
            </a:pPr>
            <a:endParaRPr lang="en-US" dirty="0" smtClean="0"/>
          </a:p>
          <a:p>
            <a:pPr marL="0" indent="0" algn="just">
              <a:buNone/>
            </a:pPr>
            <a:r>
              <a:rPr lang="en-US" dirty="0" smtClean="0"/>
              <a:t>Toyota </a:t>
            </a:r>
            <a:r>
              <a:rPr lang="en-US" dirty="0"/>
              <a:t>opened its first US plant in Lexington, Kentucky in ’88. This decision provided Toyota a low cost production option, especially when yen is strengthened against dollar, and responsiveness</a:t>
            </a:r>
            <a:r>
              <a:rPr lang="en-US" dirty="0" smtClean="0"/>
              <a:t>.</a:t>
            </a:r>
          </a:p>
          <a:p>
            <a:pPr marL="0" indent="0" algn="just">
              <a:buNone/>
            </a:pPr>
            <a:endParaRPr lang="en-US" dirty="0" smtClean="0"/>
          </a:p>
          <a:p>
            <a:pPr marL="0" indent="0" algn="just">
              <a:buNone/>
            </a:pPr>
            <a:r>
              <a:rPr lang="en-US" dirty="0" smtClean="0"/>
              <a:t>Amazon </a:t>
            </a:r>
            <a:r>
              <a:rPr lang="en-US" dirty="0"/>
              <a:t>had to increase the number of warehouses to 6 to be cost effective in supplying books throughout US.</a:t>
            </a:r>
          </a:p>
        </p:txBody>
      </p:sp>
    </p:spTree>
    <p:extLst>
      <p:ext uri="{BB962C8B-B14F-4D97-AF65-F5344CB8AC3E}">
        <p14:creationId xmlns:p14="http://schemas.microsoft.com/office/powerpoint/2010/main" val="2744889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Facility capacity</a:t>
            </a:r>
            <a:endParaRPr lang="en-US" dirty="0"/>
          </a:p>
        </p:txBody>
      </p:sp>
      <p:sp>
        <p:nvSpPr>
          <p:cNvPr id="3" name="Content Placeholder 2"/>
          <p:cNvSpPr>
            <a:spLocks noGrp="1"/>
          </p:cNvSpPr>
          <p:nvPr>
            <p:ph idx="1"/>
          </p:nvPr>
        </p:nvSpPr>
        <p:spPr/>
        <p:txBody>
          <a:bodyPr>
            <a:normAutofit fontScale="92500"/>
          </a:bodyPr>
          <a:lstStyle/>
          <a:p>
            <a:pPr algn="just"/>
            <a:r>
              <a:rPr lang="en-US" dirty="0"/>
              <a:t>Allocating too little or too much capacity is </a:t>
            </a:r>
            <a:r>
              <a:rPr lang="en-US" dirty="0" smtClean="0"/>
              <a:t>costly</a:t>
            </a:r>
          </a:p>
          <a:p>
            <a:pPr algn="just"/>
            <a:r>
              <a:rPr lang="en-US" dirty="0" smtClean="0"/>
              <a:t>Capacity </a:t>
            </a:r>
            <a:r>
              <a:rPr lang="en-US" dirty="0"/>
              <a:t>decisions would not change for years</a:t>
            </a:r>
            <a:r>
              <a:rPr lang="en-US" dirty="0" smtClean="0"/>
              <a:t>.</a:t>
            </a:r>
          </a:p>
          <a:p>
            <a:pPr algn="just"/>
            <a:r>
              <a:rPr lang="en-US" dirty="0" smtClean="0"/>
              <a:t>Facility </a:t>
            </a:r>
            <a:r>
              <a:rPr lang="en-US" dirty="0"/>
              <a:t>allocation to markets and supply </a:t>
            </a:r>
            <a:r>
              <a:rPr lang="en-US" dirty="0" smtClean="0"/>
              <a:t>sources has </a:t>
            </a:r>
            <a:r>
              <a:rPr lang="en-US" dirty="0"/>
              <a:t>Significant impact on </a:t>
            </a:r>
            <a:r>
              <a:rPr lang="en-US" dirty="0" smtClean="0"/>
              <a:t>performance</a:t>
            </a:r>
          </a:p>
          <a:p>
            <a:pPr algn="just"/>
            <a:r>
              <a:rPr lang="en-US" dirty="0" smtClean="0"/>
              <a:t>Must </a:t>
            </a:r>
            <a:r>
              <a:rPr lang="en-US" dirty="0"/>
              <a:t>be reconsidered on a regular </a:t>
            </a:r>
            <a:r>
              <a:rPr lang="en-US" dirty="0" smtClean="0"/>
              <a:t>basis</a:t>
            </a:r>
          </a:p>
          <a:p>
            <a:pPr algn="just"/>
            <a:endParaRPr lang="en-US" dirty="0"/>
          </a:p>
          <a:p>
            <a:pPr marL="0" indent="0" algn="just">
              <a:buNone/>
            </a:pPr>
            <a:r>
              <a:rPr lang="en-US" dirty="0" smtClean="0"/>
              <a:t>Amazon </a:t>
            </a:r>
            <a:r>
              <a:rPr lang="en-US" dirty="0"/>
              <a:t>had to consider new allocations as it increased the number of facilities in order to reduce the costs</a:t>
            </a:r>
          </a:p>
        </p:txBody>
      </p:sp>
    </p:spTree>
    <p:extLst>
      <p:ext uri="{BB962C8B-B14F-4D97-AF65-F5344CB8AC3E}">
        <p14:creationId xmlns:p14="http://schemas.microsoft.com/office/powerpoint/2010/main" val="3215870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t>FACTORS INFLUENCING NETWORK DESIGN</a:t>
            </a:r>
            <a:endParaRPr lang="en-US" sz="50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47793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effectLst/>
              </a:rPr>
              <a:t>FACTORS INFLUENCING NETWORK DESIGN DECISIONS </a:t>
            </a:r>
            <a:r>
              <a:rPr lang="en-US" sz="2500" dirty="0" smtClean="0">
                <a:effectLst/>
              </a:rPr>
              <a:t>: STRATEGIC </a:t>
            </a:r>
            <a:r>
              <a:rPr lang="en-US" sz="2500" dirty="0">
                <a:effectLst/>
              </a:rPr>
              <a:t>FACTOR</a:t>
            </a:r>
            <a:endParaRPr lang="en-US" sz="2500" dirty="0"/>
          </a:p>
        </p:txBody>
      </p:sp>
      <p:sp>
        <p:nvSpPr>
          <p:cNvPr id="3" name="Content Placeholder 2"/>
          <p:cNvSpPr>
            <a:spLocks noGrp="1"/>
          </p:cNvSpPr>
          <p:nvPr>
            <p:ph idx="1"/>
          </p:nvPr>
        </p:nvSpPr>
        <p:spPr/>
        <p:txBody>
          <a:bodyPr/>
          <a:lstStyle/>
          <a:p>
            <a:pPr marL="0" indent="0" algn="just">
              <a:buNone/>
            </a:pP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firm’s competitive strategy has a significant impact on network design decisions within the supply chain.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Firms that focus on cost leadership tend to find the lowest cost location for their manufacturing facilities, even if that means locating very far from the markets they serve.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Firms that focus on responsiveness and efficiency tend to locate facilities closer to the market and may select a high-cost location if this choice allows the firm to react quickly to changing market needs.</a:t>
            </a:r>
          </a:p>
        </p:txBody>
      </p:sp>
    </p:spTree>
    <p:extLst>
      <p:ext uri="{BB962C8B-B14F-4D97-AF65-F5344CB8AC3E}">
        <p14:creationId xmlns:p14="http://schemas.microsoft.com/office/powerpoint/2010/main" val="856517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effectLst/>
              </a:rPr>
              <a:t>ROLE OF STRATEGIC FACTOR </a:t>
            </a:r>
            <a:r>
              <a:rPr lang="en-US" sz="3000" dirty="0" smtClean="0">
                <a:effectLst/>
              </a:rPr>
              <a:t>: OFFSHORE </a:t>
            </a:r>
            <a:r>
              <a:rPr lang="en-US" sz="3000" dirty="0">
                <a:effectLst/>
              </a:rPr>
              <a:t>FACILITY</a:t>
            </a:r>
            <a:endParaRPr lang="en-US" sz="3000" dirty="0"/>
          </a:p>
        </p:txBody>
      </p:sp>
      <p:sp>
        <p:nvSpPr>
          <p:cNvPr id="3" name="Content Placeholder 2"/>
          <p:cNvSpPr>
            <a:spLocks noGrp="1"/>
          </p:cNvSpPr>
          <p:nvPr>
            <p:ph idx="1"/>
          </p:nvPr>
        </p:nvSpPr>
        <p:spPr/>
        <p:txBody>
          <a:bodyPr/>
          <a:lstStyle/>
          <a:p>
            <a:pPr marL="0" indent="0">
              <a:buNone/>
            </a:pPr>
            <a:r>
              <a:rPr lang="en-US" dirty="0">
                <a:latin typeface="Times New Roman" pitchFamily="18" charset="0"/>
                <a:cs typeface="Times New Roman" pitchFamily="18" charset="0"/>
              </a:rPr>
              <a:t>LOW COST FACILITY FOR EXPORT PRODUCTION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 offshore facility serve the role of being a low cost supply source for market. </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The location selected for an offshore facility should have low labor and other costs to facilitate low-cost production.</a:t>
            </a:r>
          </a:p>
        </p:txBody>
      </p:sp>
    </p:spTree>
    <p:extLst>
      <p:ext uri="{BB962C8B-B14F-4D97-AF65-F5344CB8AC3E}">
        <p14:creationId xmlns:p14="http://schemas.microsoft.com/office/powerpoint/2010/main" val="1050533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effectLst/>
              </a:rPr>
              <a:t>SOURCE </a:t>
            </a:r>
            <a:r>
              <a:rPr lang="en-US" sz="3000" dirty="0">
                <a:effectLst/>
              </a:rPr>
              <a:t>FACILITY: LOW-COST FACILITY FOR GLOBAL PRODUCTION</a:t>
            </a:r>
            <a:endParaRPr lang="en-US" sz="3000" dirty="0"/>
          </a:p>
        </p:txBody>
      </p:sp>
      <p:sp>
        <p:nvSpPr>
          <p:cNvPr id="3" name="Content Placeholder 2"/>
          <p:cNvSpPr>
            <a:spLocks noGrp="1"/>
          </p:cNvSpPr>
          <p:nvPr>
            <p:ph idx="1"/>
          </p:nvPr>
        </p:nvSpPr>
        <p:spPr/>
        <p:txBody>
          <a:bodyPr/>
          <a:lstStyle/>
          <a:p>
            <a:pPr marL="0" indent="0" algn="just">
              <a:buNone/>
            </a:pPr>
            <a:r>
              <a:rPr lang="en-US" dirty="0">
                <a:latin typeface="Times New Roman" pitchFamily="18" charset="0"/>
                <a:cs typeface="Times New Roman" pitchFamily="18" charset="0"/>
              </a:rPr>
              <a:t>• Its primary objective is low-cost. Its strategic roles are broader than that of an offshore facility.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 source facility is often a primary source of product for the entire global network.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Source facility tend to be located in places where production costs are relatively low, infrastructure is well developed, and a skilled workforce is available.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Good offshore facility migrate over time into source facility.</a:t>
            </a:r>
          </a:p>
        </p:txBody>
      </p:sp>
    </p:spTree>
    <p:extLst>
      <p:ext uri="{BB962C8B-B14F-4D97-AF65-F5344CB8AC3E}">
        <p14:creationId xmlns:p14="http://schemas.microsoft.com/office/powerpoint/2010/main" val="1909634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effectLst/>
              </a:rPr>
              <a:t>SERVER FACILITY : REGIONAL PRODUCTION FACILITY</a:t>
            </a:r>
            <a:endParaRPr lang="en-US" sz="3000" dirty="0"/>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itchFamily="18" charset="0"/>
                <a:cs typeface="Times New Roman" pitchFamily="18" charset="0"/>
              </a:rPr>
              <a:t>• A server facility is built because of tax incentives, local content requirement, tariff barriers, or high logistic cost to supply the region from elsewhere. </a:t>
            </a:r>
            <a:endParaRPr lang="en-US" dirty="0" smtClean="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CONTRIBUTOR </a:t>
            </a:r>
            <a:r>
              <a:rPr lang="en-US" dirty="0">
                <a:latin typeface="Times New Roman" pitchFamily="18" charset="0"/>
                <a:cs typeface="Times New Roman" pitchFamily="18" charset="0"/>
              </a:rPr>
              <a:t>FACILITY: REGIONAL PRODUCTION FACILITY WITH DEVELOPMENT SKILLS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It serve where the market is located.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Also assumes responsibility for product customization, process improvements, product modifications or product development</a:t>
            </a:r>
          </a:p>
        </p:txBody>
      </p:sp>
    </p:spTree>
    <p:extLst>
      <p:ext uri="{BB962C8B-B14F-4D97-AF65-F5344CB8AC3E}">
        <p14:creationId xmlns:p14="http://schemas.microsoft.com/office/powerpoint/2010/main" val="1746248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rPr>
              <a:t>OUTPOST FACILITY: REGIONAL PRODUCTION FACILITY BUILT TO GAIN LOCAL SKILLS</a:t>
            </a:r>
            <a:endParaRPr lang="en-US" sz="2800" dirty="0"/>
          </a:p>
        </p:txBody>
      </p:sp>
      <p:sp>
        <p:nvSpPr>
          <p:cNvPr id="3" name="Content Placeholder 2"/>
          <p:cNvSpPr>
            <a:spLocks noGrp="1"/>
          </p:cNvSpPr>
          <p:nvPr>
            <p:ph idx="1"/>
          </p:nvPr>
        </p:nvSpPr>
        <p:spPr/>
        <p:txBody>
          <a:bodyPr/>
          <a:lstStyle/>
          <a:p>
            <a:pPr marL="0" indent="0" algn="just">
              <a:buNone/>
            </a:pPr>
            <a:r>
              <a:rPr lang="en-US" dirty="0">
                <a:latin typeface="Times New Roman" pitchFamily="18" charset="0"/>
                <a:cs typeface="Times New Roman" pitchFamily="18" charset="0"/>
              </a:rPr>
              <a:t>• Located primarily to obtain access to knowledge or skills that may exist within a certain region. </a:t>
            </a:r>
            <a:endParaRPr lang="en-US" dirty="0" smtClean="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LEAD </a:t>
            </a:r>
            <a:r>
              <a:rPr lang="en-US" dirty="0">
                <a:latin typeface="Times New Roman" pitchFamily="18" charset="0"/>
                <a:cs typeface="Times New Roman" pitchFamily="18" charset="0"/>
              </a:rPr>
              <a:t>FACILITY: FACILITY THAT LEADS IN DEVELOPMENT AND PROCESS TECHNOLOGIES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Creates new products, processes and technologies for the entire network.</a:t>
            </a:r>
          </a:p>
        </p:txBody>
      </p:sp>
    </p:spTree>
    <p:extLst>
      <p:ext uri="{BB962C8B-B14F-4D97-AF65-F5344CB8AC3E}">
        <p14:creationId xmlns:p14="http://schemas.microsoft.com/office/powerpoint/2010/main" val="40889798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TECHNOLOGICAL FACTOR</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itchFamily="18" charset="0"/>
                <a:cs typeface="Times New Roman" pitchFamily="18" charset="0"/>
              </a:rPr>
              <a:t>• Important for production, high capacity are most </a:t>
            </a:r>
            <a:r>
              <a:rPr lang="en-US" dirty="0" err="1">
                <a:latin typeface="Times New Roman" pitchFamily="18" charset="0"/>
                <a:cs typeface="Times New Roman" pitchFamily="18" charset="0"/>
              </a:rPr>
              <a:t>effectivity</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Lower fix cost and local facilities can help lower transportation cost. </a:t>
            </a:r>
            <a:endParaRPr lang="en-US" dirty="0" smtClean="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MACROECONOMIC FACTORS</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Tax, tariffs, exchange rates and other economics factors for global trade </a:t>
            </a:r>
            <a:endParaRPr lang="en-US" dirty="0" smtClean="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POLITICAL FACTORS</a:t>
            </a: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Company prefer to locate facilities in politically stable countries, where the rules of commerce and ownership are well defined. </a:t>
            </a:r>
          </a:p>
        </p:txBody>
      </p:sp>
    </p:spTree>
    <p:extLst>
      <p:ext uri="{BB962C8B-B14F-4D97-AF65-F5344CB8AC3E}">
        <p14:creationId xmlns:p14="http://schemas.microsoft.com/office/powerpoint/2010/main" val="2562394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INFRASTRUCTURE FACTORS</a:t>
            </a:r>
            <a:endParaRPr lang="en-US" dirty="0"/>
          </a:p>
        </p:txBody>
      </p:sp>
      <p:sp>
        <p:nvSpPr>
          <p:cNvPr id="3" name="Content Placeholder 2"/>
          <p:cNvSpPr>
            <a:spLocks noGrp="1"/>
          </p:cNvSpPr>
          <p:nvPr>
            <p:ph idx="1"/>
          </p:nvPr>
        </p:nvSpPr>
        <p:spPr/>
        <p:txBody>
          <a:bodyPr/>
          <a:lstStyle/>
          <a:p>
            <a:pPr marL="0" indent="0" algn="just">
              <a:buNone/>
            </a:pPr>
            <a:r>
              <a:rPr lang="en-US" dirty="0">
                <a:latin typeface="Times New Roman" pitchFamily="18" charset="0"/>
                <a:cs typeface="Times New Roman" pitchFamily="18" charset="0"/>
              </a:rPr>
              <a:t>• Key element of network design, labor, transportation, terminals and rails airports, seaports, highway. </a:t>
            </a:r>
            <a:endParaRPr lang="en-US" dirty="0" smtClean="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COMPETITIVE FACTORS</a:t>
            </a: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Cares about competitors strategy, size and location</a:t>
            </a:r>
            <a:r>
              <a:rPr lang="en-US">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0" indent="0" algn="just">
              <a:buNone/>
            </a:pPr>
            <a:r>
              <a:rPr lang="en-US" smtClean="0">
                <a:latin typeface="Times New Roman" pitchFamily="18" charset="0"/>
                <a:cs typeface="Times New Roman" pitchFamily="18" charset="0"/>
              </a:rPr>
              <a:t>• </a:t>
            </a:r>
            <a:r>
              <a:rPr lang="en-US" dirty="0">
                <a:latin typeface="Times New Roman" pitchFamily="18" charset="0"/>
                <a:cs typeface="Times New Roman" pitchFamily="18" charset="0"/>
              </a:rPr>
              <a:t>To locate their facilities close to competitors or far from them. </a:t>
            </a: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Competition on raw material, labor and production.</a:t>
            </a:r>
            <a:r>
              <a:rPr lang="en-US" dirty="0"/>
              <a:t> </a:t>
            </a:r>
          </a:p>
        </p:txBody>
      </p:sp>
    </p:spTree>
    <p:extLst>
      <p:ext uri="{BB962C8B-B14F-4D97-AF65-F5344CB8AC3E}">
        <p14:creationId xmlns:p14="http://schemas.microsoft.com/office/powerpoint/2010/main" val="3920387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INDUSTRIAL PRODUCT CHANNELS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85862"/>
            <a:ext cx="8953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106" y="1185862"/>
            <a:ext cx="89535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033463"/>
            <a:ext cx="89535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74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0"/>
            <a:ext cx="9753600" cy="698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1858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Framework for Network Design Decisions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67582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PHASE1:SUPPLY </a:t>
            </a:r>
            <a:r>
              <a:rPr lang="en-US" smtClean="0"/>
              <a:t>CHAIN STRATEGY</a:t>
            </a:r>
            <a:endParaRPr lang="en-US" dirty="0" smtClean="0"/>
          </a:p>
          <a:p>
            <a:r>
              <a:rPr lang="en-US" dirty="0" smtClean="0"/>
              <a:t>PHASE2:REGIONAL FACILITY CONFIGURATION</a:t>
            </a:r>
          </a:p>
          <a:p>
            <a:r>
              <a:rPr lang="en-US" dirty="0" smtClean="0"/>
              <a:t>PHASE3:DESIRABLE SITES</a:t>
            </a:r>
          </a:p>
          <a:p>
            <a:r>
              <a:rPr lang="en-US" dirty="0" smtClean="0"/>
              <a:t>PHASE4:LOCATION CHOICES</a:t>
            </a:r>
            <a:endParaRPr lang="en-US" dirty="0"/>
          </a:p>
        </p:txBody>
      </p:sp>
    </p:spTree>
    <p:extLst>
      <p:ext uri="{BB962C8B-B14F-4D97-AF65-F5344CB8AC3E}">
        <p14:creationId xmlns:p14="http://schemas.microsoft.com/office/powerpoint/2010/main" val="1268202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Phase I: Define a supply chain strategy / </a:t>
            </a:r>
            <a:r>
              <a:rPr lang="en-US" b="1" dirty="0" smtClean="0"/>
              <a:t>design</a:t>
            </a:r>
            <a:endParaRPr lang="en-US" dirty="0"/>
          </a:p>
        </p:txBody>
      </p:sp>
      <p:sp>
        <p:nvSpPr>
          <p:cNvPr id="3" name="Content Placeholder 2"/>
          <p:cNvSpPr>
            <a:spLocks noGrp="1"/>
          </p:cNvSpPr>
          <p:nvPr>
            <p:ph idx="1"/>
          </p:nvPr>
        </p:nvSpPr>
        <p:spPr/>
        <p:txBody>
          <a:bodyPr>
            <a:normAutofit fontScale="92500"/>
          </a:bodyPr>
          <a:lstStyle/>
          <a:p>
            <a:r>
              <a:rPr lang="en-US" dirty="0" smtClean="0"/>
              <a:t>The </a:t>
            </a:r>
            <a:r>
              <a:rPr lang="en-US" dirty="0"/>
              <a:t>objective of the first phase is to define the organization’s high-level supply chain design characteristics, such as determining the stages and whether functions are going to be outsourced or not.</a:t>
            </a:r>
          </a:p>
          <a:p>
            <a:r>
              <a:rPr lang="en-US" dirty="0"/>
              <a:t>Based on the organization’s business strategy, analysis of global competition (and its likely evolution), and internal constraints, managers must determine a high level supply chain design.</a:t>
            </a:r>
          </a:p>
          <a:p>
            <a:r>
              <a:rPr lang="en-US" dirty="0"/>
              <a:t>The six major types of distribution networks can come in handy in this phase.</a:t>
            </a:r>
          </a:p>
          <a:p>
            <a:endParaRPr lang="en-US" dirty="0"/>
          </a:p>
        </p:txBody>
      </p:sp>
    </p:spTree>
    <p:extLst>
      <p:ext uri="{BB962C8B-B14F-4D97-AF65-F5344CB8AC3E}">
        <p14:creationId xmlns:p14="http://schemas.microsoft.com/office/powerpoint/2010/main" val="856278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effectLst/>
              </a:rPr>
              <a:t>Phase II: Define the regional facility configuration</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a:t>The second phase aims at defining the regions for facility location, their roles, and approximate capacity</a:t>
            </a:r>
            <a:r>
              <a:rPr lang="en-US" dirty="0" smtClean="0"/>
              <a:t>.</a:t>
            </a:r>
          </a:p>
          <a:p>
            <a:r>
              <a:rPr lang="en-US" dirty="0"/>
              <a:t>The second phase starts with </a:t>
            </a:r>
            <a:r>
              <a:rPr lang="en-US" b="1" i="1" dirty="0"/>
              <a:t>aggregated demand </a:t>
            </a:r>
            <a:r>
              <a:rPr lang="en-US" b="1" i="1" dirty="0" smtClean="0"/>
              <a:t>forecasting</a:t>
            </a:r>
            <a:r>
              <a:rPr lang="en-US" dirty="0" smtClean="0"/>
              <a:t>. Such </a:t>
            </a:r>
            <a:r>
              <a:rPr lang="en-US" dirty="0"/>
              <a:t>a prediction should include the demand’s characteristics in demand variability and stability of customer’s requirement.</a:t>
            </a:r>
          </a:p>
          <a:p>
            <a:r>
              <a:rPr lang="en-US" dirty="0"/>
              <a:t>Then the manager can identify opportunities for cost reduction using economies of scale or scope. Such information should be used to determine capacity allocation decisions.</a:t>
            </a:r>
          </a:p>
          <a:p>
            <a:r>
              <a:rPr lang="en-US" dirty="0"/>
              <a:t>Managers should also consider macroeconomic, political, and competitive factors </a:t>
            </a:r>
            <a:r>
              <a:rPr lang="en-US" dirty="0" smtClean="0"/>
              <a:t>.</a:t>
            </a:r>
            <a:endParaRPr lang="en-US" dirty="0"/>
          </a:p>
          <a:p>
            <a:endParaRPr lang="en-US" dirty="0"/>
          </a:p>
        </p:txBody>
      </p:sp>
    </p:spTree>
    <p:extLst>
      <p:ext uri="{BB962C8B-B14F-4D97-AF65-F5344CB8AC3E}">
        <p14:creationId xmlns:p14="http://schemas.microsoft.com/office/powerpoint/2010/main" val="1080151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effectLst/>
              </a:rPr>
              <a:t>Phase III: Select a set of potentially desirable sites</a:t>
            </a:r>
            <a:endParaRPr lang="en-US" sz="4000" dirty="0"/>
          </a:p>
        </p:txBody>
      </p:sp>
      <p:sp>
        <p:nvSpPr>
          <p:cNvPr id="3" name="Content Placeholder 2"/>
          <p:cNvSpPr>
            <a:spLocks noGrp="1"/>
          </p:cNvSpPr>
          <p:nvPr>
            <p:ph idx="1"/>
          </p:nvPr>
        </p:nvSpPr>
        <p:spPr/>
        <p:txBody>
          <a:bodyPr>
            <a:normAutofit fontScale="92500"/>
          </a:bodyPr>
          <a:lstStyle/>
          <a:p>
            <a:r>
              <a:rPr lang="en-US" dirty="0"/>
              <a:t>In Phase III, we identify some potentially desirable sites within each region defined in Phase II</a:t>
            </a:r>
            <a:r>
              <a:rPr lang="en-US" dirty="0" smtClean="0"/>
              <a:t>.</a:t>
            </a:r>
          </a:p>
          <a:p>
            <a:r>
              <a:rPr lang="en-US" dirty="0"/>
              <a:t>For each region defined in Phase II, we define a list of potential sites based on the infrastructure availability and other ”soft” factors:</a:t>
            </a:r>
          </a:p>
          <a:p>
            <a:pPr marL="0" indent="0">
              <a:buNone/>
            </a:pPr>
            <a:r>
              <a:rPr lang="en-US" dirty="0"/>
              <a:t>– </a:t>
            </a:r>
            <a:r>
              <a:rPr lang="en-US" i="1" dirty="0"/>
              <a:t>Available infrastructure:</a:t>
            </a:r>
            <a:r>
              <a:rPr lang="en-US" dirty="0"/>
              <a:t> accessibility to suppliers, transportation services, communication, utilities, and warehouse facilities.</a:t>
            </a:r>
          </a:p>
          <a:p>
            <a:pPr marL="0" indent="0">
              <a:buNone/>
            </a:pPr>
            <a:r>
              <a:rPr lang="en-US" dirty="0"/>
              <a:t>– </a:t>
            </a:r>
            <a:r>
              <a:rPr lang="en-US" i="1" dirty="0"/>
              <a:t>“Soft” factors:</a:t>
            </a:r>
            <a:r>
              <a:rPr lang="en-US" dirty="0"/>
              <a:t> availability of skilled workforce, community receptivity.</a:t>
            </a:r>
          </a:p>
          <a:p>
            <a:endParaRPr lang="en-US" dirty="0"/>
          </a:p>
        </p:txBody>
      </p:sp>
    </p:spTree>
    <p:extLst>
      <p:ext uri="{BB962C8B-B14F-4D97-AF65-F5344CB8AC3E}">
        <p14:creationId xmlns:p14="http://schemas.microsoft.com/office/powerpoint/2010/main" val="1896012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rPr>
              <a:t>Phase IV: Choose the locations</a:t>
            </a:r>
            <a:endParaRPr lang="en-US" dirty="0"/>
          </a:p>
        </p:txBody>
      </p:sp>
      <p:sp>
        <p:nvSpPr>
          <p:cNvPr id="3" name="Content Placeholder 2"/>
          <p:cNvSpPr>
            <a:spLocks noGrp="1"/>
          </p:cNvSpPr>
          <p:nvPr>
            <p:ph idx="1"/>
          </p:nvPr>
        </p:nvSpPr>
        <p:spPr/>
        <p:txBody>
          <a:bodyPr/>
          <a:lstStyle/>
          <a:p>
            <a:r>
              <a:rPr lang="en-US" dirty="0" smtClean="0"/>
              <a:t>From </a:t>
            </a:r>
            <a:r>
              <a:rPr lang="en-US" dirty="0"/>
              <a:t>the preliminary list of potential sites defined in Phase III, we pick those that are more suitable to the organization’s needs and define the capacity of each one.</a:t>
            </a:r>
          </a:p>
          <a:p>
            <a:r>
              <a:rPr lang="en-US" smtClean="0"/>
              <a:t>Here </a:t>
            </a:r>
            <a:r>
              <a:rPr lang="en-US" dirty="0"/>
              <a:t>we add in the cost components into our decision model, such as labor, materials, site-specifics, transport, inventory, and coordination costs.</a:t>
            </a:r>
          </a:p>
          <a:p>
            <a:endParaRPr lang="en-US" dirty="0"/>
          </a:p>
        </p:txBody>
      </p:sp>
    </p:spTree>
    <p:extLst>
      <p:ext uri="{BB962C8B-B14F-4D97-AF65-F5344CB8AC3E}">
        <p14:creationId xmlns:p14="http://schemas.microsoft.com/office/powerpoint/2010/main" val="3801402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96636"/>
            <a:ext cx="8184635"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891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NETWORK</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676400"/>
            <a:ext cx="76581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6197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TAILORED NETWORK: Multi-Echelon Finished Goods Network</a:t>
            </a:r>
            <a:endParaRPr lang="en-US" sz="40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4" y="1981200"/>
            <a:ext cx="764857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74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718573768"/>
              </p:ext>
            </p:extLst>
          </p:nvPr>
        </p:nvGraphicFramePr>
        <p:xfrm>
          <a:off x="457200" y="1481138"/>
          <a:ext cx="8229600" cy="4368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sz="1400" dirty="0" smtClean="0"/>
                        <a:t>STRATEGY</a:t>
                      </a:r>
                      <a:endParaRPr lang="en-US" sz="1400" dirty="0"/>
                    </a:p>
                  </a:txBody>
                  <a:tcPr/>
                </a:tc>
                <a:tc>
                  <a:txBody>
                    <a:bodyPr/>
                    <a:lstStyle/>
                    <a:p>
                      <a:r>
                        <a:rPr lang="en-US" sz="1400" dirty="0" smtClean="0"/>
                        <a:t>EFFICIENT SUPPLY CHAIN</a:t>
                      </a:r>
                      <a:endParaRPr lang="en-US" sz="1400" dirty="0"/>
                    </a:p>
                  </a:txBody>
                  <a:tcPr/>
                </a:tc>
                <a:tc>
                  <a:txBody>
                    <a:bodyPr/>
                    <a:lstStyle/>
                    <a:p>
                      <a:r>
                        <a:rPr lang="en-US" sz="1400" dirty="0" smtClean="0"/>
                        <a:t>RESPONSIVE SUPPLY CHAIN</a:t>
                      </a:r>
                      <a:endParaRPr lang="en-US" sz="1400" dirty="0"/>
                    </a:p>
                  </a:txBody>
                  <a:tcPr/>
                </a:tc>
              </a:tr>
              <a:tr h="370840">
                <a:tc>
                  <a:txBody>
                    <a:bodyPr/>
                    <a:lstStyle/>
                    <a:p>
                      <a:r>
                        <a:rPr lang="en-US" sz="1400" dirty="0" smtClean="0"/>
                        <a:t>Primary</a:t>
                      </a:r>
                      <a:r>
                        <a:rPr lang="en-US" sz="1400" baseline="0" dirty="0" smtClean="0"/>
                        <a:t> goal</a:t>
                      </a:r>
                      <a:endParaRPr lang="en-US" sz="1400" dirty="0"/>
                    </a:p>
                  </a:txBody>
                  <a:tcPr/>
                </a:tc>
                <a:tc>
                  <a:txBody>
                    <a:bodyPr/>
                    <a:lstStyle/>
                    <a:p>
                      <a:r>
                        <a:rPr kumimoji="0" lang="en-US" sz="1400" b="0" i="0" kern="1200" dirty="0" smtClean="0">
                          <a:solidFill>
                            <a:schemeClr val="dk1"/>
                          </a:solidFill>
                          <a:effectLst/>
                          <a:latin typeface="+mn-lt"/>
                          <a:ea typeface="+mn-ea"/>
                          <a:cs typeface="+mn-cs"/>
                        </a:rPr>
                        <a:t>Meet (predictable) demand at low cost</a:t>
                      </a:r>
                      <a:endParaRPr lang="en-US" sz="1400" dirty="0"/>
                    </a:p>
                  </a:txBody>
                  <a:tcPr/>
                </a:tc>
                <a:tc>
                  <a:txBody>
                    <a:bodyPr/>
                    <a:lstStyle/>
                    <a:p>
                      <a:r>
                        <a:rPr kumimoji="0" lang="en-US" sz="1400" b="0" i="0" kern="1200" dirty="0" smtClean="0">
                          <a:solidFill>
                            <a:schemeClr val="dk1"/>
                          </a:solidFill>
                          <a:effectLst/>
                          <a:latin typeface="+mn-lt"/>
                          <a:ea typeface="+mn-ea"/>
                          <a:cs typeface="+mn-cs"/>
                        </a:rPr>
                        <a:t>Respond quickly to demand</a:t>
                      </a:r>
                      <a:endParaRPr lang="en-US" sz="1400" dirty="0"/>
                    </a:p>
                  </a:txBody>
                  <a:tcPr/>
                </a:tc>
              </a:tr>
              <a:tr h="370840">
                <a:tc>
                  <a:txBody>
                    <a:bodyPr/>
                    <a:lstStyle/>
                    <a:p>
                      <a:r>
                        <a:rPr kumimoji="0" lang="en-US" sz="1400" b="0" i="0" kern="1200" dirty="0" smtClean="0">
                          <a:solidFill>
                            <a:schemeClr val="dk1"/>
                          </a:solidFill>
                          <a:effectLst/>
                          <a:latin typeface="+mn-lt"/>
                          <a:ea typeface="+mn-ea"/>
                          <a:cs typeface="+mn-cs"/>
                        </a:rPr>
                        <a:t>Product design</a:t>
                      </a:r>
                      <a:endParaRPr lang="en-US" sz="1400" dirty="0"/>
                    </a:p>
                  </a:txBody>
                  <a:tcPr/>
                </a:tc>
                <a:tc>
                  <a:txBody>
                    <a:bodyPr/>
                    <a:lstStyle/>
                    <a:p>
                      <a:r>
                        <a:rPr kumimoji="0" lang="en-US" sz="1400" b="0" i="0" kern="1200" dirty="0" smtClean="0">
                          <a:solidFill>
                            <a:schemeClr val="dk1"/>
                          </a:solidFill>
                          <a:effectLst/>
                          <a:latin typeface="+mn-lt"/>
                          <a:ea typeface="+mn-ea"/>
                          <a:cs typeface="+mn-cs"/>
                        </a:rPr>
                        <a:t>Max performance at min cost</a:t>
                      </a:r>
                      <a:endParaRPr lang="en-US" sz="1400" dirty="0"/>
                    </a:p>
                  </a:txBody>
                  <a:tcPr/>
                </a:tc>
                <a:tc>
                  <a:txBody>
                    <a:bodyPr/>
                    <a:lstStyle/>
                    <a:p>
                      <a:r>
                        <a:rPr kumimoji="0" lang="en-US" sz="1400" b="0" i="0" kern="1200" dirty="0" smtClean="0">
                          <a:solidFill>
                            <a:schemeClr val="dk1"/>
                          </a:solidFill>
                          <a:effectLst/>
                          <a:latin typeface="+mn-lt"/>
                          <a:ea typeface="+mn-ea"/>
                          <a:cs typeface="+mn-cs"/>
                        </a:rPr>
                        <a:t>Flexible design(modularity, mix-&amp;-match)</a:t>
                      </a:r>
                      <a:endParaRPr lang="en-US" sz="1400" dirty="0"/>
                    </a:p>
                  </a:txBody>
                  <a:tcPr/>
                </a:tc>
              </a:tr>
              <a:tr h="370840">
                <a:tc>
                  <a:txBody>
                    <a:bodyPr/>
                    <a:lstStyle/>
                    <a:p>
                      <a:r>
                        <a:rPr kumimoji="0" lang="en-US" sz="1400" b="0" i="0" kern="1200" dirty="0" smtClean="0">
                          <a:solidFill>
                            <a:schemeClr val="dk1"/>
                          </a:solidFill>
                          <a:effectLst/>
                          <a:latin typeface="+mn-lt"/>
                          <a:ea typeface="+mn-ea"/>
                          <a:cs typeface="+mn-cs"/>
                        </a:rPr>
                        <a:t>Pricing</a:t>
                      </a:r>
                      <a:endParaRPr lang="en-US" sz="1400" dirty="0"/>
                    </a:p>
                  </a:txBody>
                  <a:tcPr/>
                </a:tc>
                <a:tc>
                  <a:txBody>
                    <a:bodyPr/>
                    <a:lstStyle/>
                    <a:p>
                      <a:r>
                        <a:rPr kumimoji="0" lang="en-US" sz="1400" b="0" i="0" kern="1200" dirty="0" smtClean="0">
                          <a:solidFill>
                            <a:schemeClr val="dk1"/>
                          </a:solidFill>
                          <a:effectLst/>
                          <a:latin typeface="+mn-lt"/>
                          <a:ea typeface="+mn-ea"/>
                          <a:cs typeface="+mn-cs"/>
                        </a:rPr>
                        <a:t>Lower margin</a:t>
                      </a:r>
                      <a:endParaRPr lang="en-US" sz="1400" dirty="0"/>
                    </a:p>
                  </a:txBody>
                  <a:tcPr/>
                </a:tc>
                <a:tc>
                  <a:txBody>
                    <a:bodyPr/>
                    <a:lstStyle/>
                    <a:p>
                      <a:r>
                        <a:rPr kumimoji="0" lang="en-US" sz="1400" b="0" i="0" kern="1200" dirty="0" smtClean="0">
                          <a:solidFill>
                            <a:schemeClr val="dk1"/>
                          </a:solidFill>
                          <a:effectLst/>
                          <a:latin typeface="+mn-lt"/>
                          <a:ea typeface="+mn-ea"/>
                          <a:cs typeface="+mn-cs"/>
                        </a:rPr>
                        <a:t>Higher margin</a:t>
                      </a:r>
                      <a:endParaRPr lang="en-US" sz="1400" dirty="0"/>
                    </a:p>
                  </a:txBody>
                  <a:tcPr/>
                </a:tc>
              </a:tr>
              <a:tr h="370840">
                <a:tc>
                  <a:txBody>
                    <a:bodyPr/>
                    <a:lstStyle/>
                    <a:p>
                      <a:r>
                        <a:rPr kumimoji="0" lang="en-US" sz="1400" b="0" i="0" kern="1200" dirty="0" smtClean="0">
                          <a:solidFill>
                            <a:schemeClr val="dk1"/>
                          </a:solidFill>
                          <a:effectLst/>
                          <a:latin typeface="+mn-lt"/>
                          <a:ea typeface="+mn-ea"/>
                          <a:cs typeface="+mn-cs"/>
                        </a:rPr>
                        <a:t>Manufacturing</a:t>
                      </a:r>
                      <a:endParaRPr lang="en-US" sz="1400" dirty="0"/>
                    </a:p>
                  </a:txBody>
                  <a:tcPr/>
                </a:tc>
                <a:tc>
                  <a:txBody>
                    <a:bodyPr/>
                    <a:lstStyle/>
                    <a:p>
                      <a:r>
                        <a:rPr kumimoji="0" lang="en-US" sz="1400" b="0" i="0" kern="1200" dirty="0" smtClean="0">
                          <a:solidFill>
                            <a:schemeClr val="dk1"/>
                          </a:solidFill>
                          <a:effectLst/>
                          <a:latin typeface="+mn-lt"/>
                          <a:ea typeface="+mn-ea"/>
                          <a:cs typeface="+mn-cs"/>
                        </a:rPr>
                        <a:t>High facility </a:t>
                      </a:r>
                      <a:r>
                        <a:rPr kumimoji="0" lang="en-US" sz="1400" b="0" i="0" kern="1200" dirty="0" err="1" smtClean="0">
                          <a:solidFill>
                            <a:schemeClr val="dk1"/>
                          </a:solidFill>
                          <a:effectLst/>
                          <a:latin typeface="+mn-lt"/>
                          <a:ea typeface="+mn-ea"/>
                          <a:cs typeface="+mn-cs"/>
                        </a:rPr>
                        <a:t>utilisation</a:t>
                      </a:r>
                      <a:r>
                        <a:rPr kumimoji="0" lang="en-US" sz="1400" b="0" i="0" kern="1200" dirty="0" smtClean="0">
                          <a:solidFill>
                            <a:schemeClr val="dk1"/>
                          </a:solidFill>
                          <a:effectLst/>
                          <a:latin typeface="+mn-lt"/>
                          <a:ea typeface="+mn-ea"/>
                          <a:cs typeface="+mn-cs"/>
                        </a:rPr>
                        <a:t> (low average cost) </a:t>
                      </a:r>
                      <a:endParaRPr lang="en-US" sz="1400" dirty="0"/>
                    </a:p>
                  </a:txBody>
                  <a:tcPr/>
                </a:tc>
                <a:tc>
                  <a:txBody>
                    <a:bodyPr/>
                    <a:lstStyle/>
                    <a:p>
                      <a:r>
                        <a:rPr kumimoji="0" lang="en-US" sz="1400" b="0" i="0" kern="1200" dirty="0" smtClean="0">
                          <a:solidFill>
                            <a:schemeClr val="dk1"/>
                          </a:solidFill>
                          <a:effectLst/>
                          <a:latin typeface="+mn-lt"/>
                          <a:ea typeface="+mn-ea"/>
                          <a:cs typeface="+mn-cs"/>
                        </a:rPr>
                        <a:t>Capacity flexibility and cushion</a:t>
                      </a:r>
                      <a:endParaRPr lang="en-US" sz="1400" dirty="0"/>
                    </a:p>
                  </a:txBody>
                  <a:tcPr/>
                </a:tc>
              </a:tr>
              <a:tr h="370840">
                <a:tc>
                  <a:txBody>
                    <a:bodyPr/>
                    <a:lstStyle/>
                    <a:p>
                      <a:r>
                        <a:rPr kumimoji="0" lang="en-US" sz="1400" b="0" i="0" kern="1200" dirty="0" smtClean="0">
                          <a:solidFill>
                            <a:schemeClr val="dk1"/>
                          </a:solidFill>
                          <a:effectLst/>
                          <a:latin typeface="+mn-lt"/>
                          <a:ea typeface="+mn-ea"/>
                          <a:cs typeface="+mn-cs"/>
                        </a:rPr>
                        <a:t>Inventory</a:t>
                      </a:r>
                      <a:endParaRPr lang="en-US" sz="1400" dirty="0"/>
                    </a:p>
                  </a:txBody>
                  <a:tcPr/>
                </a:tc>
                <a:tc>
                  <a:txBody>
                    <a:bodyPr/>
                    <a:lstStyle/>
                    <a:p>
                      <a:r>
                        <a:rPr kumimoji="0" lang="en-US" sz="1400" b="0" i="0" kern="1200" dirty="0" err="1" smtClean="0">
                          <a:solidFill>
                            <a:schemeClr val="dk1"/>
                          </a:solidFill>
                          <a:effectLst/>
                          <a:latin typeface="+mn-lt"/>
                          <a:ea typeface="+mn-ea"/>
                          <a:cs typeface="+mn-cs"/>
                        </a:rPr>
                        <a:t>Minimise</a:t>
                      </a:r>
                      <a:r>
                        <a:rPr kumimoji="0" lang="en-US" sz="1400" b="0" i="0" kern="1200" dirty="0" smtClean="0">
                          <a:solidFill>
                            <a:schemeClr val="dk1"/>
                          </a:solidFill>
                          <a:effectLst/>
                          <a:latin typeface="+mn-lt"/>
                          <a:ea typeface="+mn-ea"/>
                          <a:cs typeface="+mn-cs"/>
                        </a:rPr>
                        <a:t> inventory levels</a:t>
                      </a:r>
                      <a:endParaRPr lang="en-US" sz="1400" dirty="0"/>
                    </a:p>
                  </a:txBody>
                  <a:tcPr/>
                </a:tc>
                <a:tc>
                  <a:txBody>
                    <a:bodyPr/>
                    <a:lstStyle/>
                    <a:p>
                      <a:r>
                        <a:rPr kumimoji="0" lang="en-US" sz="1400" b="0" i="0" kern="1200" dirty="0" smtClean="0">
                          <a:solidFill>
                            <a:schemeClr val="dk1"/>
                          </a:solidFill>
                          <a:effectLst/>
                          <a:latin typeface="+mn-lt"/>
                          <a:ea typeface="+mn-ea"/>
                          <a:cs typeface="+mn-cs"/>
                        </a:rPr>
                        <a:t>Maintain buffer inventory to meet unexpected demand</a:t>
                      </a:r>
                      <a:endParaRPr lang="en-US" sz="1400" dirty="0"/>
                    </a:p>
                  </a:txBody>
                  <a:tcPr/>
                </a:tc>
              </a:tr>
              <a:tr h="370840">
                <a:tc>
                  <a:txBody>
                    <a:bodyPr/>
                    <a:lstStyle/>
                    <a:p>
                      <a:r>
                        <a:rPr kumimoji="0" lang="en-US" sz="1400" b="0" i="0" kern="1200" dirty="0" smtClean="0">
                          <a:solidFill>
                            <a:schemeClr val="dk1"/>
                          </a:solidFill>
                          <a:effectLst/>
                          <a:latin typeface="+mn-lt"/>
                          <a:ea typeface="+mn-ea"/>
                          <a:cs typeface="+mn-cs"/>
                        </a:rPr>
                        <a:t>Lead Time</a:t>
                      </a:r>
                      <a:endParaRPr lang="en-US" sz="1400" dirty="0"/>
                    </a:p>
                  </a:txBody>
                  <a:tcPr/>
                </a:tc>
                <a:tc>
                  <a:txBody>
                    <a:bodyPr/>
                    <a:lstStyle/>
                    <a:p>
                      <a:r>
                        <a:rPr kumimoji="0" lang="en-US" sz="1400" b="0" i="0" kern="1200" dirty="0" smtClean="0">
                          <a:solidFill>
                            <a:schemeClr val="dk1"/>
                          </a:solidFill>
                          <a:effectLst/>
                          <a:latin typeface="+mn-lt"/>
                          <a:ea typeface="+mn-ea"/>
                          <a:cs typeface="+mn-cs"/>
                        </a:rPr>
                        <a:t>Reduce, but not at the expense of production costs</a:t>
                      </a:r>
                      <a:endParaRPr lang="en-US" sz="1400" dirty="0"/>
                    </a:p>
                  </a:txBody>
                  <a:tcPr/>
                </a:tc>
                <a:tc>
                  <a:txBody>
                    <a:bodyPr/>
                    <a:lstStyle/>
                    <a:p>
                      <a:r>
                        <a:rPr kumimoji="0" lang="en-US" sz="1400" b="0" i="0" kern="1200" dirty="0" smtClean="0">
                          <a:solidFill>
                            <a:schemeClr val="dk1"/>
                          </a:solidFill>
                          <a:effectLst/>
                          <a:latin typeface="+mn-lt"/>
                          <a:ea typeface="+mn-ea"/>
                          <a:cs typeface="+mn-cs"/>
                        </a:rPr>
                        <a:t>Aggressively reduce</a:t>
                      </a:r>
                      <a:endParaRPr lang="en-US" sz="1400" dirty="0"/>
                    </a:p>
                  </a:txBody>
                  <a:tcPr/>
                </a:tc>
              </a:tr>
              <a:tr h="370840">
                <a:tc>
                  <a:txBody>
                    <a:bodyPr/>
                    <a:lstStyle/>
                    <a:p>
                      <a:r>
                        <a:rPr kumimoji="0" lang="en-US" sz="1400" b="0" i="0" kern="1200" dirty="0" smtClean="0">
                          <a:solidFill>
                            <a:schemeClr val="dk1"/>
                          </a:solidFill>
                          <a:effectLst/>
                          <a:latin typeface="+mn-lt"/>
                          <a:ea typeface="+mn-ea"/>
                          <a:cs typeface="+mn-cs"/>
                        </a:rPr>
                        <a:t>Supplier</a:t>
                      </a:r>
                      <a:endParaRPr lang="en-US" sz="1400" dirty="0"/>
                    </a:p>
                  </a:txBody>
                  <a:tcPr/>
                </a:tc>
                <a:tc>
                  <a:txBody>
                    <a:bodyPr/>
                    <a:lstStyle/>
                    <a:p>
                      <a:r>
                        <a:rPr kumimoji="0" lang="en-US" sz="1400" b="0" i="0" kern="1200" dirty="0" smtClean="0">
                          <a:solidFill>
                            <a:schemeClr val="dk1"/>
                          </a:solidFill>
                          <a:effectLst/>
                          <a:latin typeface="+mn-lt"/>
                          <a:ea typeface="+mn-ea"/>
                          <a:cs typeface="+mn-cs"/>
                        </a:rPr>
                        <a:t>Select based on cost and quality</a:t>
                      </a:r>
                      <a:endParaRPr lang="en-US" sz="1400" dirty="0"/>
                    </a:p>
                  </a:txBody>
                  <a:tcPr/>
                </a:tc>
                <a:tc>
                  <a:txBody>
                    <a:bodyPr/>
                    <a:lstStyle/>
                    <a:p>
                      <a:r>
                        <a:rPr kumimoji="0" lang="en-US" sz="1400" b="0" i="0" kern="1200" dirty="0" smtClean="0">
                          <a:solidFill>
                            <a:schemeClr val="dk1"/>
                          </a:solidFill>
                          <a:effectLst/>
                          <a:latin typeface="+mn-lt"/>
                          <a:ea typeface="+mn-ea"/>
                          <a:cs typeface="+mn-cs"/>
                        </a:rPr>
                        <a:t>Select based on speed, flexibility and quality</a:t>
                      </a:r>
                      <a:endParaRPr lang="en-US" sz="1400" dirty="0"/>
                    </a:p>
                  </a:txBody>
                  <a:tcPr/>
                </a:tc>
              </a:tr>
              <a:tr h="370840">
                <a:tc>
                  <a:txBody>
                    <a:bodyPr/>
                    <a:lstStyle/>
                    <a:p>
                      <a:r>
                        <a:rPr kumimoji="0" lang="en-US" sz="1400" b="0" i="0" kern="1200" dirty="0" smtClean="0">
                          <a:solidFill>
                            <a:schemeClr val="dk1"/>
                          </a:solidFill>
                          <a:effectLst/>
                          <a:latin typeface="+mn-lt"/>
                          <a:ea typeface="+mn-ea"/>
                          <a:cs typeface="+mn-cs"/>
                        </a:rPr>
                        <a:t>Transportation</a:t>
                      </a:r>
                      <a:endParaRPr lang="en-US" sz="1400" dirty="0"/>
                    </a:p>
                  </a:txBody>
                  <a:tcPr/>
                </a:tc>
                <a:tc>
                  <a:txBody>
                    <a:bodyPr/>
                    <a:lstStyle/>
                    <a:p>
                      <a:r>
                        <a:rPr kumimoji="0" lang="en-US" sz="1400" b="0" i="0" kern="1200" dirty="0" smtClean="0">
                          <a:solidFill>
                            <a:schemeClr val="dk1"/>
                          </a:solidFill>
                          <a:effectLst/>
                          <a:latin typeface="+mn-lt"/>
                          <a:ea typeface="+mn-ea"/>
                          <a:cs typeface="+mn-cs"/>
                        </a:rPr>
                        <a:t>Low costs modes</a:t>
                      </a:r>
                      <a:endParaRPr lang="en-US" sz="1400" dirty="0"/>
                    </a:p>
                  </a:txBody>
                  <a:tcPr/>
                </a:tc>
                <a:tc>
                  <a:txBody>
                    <a:bodyPr/>
                    <a:lstStyle/>
                    <a:p>
                      <a:r>
                        <a:rPr kumimoji="0" lang="en-US" sz="1400" b="0" i="0" kern="1200" dirty="0" smtClean="0">
                          <a:solidFill>
                            <a:schemeClr val="dk1"/>
                          </a:solidFill>
                          <a:effectLst/>
                          <a:latin typeface="+mn-lt"/>
                          <a:ea typeface="+mn-ea"/>
                          <a:cs typeface="+mn-cs"/>
                        </a:rPr>
                        <a:t>Responsive and speedy modes</a:t>
                      </a:r>
                      <a:endParaRPr lang="en-US" sz="1400" dirty="0"/>
                    </a:p>
                  </a:txBody>
                  <a:tcPr/>
                </a:tc>
              </a:tr>
            </a:tbl>
          </a:graphicData>
        </a:graphic>
      </p:graphicFrame>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smtClean="0"/>
              <a:t>EFFICIENT SUPPLY CHAIN   VS </a:t>
            </a:r>
            <a:r>
              <a:rPr lang="en-US" dirty="0" smtClean="0"/>
              <a:t>RESPONSIVE SUPPLY CHAIN</a:t>
            </a:r>
            <a:endParaRPr lang="en-US" dirty="0"/>
          </a:p>
        </p:txBody>
      </p:sp>
    </p:spTree>
    <p:extLst>
      <p:ext uri="{BB962C8B-B14F-4D97-AF65-F5344CB8AC3E}">
        <p14:creationId xmlns:p14="http://schemas.microsoft.com/office/powerpoint/2010/main" val="2097661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000" dirty="0"/>
              <a:t>Models for Facility Location and</a:t>
            </a:r>
            <a:br>
              <a:rPr lang="en-US" sz="5000" dirty="0"/>
            </a:br>
            <a:r>
              <a:rPr lang="en-US" sz="5000" dirty="0"/>
              <a:t>Capacity Allocation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31484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Goal is to maximize the overall profitability while providing the appropriate responsiveness. </a:t>
            </a:r>
            <a:endParaRPr lang="en-US" dirty="0" smtClean="0"/>
          </a:p>
          <a:p>
            <a:pPr marL="0" indent="0">
              <a:buNone/>
            </a:pPr>
            <a:r>
              <a:rPr lang="en-US" dirty="0" smtClean="0"/>
              <a:t>• </a:t>
            </a:r>
            <a:r>
              <a:rPr lang="en-US" dirty="0"/>
              <a:t>Managers use network design models in two different ways: </a:t>
            </a:r>
          </a:p>
          <a:p>
            <a:pPr marL="0" indent="0">
              <a:buNone/>
            </a:pPr>
            <a:r>
              <a:rPr lang="en-US" dirty="0" smtClean="0"/>
              <a:t>Decide </a:t>
            </a:r>
            <a:r>
              <a:rPr lang="en-US" dirty="0"/>
              <a:t>on locations and capacities of facilities </a:t>
            </a:r>
            <a:r>
              <a:rPr lang="en-US" dirty="0" smtClean="0"/>
              <a:t>Decide </a:t>
            </a:r>
            <a:r>
              <a:rPr lang="en-US" dirty="0"/>
              <a:t>on the market share of each facility and identify lanes of transportation </a:t>
            </a:r>
            <a:endParaRPr lang="en-US" dirty="0" smtClean="0"/>
          </a:p>
          <a:p>
            <a:pPr marL="0" indent="0">
              <a:buNone/>
            </a:pPr>
            <a:r>
              <a:rPr lang="en-US" dirty="0" smtClean="0"/>
              <a:t>• </a:t>
            </a:r>
            <a:r>
              <a:rPr lang="en-US" dirty="0"/>
              <a:t>Models are two types: • Network optimization models • Gravity models</a:t>
            </a:r>
          </a:p>
        </p:txBody>
      </p:sp>
    </p:spTree>
    <p:extLst>
      <p:ext uri="{BB962C8B-B14F-4D97-AF65-F5344CB8AC3E}">
        <p14:creationId xmlns:p14="http://schemas.microsoft.com/office/powerpoint/2010/main" val="2877999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input for the models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 Location of suppliers </a:t>
            </a:r>
            <a:endParaRPr lang="en-US" dirty="0" smtClean="0"/>
          </a:p>
          <a:p>
            <a:pPr marL="0" indent="0">
              <a:buNone/>
            </a:pPr>
            <a:r>
              <a:rPr lang="en-US" dirty="0" smtClean="0"/>
              <a:t>• </a:t>
            </a:r>
            <a:r>
              <a:rPr lang="en-US" dirty="0"/>
              <a:t>Location of potential facility sites </a:t>
            </a:r>
            <a:endParaRPr lang="en-US" dirty="0" smtClean="0"/>
          </a:p>
          <a:p>
            <a:pPr marL="0" indent="0">
              <a:buNone/>
            </a:pPr>
            <a:r>
              <a:rPr lang="en-US" dirty="0" smtClean="0"/>
              <a:t>• </a:t>
            </a:r>
            <a:r>
              <a:rPr lang="en-US" dirty="0"/>
              <a:t>Demand forecast by market </a:t>
            </a:r>
            <a:endParaRPr lang="en-US" dirty="0" smtClean="0"/>
          </a:p>
          <a:p>
            <a:pPr marL="0" indent="0">
              <a:buNone/>
            </a:pPr>
            <a:r>
              <a:rPr lang="en-US" dirty="0" smtClean="0"/>
              <a:t>• </a:t>
            </a:r>
            <a:r>
              <a:rPr lang="en-US" dirty="0"/>
              <a:t>Facility, labor, material costs </a:t>
            </a:r>
            <a:endParaRPr lang="en-US" dirty="0" smtClean="0"/>
          </a:p>
          <a:p>
            <a:pPr marL="0" indent="0">
              <a:buNone/>
            </a:pPr>
            <a:r>
              <a:rPr lang="en-US" dirty="0" smtClean="0"/>
              <a:t>• </a:t>
            </a:r>
            <a:r>
              <a:rPr lang="en-US" dirty="0"/>
              <a:t>Transportation costs between sites </a:t>
            </a:r>
            <a:endParaRPr lang="en-US" dirty="0" smtClean="0"/>
          </a:p>
          <a:p>
            <a:pPr marL="0" indent="0">
              <a:buNone/>
            </a:pPr>
            <a:r>
              <a:rPr lang="en-US" dirty="0" smtClean="0"/>
              <a:t>• </a:t>
            </a:r>
            <a:r>
              <a:rPr lang="en-US" dirty="0"/>
              <a:t>Inventory costs by site and unit </a:t>
            </a:r>
            <a:endParaRPr lang="en-US" dirty="0" smtClean="0"/>
          </a:p>
          <a:p>
            <a:pPr marL="0" indent="0">
              <a:buNone/>
            </a:pPr>
            <a:r>
              <a:rPr lang="en-US" dirty="0" smtClean="0"/>
              <a:t>• </a:t>
            </a:r>
            <a:r>
              <a:rPr lang="en-US" dirty="0"/>
              <a:t>Sale prices in different regions </a:t>
            </a:r>
            <a:endParaRPr lang="en-US" dirty="0" smtClean="0"/>
          </a:p>
          <a:p>
            <a:pPr marL="0" indent="0">
              <a:buNone/>
            </a:pPr>
            <a:r>
              <a:rPr lang="en-US" dirty="0" smtClean="0"/>
              <a:t>• </a:t>
            </a:r>
            <a:r>
              <a:rPr lang="en-US" dirty="0"/>
              <a:t>Taxes and tariffs between locations </a:t>
            </a:r>
            <a:endParaRPr lang="en-US" dirty="0" smtClean="0"/>
          </a:p>
          <a:p>
            <a:pPr marL="0" indent="0">
              <a:buNone/>
            </a:pPr>
            <a:r>
              <a:rPr lang="en-US" dirty="0" smtClean="0"/>
              <a:t>• </a:t>
            </a:r>
            <a:r>
              <a:rPr lang="en-US" dirty="0"/>
              <a:t>Desired response time and other service measures</a:t>
            </a:r>
          </a:p>
        </p:txBody>
      </p:sp>
    </p:spTree>
    <p:extLst>
      <p:ext uri="{BB962C8B-B14F-4D97-AF65-F5344CB8AC3E}">
        <p14:creationId xmlns:p14="http://schemas.microsoft.com/office/powerpoint/2010/main" val="3098682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optimization model</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715125" cy="4228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175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657350"/>
            <a:ext cx="42957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138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Gravity Methods of location</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61244"/>
            <a:ext cx="7324847"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1782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Allocation Model</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15365"/>
            <a:ext cx="7118538"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9526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PLANT LOCATION WITH MULTPLE SOURCING</a:t>
            </a:r>
            <a:endParaRPr lang="en-US" sz="4000"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694496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5516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TRANSPORTATION NETWORK DESIGN</a:t>
            </a:r>
            <a:endParaRPr lang="en-US" dirty="0"/>
          </a:p>
        </p:txBody>
      </p:sp>
      <p:sp>
        <p:nvSpPr>
          <p:cNvPr id="3" name="Subtitle 2"/>
          <p:cNvSpPr>
            <a:spLocks noGrp="1"/>
          </p:cNvSpPr>
          <p:nvPr>
            <p:ph type="subTitle" idx="1"/>
          </p:nvPr>
        </p:nvSpPr>
        <p:spPr/>
        <p:txBody>
          <a:bodyPr>
            <a:normAutofit fontScale="77500" lnSpcReduction="20000"/>
          </a:bodyPr>
          <a:lstStyle/>
          <a:p>
            <a:pPr algn="just"/>
            <a:r>
              <a:rPr lang="en-US" dirty="0"/>
              <a:t>Role of Transportation in the Supply Chain - </a:t>
            </a:r>
            <a:r>
              <a:rPr lang="en-US" dirty="0" smtClean="0"/>
              <a:t> Transportation </a:t>
            </a:r>
            <a:r>
              <a:rPr lang="en-US" dirty="0"/>
              <a:t>Infrastructure – Policies </a:t>
            </a:r>
            <a:r>
              <a:rPr lang="en-US" dirty="0" smtClean="0"/>
              <a:t>–Design </a:t>
            </a:r>
            <a:r>
              <a:rPr lang="en-US" dirty="0"/>
              <a:t>options for a Transportation Network – Trade Offs in Transportation Design </a:t>
            </a:r>
            <a:r>
              <a:rPr lang="en-US" dirty="0" smtClean="0"/>
              <a:t>–Tailored </a:t>
            </a:r>
            <a:r>
              <a:rPr lang="en-US" dirty="0"/>
              <a:t>Transportation</a:t>
            </a:r>
          </a:p>
        </p:txBody>
      </p:sp>
    </p:spTree>
    <p:extLst>
      <p:ext uri="{BB962C8B-B14F-4D97-AF65-F5344CB8AC3E}">
        <p14:creationId xmlns:p14="http://schemas.microsoft.com/office/powerpoint/2010/main" val="12529756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ROLE OF TRANSPORTATION IN SUPPLY CHAIN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182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just">
              <a:buNone/>
            </a:pPr>
            <a:r>
              <a:rPr lang="en-US" dirty="0" smtClean="0"/>
              <a:t>1. Distribution </a:t>
            </a:r>
            <a:r>
              <a:rPr lang="en-US" dirty="0"/>
              <a:t>network performance evaluated along two dimensions at the highest level</a:t>
            </a:r>
            <a:r>
              <a:rPr lang="en-US" dirty="0" smtClean="0"/>
              <a:t>:</a:t>
            </a:r>
          </a:p>
          <a:p>
            <a:pPr marL="109728" indent="0" algn="just">
              <a:buNone/>
            </a:pPr>
            <a:r>
              <a:rPr lang="en-US" dirty="0" smtClean="0"/>
              <a:t>	Customer </a:t>
            </a:r>
            <a:r>
              <a:rPr lang="en-US" dirty="0"/>
              <a:t>needs that are </a:t>
            </a:r>
            <a:r>
              <a:rPr lang="en-US" dirty="0" smtClean="0"/>
              <a:t>met</a:t>
            </a:r>
          </a:p>
          <a:p>
            <a:pPr marL="109728" indent="0" algn="just">
              <a:buNone/>
            </a:pPr>
            <a:r>
              <a:rPr lang="en-US" dirty="0" smtClean="0"/>
              <a:t>	Cost </a:t>
            </a:r>
            <a:r>
              <a:rPr lang="en-US" dirty="0"/>
              <a:t>of meeting customer </a:t>
            </a:r>
            <a:r>
              <a:rPr lang="en-US" dirty="0" smtClean="0"/>
              <a:t>needs</a:t>
            </a:r>
          </a:p>
          <a:p>
            <a:pPr marL="109728" indent="0" algn="just">
              <a:buNone/>
            </a:pPr>
            <a:r>
              <a:rPr lang="en-US" dirty="0" smtClean="0"/>
              <a:t>2. Distribution </a:t>
            </a:r>
            <a:r>
              <a:rPr lang="en-US" dirty="0"/>
              <a:t>network design options must therefore be compared according to their impact on customer service and the cost to provide this level of service</a:t>
            </a:r>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FACTORS INFLUENCING DISTRIBUTION NETWORK DESIGN</a:t>
            </a:r>
            <a:endParaRPr lang="en-US" dirty="0"/>
          </a:p>
        </p:txBody>
      </p:sp>
    </p:spTree>
    <p:extLst>
      <p:ext uri="{BB962C8B-B14F-4D97-AF65-F5344CB8AC3E}">
        <p14:creationId xmlns:p14="http://schemas.microsoft.com/office/powerpoint/2010/main" val="27334879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dirty="0"/>
              <a:t>Transportation involves the movement of materials, component parts and products from one location to another right from the source to the final destination. </a:t>
            </a:r>
            <a:endParaRPr lang="en-US" dirty="0" smtClean="0"/>
          </a:p>
          <a:p>
            <a:pPr algn="just"/>
            <a:r>
              <a:rPr lang="en-US" dirty="0" smtClean="0"/>
              <a:t>Since </a:t>
            </a:r>
            <a:r>
              <a:rPr lang="en-US" dirty="0"/>
              <a:t>the customers (markets), manufacturing plants and suppliers are widely scattered geographically and because products are rarely produced and consumed in the same location, transportation plays a significant role in every supply chain.</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9225450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just">
              <a:buNone/>
            </a:pPr>
            <a:r>
              <a:rPr lang="en-US" dirty="0"/>
              <a:t>Any supply chain’s success is closely linked to the appropriate use of transportation. The selection of a mode of transportation or service offering within a mode of transportation depends on a variety of service characteristics such as </a:t>
            </a:r>
            <a:endParaRPr lang="en-US" dirty="0" smtClean="0"/>
          </a:p>
          <a:p>
            <a:pPr algn="just"/>
            <a:r>
              <a:rPr lang="en-US" dirty="0" smtClean="0"/>
              <a:t>Freight </a:t>
            </a:r>
            <a:r>
              <a:rPr lang="en-US" dirty="0"/>
              <a:t>rates </a:t>
            </a:r>
            <a:endParaRPr lang="en-US" dirty="0" smtClean="0"/>
          </a:p>
          <a:p>
            <a:pPr algn="just"/>
            <a:r>
              <a:rPr lang="en-US" dirty="0" smtClean="0"/>
              <a:t>Reliability </a:t>
            </a:r>
          </a:p>
          <a:p>
            <a:pPr algn="just"/>
            <a:r>
              <a:rPr lang="en-US" dirty="0" smtClean="0"/>
              <a:t>Transit </a:t>
            </a:r>
            <a:r>
              <a:rPr lang="en-US" dirty="0"/>
              <a:t>time </a:t>
            </a:r>
            <a:endParaRPr lang="en-US" dirty="0" smtClean="0"/>
          </a:p>
          <a:p>
            <a:pPr algn="just"/>
            <a:r>
              <a:rPr lang="en-US" dirty="0" smtClean="0"/>
              <a:t>Loss</a:t>
            </a:r>
            <a:r>
              <a:rPr lang="en-US" dirty="0"/>
              <a:t>, damage, claims processing and tracing </a:t>
            </a:r>
            <a:endParaRPr lang="en-US" dirty="0" smtClean="0"/>
          </a:p>
          <a:p>
            <a:pPr algn="just"/>
            <a:r>
              <a:rPr lang="en-US" dirty="0" smtClean="0"/>
              <a:t>Shipper </a:t>
            </a:r>
            <a:r>
              <a:rPr lang="en-US" dirty="0"/>
              <a:t>market considerations </a:t>
            </a:r>
            <a:endParaRPr lang="en-US" dirty="0" smtClean="0"/>
          </a:p>
          <a:p>
            <a:pPr algn="just"/>
            <a:r>
              <a:rPr lang="en-US" dirty="0" smtClean="0"/>
              <a:t>Carrier </a:t>
            </a:r>
            <a:r>
              <a:rPr lang="en-US" dirty="0"/>
              <a:t>considerations.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37054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dirty="0"/>
              <a:t>Transportation influences or is influenced by many logistics activities to include</a:t>
            </a:r>
            <a:r>
              <a:rPr lang="en-US" dirty="0" smtClean="0"/>
              <a:t>:</a:t>
            </a:r>
          </a:p>
          <a:p>
            <a:pPr algn="just"/>
            <a:r>
              <a:rPr lang="en-US" dirty="0" smtClean="0"/>
              <a:t> </a:t>
            </a:r>
            <a:r>
              <a:rPr lang="en-US" dirty="0"/>
              <a:t>Transportation costs which are directly affected by the location of the firm’s manufacturing facilities, warehouses, suppliers, retailers and customers. </a:t>
            </a:r>
            <a:endParaRPr lang="en-US" dirty="0" smtClean="0"/>
          </a:p>
          <a:p>
            <a:pPr algn="just"/>
            <a:r>
              <a:rPr lang="en-US" dirty="0" smtClean="0"/>
              <a:t>The </a:t>
            </a:r>
            <a:r>
              <a:rPr lang="en-US" dirty="0"/>
              <a:t>transportation mode selected has an impact on the packing required, and carrier classification rules determine package choice.</a:t>
            </a:r>
          </a:p>
        </p:txBody>
      </p:sp>
      <p:sp>
        <p:nvSpPr>
          <p:cNvPr id="2" name="Title 1"/>
          <p:cNvSpPr>
            <a:spLocks noGrp="1"/>
          </p:cNvSpPr>
          <p:nvPr>
            <p:ph type="title"/>
          </p:nvPr>
        </p:nvSpPr>
        <p:spPr/>
        <p:txBody>
          <a:bodyPr>
            <a:normAutofit fontScale="90000"/>
          </a:bodyPr>
          <a:lstStyle/>
          <a:p>
            <a:r>
              <a:rPr lang="en-US" dirty="0" smtClean="0"/>
              <a:t>Importance </a:t>
            </a:r>
            <a:r>
              <a:rPr lang="en-US" dirty="0"/>
              <a:t>of Effective Transportation System</a:t>
            </a:r>
          </a:p>
        </p:txBody>
      </p:sp>
    </p:spTree>
    <p:extLst>
      <p:ext uri="{BB962C8B-B14F-4D97-AF65-F5344CB8AC3E}">
        <p14:creationId xmlns:p14="http://schemas.microsoft.com/office/powerpoint/2010/main" val="28423069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t>Inventory requirements which are influenced by the mode of transport selected for use. </a:t>
            </a:r>
            <a:endParaRPr lang="en-US" dirty="0" smtClean="0"/>
          </a:p>
          <a:p>
            <a:pPr marL="0" indent="0" algn="just">
              <a:buNone/>
            </a:pPr>
            <a:r>
              <a:rPr lang="en-US" dirty="0" smtClean="0"/>
              <a:t>When </a:t>
            </a:r>
            <a:r>
              <a:rPr lang="en-US" dirty="0"/>
              <a:t>high speed, high priced transportation systems are used, the inventories required to be maintained in the logistics system would be smaller as compared to that when slow, less expensive transportation systems are used</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5880106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just">
              <a:buNone/>
            </a:pPr>
            <a:r>
              <a:rPr lang="en-US" dirty="0"/>
              <a:t>The firm’s materials handling </a:t>
            </a:r>
            <a:r>
              <a:rPr lang="en-US" dirty="0" err="1"/>
              <a:t>equipments</a:t>
            </a:r>
            <a:r>
              <a:rPr lang="en-US" dirty="0"/>
              <a:t> are determined by the type of carrier used for transportation, for example, the handling </a:t>
            </a:r>
            <a:r>
              <a:rPr lang="en-US" dirty="0" err="1"/>
              <a:t>equipments</a:t>
            </a:r>
            <a:r>
              <a:rPr lang="en-US" dirty="0"/>
              <a:t> for loading and unloading the carrier and the design of the receiving and shipping docks depend on the type of carriers used. </a:t>
            </a:r>
            <a:endParaRPr lang="en-US" dirty="0" smtClean="0"/>
          </a:p>
          <a:p>
            <a:pPr marL="0" indent="0" algn="just">
              <a:buNone/>
            </a:pPr>
            <a:r>
              <a:rPr lang="en-US" dirty="0" smtClean="0"/>
              <a:t>An </a:t>
            </a:r>
            <a:r>
              <a:rPr lang="en-US" dirty="0"/>
              <a:t>order management methodology which encourage maximum consolidation of shipments between common points facilities larger shipments and advantages of volume discounts</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26180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t>Customer service goals which influence the type and quality of carrier source selected by the firm</a:t>
            </a:r>
            <a:r>
              <a:rPr lang="en-US"/>
              <a:t>. </a:t>
            </a:r>
            <a:endParaRPr lang="en-US" smtClean="0"/>
          </a:p>
          <a:p>
            <a:pPr marL="0" indent="0" algn="just">
              <a:buNone/>
            </a:pPr>
            <a:r>
              <a:rPr lang="en-US" smtClean="0"/>
              <a:t>An </a:t>
            </a:r>
            <a:r>
              <a:rPr lang="en-US" dirty="0"/>
              <a:t>efficient and inexpensive transportation system contributes to greater competition in the market places, greater economies of scale in production and reduced prices for products sold.</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8591407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TRANSPORTATION INFRASTRUCTURE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44814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t>• Transportation is a very visible element of logistics. Consumers are accustomed to seeing trucks and trains transporting product or parked at business facilities. </a:t>
            </a:r>
            <a:endParaRPr lang="en-US" dirty="0" smtClean="0"/>
          </a:p>
          <a:p>
            <a:pPr marL="0" indent="0" algn="just">
              <a:buNone/>
            </a:pPr>
            <a:r>
              <a:rPr lang="en-US" dirty="0" smtClean="0"/>
              <a:t>• </a:t>
            </a:r>
            <a:r>
              <a:rPr lang="en-US" dirty="0"/>
              <a:t>Few consumers fully understand just how dependent our economic system is upon economical and dependable transportation.</a:t>
            </a:r>
          </a:p>
        </p:txBody>
      </p:sp>
      <p:sp>
        <p:nvSpPr>
          <p:cNvPr id="2" name="Title 1"/>
          <p:cNvSpPr>
            <a:spLocks noGrp="1"/>
          </p:cNvSpPr>
          <p:nvPr>
            <p:ph type="title"/>
          </p:nvPr>
        </p:nvSpPr>
        <p:spPr/>
        <p:txBody>
          <a:bodyPr>
            <a:normAutofit fontScale="90000"/>
          </a:bodyPr>
          <a:lstStyle/>
          <a:p>
            <a:r>
              <a:rPr lang="en-US" b="1" dirty="0"/>
              <a:t>Transport Functionality, Principles, and Participants</a:t>
            </a:r>
            <a:r>
              <a:rPr lang="en-US" dirty="0"/>
              <a:t> </a:t>
            </a:r>
          </a:p>
        </p:txBody>
      </p:sp>
    </p:spTree>
    <p:extLst>
      <p:ext uri="{BB962C8B-B14F-4D97-AF65-F5344CB8AC3E}">
        <p14:creationId xmlns:p14="http://schemas.microsoft.com/office/powerpoint/2010/main" val="25981061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b="1" dirty="0"/>
              <a:t>Transport Functionality primarily consists of product</a:t>
            </a:r>
            <a:r>
              <a:rPr lang="en-US" dirty="0"/>
              <a:t> movement </a:t>
            </a:r>
            <a:r>
              <a:rPr lang="en-US" dirty="0" smtClean="0"/>
              <a:t>services</a:t>
            </a:r>
          </a:p>
          <a:p>
            <a:pPr algn="just"/>
            <a:r>
              <a:rPr lang="en-US" dirty="0" smtClean="0"/>
              <a:t>Product </a:t>
            </a:r>
            <a:r>
              <a:rPr lang="en-US" dirty="0"/>
              <a:t>movement is the movement of inventory to specified destinations </a:t>
            </a:r>
            <a:endParaRPr lang="en-US" dirty="0" smtClean="0"/>
          </a:p>
          <a:p>
            <a:pPr algn="just"/>
            <a:r>
              <a:rPr lang="en-US" dirty="0" smtClean="0"/>
              <a:t>Restrictive </a:t>
            </a:r>
            <a:r>
              <a:rPr lang="en-US" dirty="0"/>
              <a:t>element—in-transit inventory is “captive”, usually inaccessible during transportation </a:t>
            </a:r>
            <a:endParaRPr lang="en-US" dirty="0" smtClean="0"/>
          </a:p>
          <a:p>
            <a:pPr algn="just"/>
            <a:r>
              <a:rPr lang="en-US" dirty="0" smtClean="0"/>
              <a:t>Flexible </a:t>
            </a:r>
            <a:r>
              <a:rPr lang="en-US" dirty="0"/>
              <a:t>element—inventory can be diverted during shipment to a new destination</a:t>
            </a:r>
          </a:p>
          <a:p>
            <a:pPr algn="just"/>
            <a:endParaRPr lang="en-US" dirty="0"/>
          </a:p>
        </p:txBody>
      </p:sp>
      <p:sp>
        <p:nvSpPr>
          <p:cNvPr id="2" name="Title 1"/>
          <p:cNvSpPr>
            <a:spLocks noGrp="1"/>
          </p:cNvSpPr>
          <p:nvPr>
            <p:ph type="title"/>
          </p:nvPr>
        </p:nvSpPr>
        <p:spPr/>
        <p:txBody>
          <a:bodyPr/>
          <a:lstStyle/>
          <a:p>
            <a:r>
              <a:rPr lang="en-US" dirty="0" smtClean="0"/>
              <a:t>Transport Functionality</a:t>
            </a:r>
            <a:endParaRPr lang="en-US" dirty="0"/>
          </a:p>
        </p:txBody>
      </p:sp>
    </p:spTree>
    <p:extLst>
      <p:ext uri="{BB962C8B-B14F-4D97-AF65-F5344CB8AC3E}">
        <p14:creationId xmlns:p14="http://schemas.microsoft.com/office/powerpoint/2010/main" val="21959882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lgn="just">
              <a:buNone/>
            </a:pPr>
            <a:r>
              <a:rPr lang="en-US" b="1" dirty="0"/>
              <a:t>Transportation consumes time, financial, and environmental</a:t>
            </a:r>
            <a:r>
              <a:rPr lang="en-US" dirty="0"/>
              <a:t> resources </a:t>
            </a:r>
            <a:endParaRPr lang="en-US" dirty="0" smtClean="0"/>
          </a:p>
          <a:p>
            <a:pPr marL="0" indent="0" algn="just">
              <a:buNone/>
            </a:pPr>
            <a:r>
              <a:rPr lang="en-US" dirty="0" smtClean="0"/>
              <a:t>• </a:t>
            </a:r>
            <a:r>
              <a:rPr lang="en-US" dirty="0"/>
              <a:t>Transportation is more than 60% of the cost of logistics </a:t>
            </a:r>
            <a:endParaRPr lang="en-US" dirty="0" smtClean="0"/>
          </a:p>
          <a:p>
            <a:pPr marL="0" indent="0" algn="just">
              <a:buNone/>
            </a:pPr>
            <a:r>
              <a:rPr lang="en-US" dirty="0" smtClean="0"/>
              <a:t>• </a:t>
            </a:r>
            <a:r>
              <a:rPr lang="en-US" dirty="0"/>
              <a:t>One of largest consumers of oil and gas in US </a:t>
            </a:r>
            <a:endParaRPr lang="en-US" dirty="0" smtClean="0"/>
          </a:p>
          <a:p>
            <a:pPr marL="0" indent="0">
              <a:buNone/>
            </a:pPr>
            <a:r>
              <a:rPr lang="en-US" dirty="0" smtClean="0"/>
              <a:t>•  Impacts </a:t>
            </a:r>
            <a:r>
              <a:rPr lang="en-US" dirty="0"/>
              <a:t>traffic congestion, noise and air </a:t>
            </a:r>
            <a:r>
              <a:rPr lang="en-US" dirty="0" smtClean="0"/>
              <a:t>pollution</a:t>
            </a:r>
            <a:r>
              <a:rPr lang="en-US" dirty="0"/>
              <a:t/>
            </a:r>
            <a:br>
              <a:rPr lang="en-US" dirty="0"/>
            </a:br>
            <a:endParaRPr lang="en-US" dirty="0"/>
          </a:p>
          <a:p>
            <a:pPr marL="0" indent="0" algn="just">
              <a:buNone/>
            </a:pPr>
            <a:r>
              <a:rPr lang="en-US" b="1" dirty="0"/>
              <a:t>Transport also functions as storage services for products</a:t>
            </a:r>
            <a:r>
              <a:rPr lang="en-US" dirty="0"/>
              <a:t> while in a vehicle </a:t>
            </a:r>
            <a:endParaRPr lang="en-US" dirty="0" smtClean="0"/>
          </a:p>
          <a:p>
            <a:pPr marL="0" indent="0" algn="just">
              <a:buNone/>
            </a:pPr>
            <a:r>
              <a:rPr lang="en-US" dirty="0" smtClean="0"/>
              <a:t>• </a:t>
            </a:r>
            <a:r>
              <a:rPr lang="en-US" dirty="0"/>
              <a:t>In-transit inventory is captive in the transport system </a:t>
            </a:r>
            <a:endParaRPr lang="en-US" dirty="0" smtClean="0"/>
          </a:p>
          <a:p>
            <a:pPr marL="0" indent="0" algn="just">
              <a:buNone/>
            </a:pPr>
            <a:r>
              <a:rPr lang="en-US" dirty="0" smtClean="0"/>
              <a:t>• </a:t>
            </a:r>
            <a:r>
              <a:rPr lang="en-US" dirty="0"/>
              <a:t>Managers strive to reduce in-transit inventory to a </a:t>
            </a:r>
            <a:r>
              <a:rPr lang="en-US" dirty="0" smtClean="0"/>
              <a:t>minimum</a:t>
            </a:r>
          </a:p>
          <a:p>
            <a:pPr marL="0" indent="0" algn="just">
              <a:buNone/>
            </a:pPr>
            <a:endParaRPr lang="en-US" dirty="0"/>
          </a:p>
          <a:p>
            <a:pPr marL="0" indent="0" algn="just">
              <a:buNone/>
            </a:pPr>
            <a:r>
              <a:rPr lang="en-US" b="1" dirty="0"/>
              <a:t>Product can also be stored in vehicles at origin or</a:t>
            </a:r>
            <a:r>
              <a:rPr lang="en-US" dirty="0"/>
              <a:t> destination (trailers, trucks, railcars, </a:t>
            </a:r>
            <a:r>
              <a:rPr lang="en-US" dirty="0" err="1"/>
              <a:t>etc</a:t>
            </a:r>
            <a:r>
              <a:rPr lang="en-US" dirty="0"/>
              <a:t>) Usually more expensive than traditional warehousing </a:t>
            </a:r>
            <a:endParaRPr lang="en-US" dirty="0" smtClean="0"/>
          </a:p>
          <a:p>
            <a:pPr marL="0" indent="0" algn="just">
              <a:buNone/>
            </a:pPr>
            <a:r>
              <a:rPr lang="en-US" dirty="0" smtClean="0"/>
              <a:t>• </a:t>
            </a:r>
            <a:r>
              <a:rPr lang="en-US" dirty="0"/>
              <a:t>Must pay rental or demurrage charges on vehicles used for storage </a:t>
            </a:r>
            <a:endParaRPr lang="en-US" dirty="0" smtClean="0"/>
          </a:p>
          <a:p>
            <a:pPr marL="0" indent="0" algn="just">
              <a:buNone/>
            </a:pPr>
            <a:r>
              <a:rPr lang="en-US" dirty="0" smtClean="0"/>
              <a:t>• </a:t>
            </a:r>
            <a:r>
              <a:rPr lang="en-US" dirty="0"/>
              <a:t>Diversion occurs when a shipment destination is changed after a product is in transit</a:t>
            </a:r>
          </a:p>
          <a:p>
            <a:pPr algn="just"/>
            <a:endParaRPr lang="en-US" dirty="0"/>
          </a:p>
        </p:txBody>
      </p:sp>
    </p:spTree>
    <p:extLst>
      <p:ext uri="{BB962C8B-B14F-4D97-AF65-F5344CB8AC3E}">
        <p14:creationId xmlns:p14="http://schemas.microsoft.com/office/powerpoint/2010/main" val="138147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Response </a:t>
            </a:r>
            <a:r>
              <a:rPr lang="en-US" dirty="0" smtClean="0"/>
              <a:t>time</a:t>
            </a:r>
          </a:p>
          <a:p>
            <a:r>
              <a:rPr lang="en-US" dirty="0" smtClean="0"/>
              <a:t>Product variety</a:t>
            </a:r>
          </a:p>
          <a:p>
            <a:r>
              <a:rPr lang="en-US" dirty="0" smtClean="0"/>
              <a:t>Product availability</a:t>
            </a:r>
          </a:p>
          <a:p>
            <a:r>
              <a:rPr lang="en-US" dirty="0" smtClean="0"/>
              <a:t>Customer experience</a:t>
            </a:r>
          </a:p>
          <a:p>
            <a:r>
              <a:rPr lang="en-US" dirty="0" smtClean="0"/>
              <a:t>Order visibility</a:t>
            </a:r>
          </a:p>
          <a:p>
            <a:r>
              <a:rPr lang="en-US" dirty="0" err="1" smtClean="0"/>
              <a:t>Returnability</a:t>
            </a:r>
            <a:r>
              <a:rPr lang="en-US" dirty="0"/>
              <a:t/>
            </a:r>
            <a:br>
              <a:rPr lang="en-US" dirty="0"/>
            </a:br>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b="0" dirty="0" smtClean="0">
                <a:effectLst/>
              </a:rPr>
              <a:t>3. Elements </a:t>
            </a:r>
            <a:r>
              <a:rPr lang="en-US" b="0" dirty="0">
                <a:effectLst/>
              </a:rPr>
              <a:t>of customer service influenced by network structure:</a:t>
            </a:r>
            <a:endParaRPr lang="en-US" dirty="0"/>
          </a:p>
        </p:txBody>
      </p:sp>
    </p:spTree>
    <p:extLst>
      <p:ext uri="{BB962C8B-B14F-4D97-AF65-F5344CB8AC3E}">
        <p14:creationId xmlns:p14="http://schemas.microsoft.com/office/powerpoint/2010/main" val="30416773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just">
              <a:buNone/>
            </a:pPr>
            <a:r>
              <a:rPr lang="en-US" b="1" dirty="0" smtClean="0"/>
              <a:t>Economy </a:t>
            </a:r>
            <a:r>
              <a:rPr lang="en-US" b="1" dirty="0"/>
              <a:t>of scale</a:t>
            </a:r>
            <a:r>
              <a:rPr lang="en-US" dirty="0"/>
              <a:t>  is the cost per unit weight decreases as the size of the shipment </a:t>
            </a:r>
            <a:r>
              <a:rPr lang="en-US" dirty="0" smtClean="0"/>
              <a:t>increases. At </a:t>
            </a:r>
            <a:r>
              <a:rPr lang="en-US" dirty="0"/>
              <a:t>least until you totally fill the carrying vehicle! </a:t>
            </a:r>
            <a:endParaRPr lang="en-US" dirty="0" smtClean="0"/>
          </a:p>
          <a:p>
            <a:pPr marL="0" indent="0" algn="just">
              <a:buNone/>
            </a:pPr>
            <a:r>
              <a:rPr lang="en-US" dirty="0" smtClean="0"/>
              <a:t>• </a:t>
            </a:r>
            <a:r>
              <a:rPr lang="en-US" dirty="0"/>
              <a:t>Cost decreases because the fixed cost of the carrier is allocated over a larger weight of </a:t>
            </a:r>
            <a:r>
              <a:rPr lang="en-US" dirty="0" smtClean="0"/>
              <a:t>shipment</a:t>
            </a:r>
          </a:p>
          <a:p>
            <a:pPr marL="0" indent="0" algn="just">
              <a:buNone/>
            </a:pPr>
            <a:r>
              <a:rPr lang="en-US" b="1" dirty="0" smtClean="0"/>
              <a:t>Economy </a:t>
            </a:r>
            <a:r>
              <a:rPr lang="en-US" b="1" dirty="0"/>
              <a:t>of distance is the cost per unit weight decreases as</a:t>
            </a:r>
            <a:r>
              <a:rPr lang="en-US" dirty="0"/>
              <a:t> distance increases Often called the tapering principle </a:t>
            </a:r>
            <a:endParaRPr lang="en-US" dirty="0" smtClean="0"/>
          </a:p>
          <a:p>
            <a:pPr marL="0" indent="0" algn="just">
              <a:buNone/>
            </a:pPr>
            <a:r>
              <a:rPr lang="en-US" dirty="0" smtClean="0"/>
              <a:t>• </a:t>
            </a:r>
            <a:r>
              <a:rPr lang="en-US" dirty="0"/>
              <a:t>Longer distances allow fixed cost of the carrier to be spread over more miles, lowering the per mile charge </a:t>
            </a:r>
            <a:endParaRPr lang="en-US" dirty="0" smtClean="0"/>
          </a:p>
          <a:p>
            <a:pPr marL="0" indent="0" algn="just">
              <a:buNone/>
            </a:pPr>
            <a:r>
              <a:rPr lang="en-US" dirty="0" smtClean="0"/>
              <a:t>• </a:t>
            </a:r>
            <a:r>
              <a:rPr lang="en-US" dirty="0"/>
              <a:t>Goal is to maximize the size of the load and distance shipped while still meeting service expectations</a:t>
            </a:r>
          </a:p>
          <a:p>
            <a:pPr marL="0" indent="0" algn="just">
              <a:buNone/>
            </a:pPr>
            <a:endParaRPr lang="en-US" dirty="0"/>
          </a:p>
        </p:txBody>
      </p:sp>
      <p:sp>
        <p:nvSpPr>
          <p:cNvPr id="2" name="Title 1"/>
          <p:cNvSpPr>
            <a:spLocks noGrp="1"/>
          </p:cNvSpPr>
          <p:nvPr>
            <p:ph type="title"/>
          </p:nvPr>
        </p:nvSpPr>
        <p:spPr/>
        <p:txBody>
          <a:bodyPr>
            <a:normAutofit fontScale="90000"/>
          </a:bodyPr>
          <a:lstStyle/>
          <a:p>
            <a:r>
              <a:rPr lang="en-US" dirty="0" smtClean="0"/>
              <a:t>Two Fundamental Concepts of Transport Principles</a:t>
            </a:r>
            <a:endParaRPr lang="en-US" dirty="0"/>
          </a:p>
        </p:txBody>
      </p:sp>
    </p:spTree>
    <p:extLst>
      <p:ext uri="{BB962C8B-B14F-4D97-AF65-F5344CB8AC3E}">
        <p14:creationId xmlns:p14="http://schemas.microsoft.com/office/powerpoint/2010/main" val="38692628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just">
              <a:buNone/>
            </a:pPr>
            <a:r>
              <a:rPr lang="en-US" dirty="0"/>
              <a:t>• Whether in the form of materials, components, work-in-process, or finished goods, the basic value provided by transportation is to move inventory to specified destinations. </a:t>
            </a:r>
            <a:endParaRPr lang="en-US" dirty="0" smtClean="0"/>
          </a:p>
          <a:p>
            <a:pPr marL="0" indent="0" algn="just">
              <a:buNone/>
            </a:pPr>
            <a:r>
              <a:rPr lang="en-US" dirty="0" smtClean="0"/>
              <a:t>• </a:t>
            </a:r>
            <a:r>
              <a:rPr lang="en-US" dirty="0"/>
              <a:t>The primary transportation value proposition is product movement throughout the supply chain.</a:t>
            </a:r>
          </a:p>
          <a:p>
            <a:pPr marL="0" indent="0" algn="just">
              <a:buNone/>
            </a:pPr>
            <a:r>
              <a:rPr lang="en-US" dirty="0" smtClean="0"/>
              <a:t>• </a:t>
            </a:r>
            <a:r>
              <a:rPr lang="en-US" dirty="0"/>
              <a:t>The performance of transportation is vital to procurement, manufacturing, and customer accommodation. </a:t>
            </a:r>
            <a:endParaRPr lang="en-US" dirty="0" smtClean="0"/>
          </a:p>
          <a:p>
            <a:pPr marL="0" indent="0" algn="just">
              <a:buNone/>
            </a:pPr>
            <a:r>
              <a:rPr lang="en-US" dirty="0" smtClean="0"/>
              <a:t>• </a:t>
            </a:r>
            <a:r>
              <a:rPr lang="en-US" dirty="0"/>
              <a:t>Transportation also plays a key role in the performance of reverse logistics. Without reliable transportation, most commercial activity could not function. Transportation consumes time, financial, and environmental resources.</a:t>
            </a:r>
          </a:p>
          <a:p>
            <a:pPr algn="just"/>
            <a:endParaRPr lang="en-US" dirty="0"/>
          </a:p>
        </p:txBody>
      </p:sp>
      <p:sp>
        <p:nvSpPr>
          <p:cNvPr id="2" name="Title 1"/>
          <p:cNvSpPr>
            <a:spLocks noGrp="1"/>
          </p:cNvSpPr>
          <p:nvPr>
            <p:ph type="title"/>
          </p:nvPr>
        </p:nvSpPr>
        <p:spPr/>
        <p:txBody>
          <a:bodyPr/>
          <a:lstStyle/>
          <a:p>
            <a:r>
              <a:rPr lang="en-US" dirty="0" smtClean="0"/>
              <a:t>Product Movement</a:t>
            </a:r>
            <a:endParaRPr lang="en-US" dirty="0"/>
          </a:p>
        </p:txBody>
      </p:sp>
    </p:spTree>
    <p:extLst>
      <p:ext uri="{BB962C8B-B14F-4D97-AF65-F5344CB8AC3E}">
        <p14:creationId xmlns:p14="http://schemas.microsoft.com/office/powerpoint/2010/main" val="20003166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just">
              <a:buNone/>
            </a:pPr>
            <a:r>
              <a:rPr lang="en-US" dirty="0"/>
              <a:t>• A less visible aspect of transportation is the performance of product storage. </a:t>
            </a:r>
            <a:endParaRPr lang="en-US" dirty="0" smtClean="0"/>
          </a:p>
          <a:p>
            <a:pPr marL="0" indent="0" algn="just">
              <a:buNone/>
            </a:pPr>
            <a:r>
              <a:rPr lang="en-US" dirty="0" smtClean="0"/>
              <a:t>• </a:t>
            </a:r>
            <a:r>
              <a:rPr lang="en-US" dirty="0"/>
              <a:t>While a product is in a transportation vehicle, it is being stored. Transport vehicles can also be used for product storage at shipment origin or destination, but they are comparatively expensive storage facilities. </a:t>
            </a:r>
            <a:endParaRPr lang="en-US" dirty="0" smtClean="0"/>
          </a:p>
          <a:p>
            <a:pPr marL="0" indent="0" algn="just">
              <a:buNone/>
            </a:pPr>
            <a:r>
              <a:rPr lang="en-US" dirty="0" smtClean="0"/>
              <a:t>• </a:t>
            </a:r>
            <a:r>
              <a:rPr lang="en-US" dirty="0"/>
              <a:t>Since the main value proposition of transportation is movement, a vehicle committed to storage is not otherwise available for transport</a:t>
            </a:r>
          </a:p>
          <a:p>
            <a:pPr marL="0" indent="0" algn="just">
              <a:buNone/>
            </a:pPr>
            <a:r>
              <a:rPr lang="en-US" dirty="0" smtClean="0"/>
              <a:t>• </a:t>
            </a:r>
            <a:r>
              <a:rPr lang="en-US" dirty="0"/>
              <a:t>A trade-off exists between using a transportation vehicle versus temporarily placing products in a warehouse. </a:t>
            </a:r>
            <a:endParaRPr lang="en-US" dirty="0" smtClean="0"/>
          </a:p>
          <a:p>
            <a:pPr marL="0" indent="0" algn="just">
              <a:buNone/>
            </a:pPr>
            <a:r>
              <a:rPr lang="en-US" dirty="0" smtClean="0"/>
              <a:t>• </a:t>
            </a:r>
            <a:r>
              <a:rPr lang="en-US" dirty="0"/>
              <a:t>Another transport service having storage implications is diversion. This occurs when a shipment destination is changed after a product is in transit.</a:t>
            </a:r>
          </a:p>
          <a:p>
            <a:pPr algn="just"/>
            <a:endParaRPr lang="en-US" dirty="0"/>
          </a:p>
        </p:txBody>
      </p:sp>
      <p:sp>
        <p:nvSpPr>
          <p:cNvPr id="2" name="Title 1"/>
          <p:cNvSpPr>
            <a:spLocks noGrp="1"/>
          </p:cNvSpPr>
          <p:nvPr>
            <p:ph type="title"/>
          </p:nvPr>
        </p:nvSpPr>
        <p:spPr/>
        <p:txBody>
          <a:bodyPr/>
          <a:lstStyle/>
          <a:p>
            <a:r>
              <a:rPr lang="en-US" dirty="0" smtClean="0"/>
              <a:t>PRODUCT STORAGE</a:t>
            </a:r>
            <a:endParaRPr lang="en-US" dirty="0"/>
          </a:p>
        </p:txBody>
      </p:sp>
    </p:spTree>
    <p:extLst>
      <p:ext uri="{BB962C8B-B14F-4D97-AF65-F5344CB8AC3E}">
        <p14:creationId xmlns:p14="http://schemas.microsoft.com/office/powerpoint/2010/main" val="5190994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r>
              <a:rPr lang="en-US" dirty="0" smtClean="0"/>
              <a:t>RELATIONSHIP AMONG TRANSPORT PARTICIPANTS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132" y="1600200"/>
            <a:ext cx="58293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4967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dirty="0"/>
              <a:t>• The consignor and consignee have a common interest in moving goods from origin to destination within a given time at the lowest cost. </a:t>
            </a:r>
            <a:endParaRPr lang="en-US" dirty="0" smtClean="0"/>
          </a:p>
          <a:p>
            <a:pPr marL="0" indent="0" algn="just">
              <a:buNone/>
            </a:pPr>
            <a:r>
              <a:rPr lang="en-US" dirty="0" smtClean="0"/>
              <a:t>• </a:t>
            </a:r>
            <a:r>
              <a:rPr lang="en-US" dirty="0"/>
              <a:t>Services related to transportation include specified pickup and delivery times, predictable transit time, and zero loss and damage, as well as accurate and timely exchange of information and invoicing.</a:t>
            </a:r>
          </a:p>
        </p:txBody>
      </p:sp>
      <p:sp>
        <p:nvSpPr>
          <p:cNvPr id="2" name="Title 1"/>
          <p:cNvSpPr>
            <a:spLocks noGrp="1"/>
          </p:cNvSpPr>
          <p:nvPr>
            <p:ph type="title"/>
          </p:nvPr>
        </p:nvSpPr>
        <p:spPr/>
        <p:txBody>
          <a:bodyPr/>
          <a:lstStyle/>
          <a:p>
            <a:r>
              <a:rPr lang="en-US" dirty="0" smtClean="0"/>
              <a:t>SHIPPER AND RECEIVER</a:t>
            </a:r>
            <a:endParaRPr lang="en-US" dirty="0"/>
          </a:p>
        </p:txBody>
      </p:sp>
    </p:spTree>
    <p:extLst>
      <p:ext uri="{BB962C8B-B14F-4D97-AF65-F5344CB8AC3E}">
        <p14:creationId xmlns:p14="http://schemas.microsoft.com/office/powerpoint/2010/main" val="3617135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just">
              <a:buNone/>
            </a:pPr>
            <a:r>
              <a:rPr lang="en-US" dirty="0"/>
              <a:t>• The carrier desires to maximize its revenue for movement while minimizing associated costs. As a service business, carriers want to charge their customers the highest rate possible while minimizing labor, fuel, and vehicle costs required to complete the movement. </a:t>
            </a:r>
            <a:endParaRPr lang="en-US" dirty="0" smtClean="0"/>
          </a:p>
          <a:p>
            <a:pPr marL="0" indent="0" algn="just">
              <a:buNone/>
            </a:pPr>
            <a:r>
              <a:rPr lang="en-US" dirty="0" smtClean="0"/>
              <a:t>• </a:t>
            </a:r>
            <a:r>
              <a:rPr lang="en-US" dirty="0"/>
              <a:t>To achieve this objective, the carrier seeks to coordinate pickup and delivery times to group or consolidate many different shippers’ freight into movements that achieve economy of scale and distance.</a:t>
            </a:r>
          </a:p>
          <a:p>
            <a:pPr marL="0" indent="0" algn="just">
              <a:buNone/>
            </a:pPr>
            <a:r>
              <a:rPr lang="en-US" dirty="0" smtClean="0"/>
              <a:t>• </a:t>
            </a:r>
            <a:r>
              <a:rPr lang="en-US" dirty="0"/>
              <a:t>Brokers and freight forwarders are transport agents that facilitate carrier and customer matching. A recent development has been the emergence of internet or online brokers that match carrier capacity and shipper requirements.</a:t>
            </a:r>
          </a:p>
          <a:p>
            <a:pPr algn="just"/>
            <a:endParaRPr lang="en-US" dirty="0"/>
          </a:p>
        </p:txBody>
      </p:sp>
      <p:sp>
        <p:nvSpPr>
          <p:cNvPr id="2" name="Title 1"/>
          <p:cNvSpPr>
            <a:spLocks noGrp="1"/>
          </p:cNvSpPr>
          <p:nvPr>
            <p:ph type="title"/>
          </p:nvPr>
        </p:nvSpPr>
        <p:spPr/>
        <p:txBody>
          <a:bodyPr/>
          <a:lstStyle/>
          <a:p>
            <a:r>
              <a:rPr lang="en-US" dirty="0" smtClean="0"/>
              <a:t>CARRIER AND AGENTS</a:t>
            </a:r>
            <a:endParaRPr lang="en-US" dirty="0"/>
          </a:p>
        </p:txBody>
      </p:sp>
    </p:spTree>
    <p:extLst>
      <p:ext uri="{BB962C8B-B14F-4D97-AF65-F5344CB8AC3E}">
        <p14:creationId xmlns:p14="http://schemas.microsoft.com/office/powerpoint/2010/main" val="4843764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fontScale="77500" lnSpcReduction="20000"/>
          </a:bodyPr>
          <a:lstStyle/>
          <a:p>
            <a:pPr marL="0" indent="0" algn="just">
              <a:buNone/>
            </a:pPr>
            <a:r>
              <a:rPr lang="en-US" b="1" dirty="0" smtClean="0"/>
              <a:t>Government</a:t>
            </a:r>
            <a:r>
              <a:rPr lang="en-US" dirty="0"/>
              <a:t> </a:t>
            </a:r>
            <a:endParaRPr lang="en-US" dirty="0" smtClean="0"/>
          </a:p>
          <a:p>
            <a:pPr marL="0" indent="0" algn="just">
              <a:buNone/>
            </a:pPr>
            <a:r>
              <a:rPr lang="en-US" dirty="0" smtClean="0"/>
              <a:t>• </a:t>
            </a:r>
            <a:r>
              <a:rPr lang="en-US" dirty="0"/>
              <a:t>The government has a vested interest in transportation because of the critical importance of reliable service to economic and social well-being. Government desires a stable and efficient transportation environment to support economic growth. </a:t>
            </a:r>
            <a:endParaRPr lang="en-US" dirty="0" smtClean="0"/>
          </a:p>
          <a:p>
            <a:pPr marL="0" indent="0" algn="just">
              <a:buNone/>
            </a:pPr>
            <a:r>
              <a:rPr lang="en-US" dirty="0" smtClean="0"/>
              <a:t>• </a:t>
            </a:r>
            <a:r>
              <a:rPr lang="en-US" dirty="0"/>
              <a:t>A stable and efficient transportation environment requires that carriers provide essential services at reasonable cost.</a:t>
            </a:r>
          </a:p>
          <a:p>
            <a:pPr marL="0" indent="0" algn="just">
              <a:buNone/>
            </a:pPr>
            <a:r>
              <a:rPr lang="en-US" b="1" dirty="0"/>
              <a:t>Internet</a:t>
            </a:r>
            <a:r>
              <a:rPr lang="en-US" dirty="0"/>
              <a:t> </a:t>
            </a:r>
            <a:endParaRPr lang="en-US" dirty="0" smtClean="0"/>
          </a:p>
          <a:p>
            <a:pPr marL="0" indent="0" algn="just">
              <a:buNone/>
            </a:pPr>
            <a:r>
              <a:rPr lang="en-US" dirty="0" smtClean="0"/>
              <a:t>• </a:t>
            </a:r>
            <a:r>
              <a:rPr lang="en-US" dirty="0"/>
              <a:t>A recent development in the transportation industry is a wide assortment of internet-based services. </a:t>
            </a:r>
            <a:endParaRPr lang="en-US" dirty="0" smtClean="0"/>
          </a:p>
          <a:p>
            <a:pPr marL="0" indent="0" algn="just">
              <a:buNone/>
            </a:pPr>
            <a:r>
              <a:rPr lang="en-US" dirty="0" smtClean="0"/>
              <a:t>• </a:t>
            </a:r>
            <a:r>
              <a:rPr lang="en-US" dirty="0"/>
              <a:t>The primary advantage is the ability of carriers to share real-time information with customers and </a:t>
            </a:r>
            <a:r>
              <a:rPr lang="en-US" dirty="0" smtClean="0"/>
              <a:t>suppliers</a:t>
            </a:r>
          </a:p>
          <a:p>
            <a:pPr marL="0" indent="0" algn="just">
              <a:buNone/>
            </a:pPr>
            <a:r>
              <a:rPr lang="en-US" b="1" dirty="0" smtClean="0"/>
              <a:t>Public</a:t>
            </a:r>
            <a:r>
              <a:rPr lang="en-US" dirty="0"/>
              <a:t> </a:t>
            </a:r>
            <a:endParaRPr lang="en-US" dirty="0" smtClean="0"/>
          </a:p>
          <a:p>
            <a:pPr marL="0" indent="0" algn="just">
              <a:buNone/>
            </a:pPr>
            <a:r>
              <a:rPr lang="en-US" dirty="0" smtClean="0"/>
              <a:t>• </a:t>
            </a:r>
            <a:r>
              <a:rPr lang="en-US" dirty="0"/>
              <a:t>The public is concerned with transportation accessibility, expense, and effectiveness as well as environmental and safety standards. </a:t>
            </a:r>
            <a:endParaRPr lang="en-US" dirty="0" smtClean="0"/>
          </a:p>
          <a:p>
            <a:pPr marL="0" indent="0" algn="just">
              <a:buNone/>
            </a:pPr>
            <a:r>
              <a:rPr lang="en-US" dirty="0" smtClean="0"/>
              <a:t>• </a:t>
            </a:r>
            <a:r>
              <a:rPr lang="en-US" dirty="0"/>
              <a:t>While minimizing transportation cost is important to consumers, concerns also involve environmental impact and safety.</a:t>
            </a:r>
          </a:p>
          <a:p>
            <a:pPr algn="just"/>
            <a:endParaRPr lang="en-US" dirty="0"/>
          </a:p>
        </p:txBody>
      </p:sp>
    </p:spTree>
    <p:extLst>
      <p:ext uri="{BB962C8B-B14F-4D97-AF65-F5344CB8AC3E}">
        <p14:creationId xmlns:p14="http://schemas.microsoft.com/office/powerpoint/2010/main" val="16248624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Government </a:t>
            </a:r>
            <a:r>
              <a:rPr lang="en-US" dirty="0"/>
              <a:t>transportation regulation can be grouped into two categories: </a:t>
            </a:r>
            <a:endParaRPr lang="en-US" dirty="0" smtClean="0"/>
          </a:p>
          <a:p>
            <a:pPr marL="0" indent="0">
              <a:buNone/>
            </a:pPr>
            <a:r>
              <a:rPr lang="en-US" dirty="0" smtClean="0"/>
              <a:t>Economic </a:t>
            </a:r>
            <a:r>
              <a:rPr lang="en-US" dirty="0"/>
              <a:t>Regulation and Social Regulation. </a:t>
            </a:r>
            <a:endParaRPr lang="en-US" dirty="0" smtClean="0"/>
          </a:p>
          <a:p>
            <a:pPr marL="0" indent="0">
              <a:buNone/>
            </a:pPr>
            <a:r>
              <a:rPr lang="en-US" dirty="0" smtClean="0"/>
              <a:t>Regulatory </a:t>
            </a:r>
            <a:r>
              <a:rPr lang="en-US" dirty="0"/>
              <a:t>initiatives have historically focused on economic issues; however, recent regulatory initiatives have increasingly been directed toward safety and social issues.</a:t>
            </a:r>
          </a:p>
        </p:txBody>
      </p:sp>
      <p:sp>
        <p:nvSpPr>
          <p:cNvPr id="2" name="Title 1"/>
          <p:cNvSpPr>
            <a:spLocks noGrp="1"/>
          </p:cNvSpPr>
          <p:nvPr>
            <p:ph type="title"/>
          </p:nvPr>
        </p:nvSpPr>
        <p:spPr/>
        <p:txBody>
          <a:bodyPr/>
          <a:lstStyle/>
          <a:p>
            <a:r>
              <a:rPr lang="en-US" dirty="0" smtClean="0"/>
              <a:t>TRANSPORT REGULATION</a:t>
            </a:r>
            <a:endParaRPr lang="en-US" dirty="0"/>
          </a:p>
        </p:txBody>
      </p:sp>
    </p:spTree>
    <p:extLst>
      <p:ext uri="{BB962C8B-B14F-4D97-AF65-F5344CB8AC3E}">
        <p14:creationId xmlns:p14="http://schemas.microsoft.com/office/powerpoint/2010/main" val="42336261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DESIGN OPTIONS FOR TRANSPORTATION NETWORK</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17396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Direct shipping network</a:t>
            </a:r>
          </a:p>
          <a:p>
            <a:r>
              <a:rPr lang="en-US" dirty="0" smtClean="0"/>
              <a:t>Direct shipping with milk runs</a:t>
            </a:r>
          </a:p>
          <a:p>
            <a:r>
              <a:rPr lang="en-US" dirty="0" smtClean="0"/>
              <a:t>All shipments via central DC</a:t>
            </a:r>
          </a:p>
          <a:p>
            <a:r>
              <a:rPr lang="en-US" dirty="0" smtClean="0"/>
              <a:t>Shipping via DC using milk runs</a:t>
            </a:r>
          </a:p>
          <a:p>
            <a:r>
              <a:rPr lang="en-US" dirty="0" smtClean="0"/>
              <a:t>Tailored network</a:t>
            </a:r>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54946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Inventories</a:t>
            </a:r>
          </a:p>
          <a:p>
            <a:r>
              <a:rPr lang="en-US" dirty="0" smtClean="0"/>
              <a:t>Transportation</a:t>
            </a:r>
          </a:p>
          <a:p>
            <a:r>
              <a:rPr lang="en-US" dirty="0" smtClean="0"/>
              <a:t>Facilities </a:t>
            </a:r>
            <a:r>
              <a:rPr lang="en-US" dirty="0"/>
              <a:t>and </a:t>
            </a:r>
            <a:r>
              <a:rPr lang="en-US" dirty="0" smtClean="0"/>
              <a:t>handling</a:t>
            </a:r>
          </a:p>
          <a:p>
            <a:r>
              <a:rPr lang="en-US" dirty="0" smtClean="0"/>
              <a:t>Information</a:t>
            </a:r>
            <a:endParaRPr lang="en-US" dirty="0"/>
          </a:p>
        </p:txBody>
      </p:sp>
      <p:sp>
        <p:nvSpPr>
          <p:cNvPr id="3" name="Footer Placeholder 2"/>
          <p:cNvSpPr>
            <a:spLocks noGrp="1"/>
          </p:cNvSpPr>
          <p:nvPr>
            <p:ph type="ftr" sz="quarter" idx="11"/>
          </p:nvPr>
        </p:nvSpPr>
        <p:spPr/>
        <p:txBody>
          <a:bodyPr/>
          <a:lstStyle/>
          <a:p>
            <a:r>
              <a:rPr lang="en-US" smtClean="0"/>
              <a:t>DISTRIBUTION ANAD TRANSPORT MANAGEMENT</a:t>
            </a:r>
            <a:endParaRPr lang="en-US"/>
          </a:p>
        </p:txBody>
      </p:sp>
      <p:sp>
        <p:nvSpPr>
          <p:cNvPr id="4" name="Title 3"/>
          <p:cNvSpPr>
            <a:spLocks noGrp="1"/>
          </p:cNvSpPr>
          <p:nvPr>
            <p:ph type="title"/>
          </p:nvPr>
        </p:nvSpPr>
        <p:spPr/>
        <p:txBody>
          <a:bodyPr>
            <a:normAutofit fontScale="90000"/>
          </a:bodyPr>
          <a:lstStyle/>
          <a:p>
            <a:r>
              <a:rPr lang="en-US" dirty="0" smtClean="0"/>
              <a:t>4. Supply </a:t>
            </a:r>
            <a:r>
              <a:rPr lang="en-US" dirty="0"/>
              <a:t>chain costs affected by network </a:t>
            </a:r>
            <a:r>
              <a:rPr lang="en-US" dirty="0" smtClean="0"/>
              <a:t>structure</a:t>
            </a:r>
            <a:endParaRPr lang="en-US" dirty="0"/>
          </a:p>
        </p:txBody>
      </p:sp>
    </p:spTree>
    <p:extLst>
      <p:ext uri="{BB962C8B-B14F-4D97-AF65-F5344CB8AC3E}">
        <p14:creationId xmlns:p14="http://schemas.microsoft.com/office/powerpoint/2010/main" val="35567403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t>• In direct shipping network, the truck delivers products from a single supplier to multiple buyers </a:t>
            </a:r>
            <a:r>
              <a:rPr lang="en-US" dirty="0" smtClean="0"/>
              <a:t>		or </a:t>
            </a:r>
          </a:p>
          <a:p>
            <a:pPr marL="0" indent="0" algn="just">
              <a:buNone/>
            </a:pPr>
            <a:r>
              <a:rPr lang="en-US" dirty="0" smtClean="0"/>
              <a:t>• </a:t>
            </a:r>
            <a:r>
              <a:rPr lang="en-US" dirty="0"/>
              <a:t>Goes from multiple suppliers to a single buyer location. </a:t>
            </a:r>
            <a:endParaRPr lang="en-US" dirty="0" smtClean="0"/>
          </a:p>
          <a:p>
            <a:pPr marL="0" indent="0" algn="just">
              <a:buNone/>
            </a:pPr>
            <a:r>
              <a:rPr lang="en-US" dirty="0" smtClean="0"/>
              <a:t>• </a:t>
            </a:r>
            <a:r>
              <a:rPr lang="en-US" dirty="0"/>
              <a:t>The manager has to decide on the routing of each truck, eliminating intermediate warehouses.</a:t>
            </a:r>
          </a:p>
        </p:txBody>
      </p:sp>
      <p:sp>
        <p:nvSpPr>
          <p:cNvPr id="2" name="Title 1"/>
          <p:cNvSpPr>
            <a:spLocks noGrp="1"/>
          </p:cNvSpPr>
          <p:nvPr>
            <p:ph type="title"/>
          </p:nvPr>
        </p:nvSpPr>
        <p:spPr/>
        <p:txBody>
          <a:bodyPr/>
          <a:lstStyle/>
          <a:p>
            <a:r>
              <a:rPr lang="en-US" dirty="0" smtClean="0"/>
              <a:t>Direct Shipment Network</a:t>
            </a:r>
            <a:endParaRPr lang="en-US" dirty="0"/>
          </a:p>
        </p:txBody>
      </p:sp>
    </p:spTree>
    <p:extLst>
      <p:ext uri="{BB962C8B-B14F-4D97-AF65-F5344CB8AC3E}">
        <p14:creationId xmlns:p14="http://schemas.microsoft.com/office/powerpoint/2010/main" val="2153727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19200"/>
            <a:ext cx="4928376" cy="410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1302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dirty="0"/>
              <a:t>The major advantage of a direct shipment transportation network is the elimination of intermediate warehouses and its simplicity of operation and coordination. The shipment decision is completely local, and the decision made for one shipment does not influence others. The trans­portation time from supplier to buyer location is short because each shipment goes direct.</a:t>
            </a:r>
          </a:p>
          <a:p>
            <a:pPr algn="just"/>
            <a:r>
              <a:rPr lang="en-US" dirty="0"/>
              <a:t>A direct shipment network to single destination is justified only if demand at buyer loca­tions is large enough that optimal replenishment lot sizes are close to a truckload from each sup­plier to each location.</a:t>
            </a:r>
          </a:p>
          <a:p>
            <a:pPr algn="just"/>
            <a:endParaRPr lang="en-US"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940651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r>
              <a:rPr lang="en-US" dirty="0"/>
              <a:t>A milk run is a route on which a truck either delivers product from a single supplier to multiple retailers or goes from multiple suppliers to a single buyer </a:t>
            </a:r>
            <a:r>
              <a:rPr lang="en-US" dirty="0" smtClean="0"/>
              <a:t>location</a:t>
            </a:r>
          </a:p>
          <a:p>
            <a:pPr algn="just"/>
            <a:r>
              <a:rPr lang="en-US" dirty="0" smtClean="0"/>
              <a:t>In </a:t>
            </a:r>
            <a:r>
              <a:rPr lang="en-US" dirty="0"/>
              <a:t>direct shipping with milk runs, a supplier delivers directly to multiple buyer locations on a truck or a truck picks up deliveries destined for the same buyer location from many suppliers. When using this option, a supply chain manager has to decide on the routing of each milk run.</a:t>
            </a:r>
          </a:p>
        </p:txBody>
      </p:sp>
      <p:sp>
        <p:nvSpPr>
          <p:cNvPr id="2" name="Title 1"/>
          <p:cNvSpPr>
            <a:spLocks noGrp="1"/>
          </p:cNvSpPr>
          <p:nvPr>
            <p:ph type="title"/>
          </p:nvPr>
        </p:nvSpPr>
        <p:spPr/>
        <p:txBody>
          <a:bodyPr/>
          <a:lstStyle/>
          <a:p>
            <a:r>
              <a:rPr lang="en-US" dirty="0" smtClean="0"/>
              <a:t>Direct Shipping with Milk runs</a:t>
            </a:r>
            <a:endParaRPr lang="en-US" dirty="0"/>
          </a:p>
        </p:txBody>
      </p:sp>
    </p:spTree>
    <p:extLst>
      <p:ext uri="{BB962C8B-B14F-4D97-AF65-F5344CB8AC3E}">
        <p14:creationId xmlns:p14="http://schemas.microsoft.com/office/powerpoint/2010/main" val="8870236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34672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4653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fontScale="77500" lnSpcReduction="20000"/>
          </a:bodyPr>
          <a:lstStyle/>
          <a:p>
            <a:pPr algn="just"/>
            <a:r>
              <a:rPr lang="en-US" dirty="0"/>
              <a:t>Direct shipping provides the benefit of eliminating intermediate warehouses, whereas milk runs lower transportation cost by consolidating shipments to multiple locations on a single truck. </a:t>
            </a:r>
            <a:endParaRPr lang="en-US" dirty="0" smtClean="0"/>
          </a:p>
          <a:p>
            <a:pPr algn="just"/>
            <a:r>
              <a:rPr lang="en-US" dirty="0" smtClean="0"/>
              <a:t>Milk </a:t>
            </a:r>
            <a:r>
              <a:rPr lang="en-US" dirty="0"/>
              <a:t>runs make sense when the quantity destined for each location is too small to fill a truck but multiple locations are close enough to each other such that their combined quantity fills the truck. </a:t>
            </a:r>
            <a:endParaRPr lang="en-US" dirty="0" smtClean="0"/>
          </a:p>
          <a:p>
            <a:pPr algn="just"/>
            <a:r>
              <a:rPr lang="en-US" dirty="0" smtClean="0"/>
              <a:t>Companies </a:t>
            </a:r>
            <a:r>
              <a:rPr lang="en-US" dirty="0"/>
              <a:t>such as Frito-Lay that make direct store deliveries use milk runs to lower their transportation cost. If frequent small deliveries are needed on a regular basis and either a set of suppliers or a set of retailers is in geographic proximity, the use of milk runs can significantly reduce transportation costs. </a:t>
            </a:r>
            <a:endParaRPr lang="en-US" dirty="0" smtClean="0"/>
          </a:p>
          <a:p>
            <a:pPr algn="just"/>
            <a:r>
              <a:rPr lang="en-US" dirty="0" smtClean="0"/>
              <a:t>For </a:t>
            </a:r>
            <a:r>
              <a:rPr lang="en-US" dirty="0"/>
              <a:t>example, Toyota uses milk runs from suppliers to support its just-in-time (JIT) manufacturing system in both Japan and the United States. In Japan, Toyota has many assembly plants located close together and thus uses milk runs from a single supplier to many plants. In the United States, however, Toyota uses milk runs from many suppliers to each assembly plant, given the large distance between assembly plants</a:t>
            </a:r>
          </a:p>
        </p:txBody>
      </p:sp>
    </p:spTree>
    <p:extLst>
      <p:ext uri="{BB962C8B-B14F-4D97-AF65-F5344CB8AC3E}">
        <p14:creationId xmlns:p14="http://schemas.microsoft.com/office/powerpoint/2010/main" val="26711971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a:t>Under this option, product is shipped from suppliers to a central distribution center, where it is stored until needed by buyers when it is shipped to each buyer location, </a:t>
            </a:r>
          </a:p>
          <a:p>
            <a:pPr algn="just"/>
            <a:r>
              <a:rPr lang="en-US" dirty="0" smtClean="0"/>
              <a:t>Storing </a:t>
            </a:r>
            <a:r>
              <a:rPr lang="en-US" dirty="0"/>
              <a:t>product at an intermediate location is justified if transportation economies require large shipments on the inbound side or shipments on the outbound side cannot be coordinated. In such a situation, product comes in large quantities into a DC, where it is held in inventory and sent to buyer locations in smaller replenishment lots when needed.</a:t>
            </a:r>
          </a:p>
        </p:txBody>
      </p:sp>
      <p:sp>
        <p:nvSpPr>
          <p:cNvPr id="2" name="Title 1"/>
          <p:cNvSpPr>
            <a:spLocks noGrp="1"/>
          </p:cNvSpPr>
          <p:nvPr>
            <p:ph type="title"/>
          </p:nvPr>
        </p:nvSpPr>
        <p:spPr/>
        <p:txBody>
          <a:bodyPr/>
          <a:lstStyle/>
          <a:p>
            <a:r>
              <a:rPr lang="en-US" dirty="0" smtClean="0"/>
              <a:t>All shipments via DC</a:t>
            </a:r>
            <a:endParaRPr lang="en-US" dirty="0"/>
          </a:p>
        </p:txBody>
      </p:sp>
    </p:spTree>
    <p:extLst>
      <p:ext uri="{BB962C8B-B14F-4D97-AF65-F5344CB8AC3E}">
        <p14:creationId xmlns:p14="http://schemas.microsoft.com/office/powerpoint/2010/main" val="2388376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0"/>
            <a:ext cx="5015998"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6245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20000"/>
          </a:bodyPr>
          <a:lstStyle/>
          <a:p>
            <a:pPr algn="just"/>
            <a:r>
              <a:rPr lang="en-US" dirty="0"/>
              <a:t>The presence of a DC allows a supply chain to achieve economies of scale for inbound transportation to a point close to the final destination, because each supplier sends a large ship­ment to the DC that contains product for all locations the DC serves. Because DCs serve loca­tions nearby, the outbound transportation cost is not very large. </a:t>
            </a:r>
            <a:endParaRPr lang="en-US" dirty="0" smtClean="0"/>
          </a:p>
          <a:p>
            <a:pPr algn="just"/>
            <a:r>
              <a:rPr lang="en-US" dirty="0" smtClean="0"/>
              <a:t>For </a:t>
            </a:r>
            <a:r>
              <a:rPr lang="en-US" dirty="0"/>
              <a:t>example, W.W. Grainger has its suppliers ship products to one of nine DCs (typically in large quantities), with each DC, in turn, replenishing stores in its vicinity with the smaller quantities they need. It would be expen­sive for suppliers to try to serve each store directly. </a:t>
            </a:r>
            <a:endParaRPr lang="en-US" dirty="0" smtClean="0"/>
          </a:p>
          <a:p>
            <a:pPr algn="just"/>
            <a:r>
              <a:rPr lang="en-US" dirty="0" smtClean="0"/>
              <a:t>Similarly</a:t>
            </a:r>
            <a:r>
              <a:rPr lang="en-US" dirty="0"/>
              <a:t>, when Home Depot sources from an overseas supplier, the product is held in inventory at the DC because the lot size on the inbound side is much larger than the sum of the lot sizes for the stores served by the DC.</a:t>
            </a:r>
          </a:p>
        </p:txBody>
      </p:sp>
    </p:spTree>
    <p:extLst>
      <p:ext uri="{BB962C8B-B14F-4D97-AF65-F5344CB8AC3E}">
        <p14:creationId xmlns:p14="http://schemas.microsoft.com/office/powerpoint/2010/main" val="16392225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dirty="0"/>
              <a:t>M</a:t>
            </a:r>
            <a:r>
              <a:rPr lang="en-US" dirty="0" smtClean="0"/>
              <a:t>ilk </a:t>
            </a:r>
            <a:r>
              <a:rPr lang="en-US" dirty="0"/>
              <a:t>runs can be used from a DC if lot sizes to be delivered to each buyer location are small. </a:t>
            </a:r>
            <a:endParaRPr lang="en-US" dirty="0" smtClean="0"/>
          </a:p>
          <a:p>
            <a:pPr algn="just"/>
            <a:r>
              <a:rPr lang="en-US" dirty="0" smtClean="0"/>
              <a:t>Milk </a:t>
            </a:r>
            <a:r>
              <a:rPr lang="en-US" dirty="0"/>
              <a:t>runs reduce outbound transportation costs by consolidating small shipments. </a:t>
            </a:r>
            <a:endParaRPr lang="en-US" dirty="0" smtClean="0"/>
          </a:p>
          <a:p>
            <a:pPr algn="just"/>
            <a:r>
              <a:rPr lang="en-US" dirty="0" smtClean="0"/>
              <a:t>For </a:t>
            </a:r>
            <a:r>
              <a:rPr lang="en-US" dirty="0"/>
              <a:t>example, Seven-Eleven Japan cross-docks deliveries from its fresh-food suppli­ers at its DCs and sends out milk runs to the retail outlets because the total shipment to a store from all suppliers does not fill a truck. The use of cross-docking and milk runs allows Seven- Eleven Japan to lower its transportation cost while sending small replenishment lots to each store. The use of cross-docking with milk runs requires a significant degree of coordination and suitable routing and scheduling.</a:t>
            </a:r>
          </a:p>
        </p:txBody>
      </p:sp>
      <p:sp>
        <p:nvSpPr>
          <p:cNvPr id="2" name="Title 1"/>
          <p:cNvSpPr>
            <a:spLocks noGrp="1"/>
          </p:cNvSpPr>
          <p:nvPr>
            <p:ph type="title"/>
          </p:nvPr>
        </p:nvSpPr>
        <p:spPr/>
        <p:txBody>
          <a:bodyPr>
            <a:normAutofit fontScale="90000"/>
          </a:bodyPr>
          <a:lstStyle/>
          <a:p>
            <a:r>
              <a:rPr lang="en-US" dirty="0" smtClean="0"/>
              <a:t>Shipping via DC using Milk runs</a:t>
            </a:r>
            <a:endParaRPr lang="en-US" dirty="0"/>
          </a:p>
        </p:txBody>
      </p:sp>
    </p:spTree>
    <p:extLst>
      <p:ext uri="{BB962C8B-B14F-4D97-AF65-F5344CB8AC3E}">
        <p14:creationId xmlns:p14="http://schemas.microsoft.com/office/powerpoint/2010/main" val="3485915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164</TotalTime>
  <Words>6752</Words>
  <Application>Microsoft Office PowerPoint</Application>
  <PresentationFormat>On-screen Show (4:3)</PresentationFormat>
  <Paragraphs>614</Paragraphs>
  <Slides>166</Slides>
  <Notes>1</Notes>
  <HiddenSlides>0</HiddenSlides>
  <MMClips>0</MMClips>
  <ScaleCrop>false</ScaleCrop>
  <HeadingPairs>
    <vt:vector size="4" baseType="variant">
      <vt:variant>
        <vt:lpstr>Theme</vt:lpstr>
      </vt:variant>
      <vt:variant>
        <vt:i4>1</vt:i4>
      </vt:variant>
      <vt:variant>
        <vt:lpstr>Slide Titles</vt:lpstr>
      </vt:variant>
      <vt:variant>
        <vt:i4>166</vt:i4>
      </vt:variant>
    </vt:vector>
  </HeadingPairs>
  <TitlesOfParts>
    <vt:vector size="167" baseType="lpstr">
      <vt:lpstr>Concourse</vt:lpstr>
      <vt:lpstr>DISTRIBUTION NETWORK DESIGN</vt:lpstr>
      <vt:lpstr>ROLE OF DISTRIBUTION IN THE SUPPLY CHAIN</vt:lpstr>
      <vt:lpstr>TYPICAL SUPPLY CHAIN</vt:lpstr>
      <vt:lpstr>CONSUMER PRODUCT CHANNELS</vt:lpstr>
      <vt:lpstr>INDUSTRIAL PRODUCT CHANNELS</vt:lpstr>
      <vt:lpstr>EFFICIENT SUPPLY CHAIN   VS RESPONSIVE SUPPLY CHAIN</vt:lpstr>
      <vt:lpstr>FACTORS INFLUENCING DISTRIBUTION NETWORK DESIGN</vt:lpstr>
      <vt:lpstr>3. Elements of customer service influenced by network structure:</vt:lpstr>
      <vt:lpstr>4. Supply chain costs affected by network structure</vt:lpstr>
      <vt:lpstr>SERVICE AND NUMBER OF FACILITIES</vt:lpstr>
      <vt:lpstr>Inventory Costs and Number of Facilities</vt:lpstr>
      <vt:lpstr>Transportation Costs and Number of Facilities</vt:lpstr>
      <vt:lpstr>Facility Costs and Number of Facilities</vt:lpstr>
      <vt:lpstr>Variation in Logistics Costs and Response Time with Number of Facilities</vt:lpstr>
      <vt:lpstr>PowerPoint Presentation</vt:lpstr>
      <vt:lpstr>DESIGN OPTIONS FOR A DISTRIBUTION NETWORK</vt:lpstr>
      <vt:lpstr>MANUFACTURER STORAGE WITH DIRECT SHIPPING</vt:lpstr>
      <vt:lpstr>MANUFACTURER STORAGE WITH DIRECT SHIPPING AND IN-TRANSIT MERGE</vt:lpstr>
      <vt:lpstr>DISTRIBUTOR STORAGE WITH CARRIER DELIVERY</vt:lpstr>
      <vt:lpstr>DISTRIBUTOR STORAGE WITH LAST MILE DELIVERY</vt:lpstr>
      <vt:lpstr>MANUFACTURER OR DISTRIBUTOR STORAGE WITH CUSTOMER PICKUP</vt:lpstr>
      <vt:lpstr>RETAIL STORAGE WITH CUSTOMER PICK UP</vt:lpstr>
      <vt:lpstr>COMPARATIVE PERFORMANCE OF DELIVERY NETWORK DESIGNS</vt:lpstr>
      <vt:lpstr>PERFORMANCE OF DELIVERY NETWORKS FOR DIFFERENT PRODUCT/CUSTOMER CHARACTERISTICS</vt:lpstr>
      <vt:lpstr>E-BUSINESS AND DISTIBUTION NETWORK</vt:lpstr>
      <vt:lpstr>IMPACT OF E-BUSINESS ON CUSTOMER SERVICE</vt:lpstr>
      <vt:lpstr>IMPACT OF E-BUSINESS ON COST</vt:lpstr>
      <vt:lpstr>DISTRIBUTION NETWORKS IN PRACTICE</vt:lpstr>
      <vt:lpstr>PowerPoint Presentation</vt:lpstr>
      <vt:lpstr>TERMINAL MARKET CONCEPT</vt:lpstr>
      <vt:lpstr>PowerPoint Presentation</vt:lpstr>
      <vt:lpstr>DISTRIBUTION NETWORK(WHEAT)</vt:lpstr>
      <vt:lpstr>CHARACTERISTICS OF AGRICULTURAL COMMODITIES</vt:lpstr>
      <vt:lpstr>PowerPoint Presentation</vt:lpstr>
      <vt:lpstr>NETWORK DESIGN IN SUPPLY CHAIN</vt:lpstr>
      <vt:lpstr>TYPICAL SUPPLY CHAIN WITH COST</vt:lpstr>
      <vt:lpstr>ROLE OF NETWORK DESIGN IN SUPPLY CHAIN</vt:lpstr>
      <vt:lpstr>ROLE OF NETWORK DESIGN IN SUPPLY CHAIN</vt:lpstr>
      <vt:lpstr>FACILITY ROLE</vt:lpstr>
      <vt:lpstr>Facility location</vt:lpstr>
      <vt:lpstr>Facility capacity</vt:lpstr>
      <vt:lpstr>FACTORS INFLUENCING NETWORK DESIGN</vt:lpstr>
      <vt:lpstr>FACTORS INFLUENCING NETWORK DESIGN DECISIONS : STRATEGIC FACTOR</vt:lpstr>
      <vt:lpstr>ROLE OF STRATEGIC FACTOR : OFFSHORE FACILITY</vt:lpstr>
      <vt:lpstr>SOURCE FACILITY: LOW-COST FACILITY FOR GLOBAL PRODUCTION</vt:lpstr>
      <vt:lpstr>SERVER FACILITY : REGIONAL PRODUCTION FACILITY</vt:lpstr>
      <vt:lpstr>OUTPOST FACILITY: REGIONAL PRODUCTION FACILITY BUILT TO GAIN LOCAL SKILLS</vt:lpstr>
      <vt:lpstr>TECHNOLOGICAL FACTOR</vt:lpstr>
      <vt:lpstr>INFRASTRUCTURE FACTORS</vt:lpstr>
      <vt:lpstr>PowerPoint Presentation</vt:lpstr>
      <vt:lpstr>Framework for Network Design Decisions</vt:lpstr>
      <vt:lpstr>PowerPoint Presentation</vt:lpstr>
      <vt:lpstr>Phase I: Define a supply chain strategy / design</vt:lpstr>
      <vt:lpstr>Phase II: Define the regional facility configuration</vt:lpstr>
      <vt:lpstr>Phase III: Select a set of potentially desirable sites</vt:lpstr>
      <vt:lpstr>Phase IV: Choose the locations</vt:lpstr>
      <vt:lpstr>PowerPoint Presentation</vt:lpstr>
      <vt:lpstr>CONVENTIONAL NETWORK</vt:lpstr>
      <vt:lpstr>TAILORED NETWORK: Multi-Echelon Finished Goods Network</vt:lpstr>
      <vt:lpstr>Models for Facility Location and Capacity Allocation</vt:lpstr>
      <vt:lpstr>PowerPoint Presentation</vt:lpstr>
      <vt:lpstr>Required input for the models</vt:lpstr>
      <vt:lpstr>Network optimization model</vt:lpstr>
      <vt:lpstr>PowerPoint Presentation</vt:lpstr>
      <vt:lpstr>Gravity Methods of location</vt:lpstr>
      <vt:lpstr>Demand Allocation Model</vt:lpstr>
      <vt:lpstr>PLANT LOCATION WITH MULTPLE SOURCING</vt:lpstr>
      <vt:lpstr>TRANSPORTATION NETWORK DESIGN</vt:lpstr>
      <vt:lpstr>ROLE OF TRANSPORTATION IN SUPPLY CHAIN</vt:lpstr>
      <vt:lpstr>PowerPoint Presentation</vt:lpstr>
      <vt:lpstr>PowerPoint Presentation</vt:lpstr>
      <vt:lpstr>Importance of Effective Transportation System</vt:lpstr>
      <vt:lpstr>PowerPoint Presentation</vt:lpstr>
      <vt:lpstr>PowerPoint Presentation</vt:lpstr>
      <vt:lpstr>PowerPoint Presentation</vt:lpstr>
      <vt:lpstr>TRANSPORTATION INFRASTRUCTURE</vt:lpstr>
      <vt:lpstr>Transport Functionality, Principles, and Participants </vt:lpstr>
      <vt:lpstr>Transport Functionality</vt:lpstr>
      <vt:lpstr>PowerPoint Presentation</vt:lpstr>
      <vt:lpstr>Two Fundamental Concepts of Transport Principles</vt:lpstr>
      <vt:lpstr>Product Movement</vt:lpstr>
      <vt:lpstr>PRODUCT STORAGE</vt:lpstr>
      <vt:lpstr>RELATIONSHIP AMONG TRANSPORT PARTICIPANTS</vt:lpstr>
      <vt:lpstr>SHIPPER AND RECEIVER</vt:lpstr>
      <vt:lpstr>CARRIER AND AGENTS</vt:lpstr>
      <vt:lpstr>PowerPoint Presentation</vt:lpstr>
      <vt:lpstr>TRANSPORT REGULATION</vt:lpstr>
      <vt:lpstr>DESIGN OPTIONS FOR TRANSPORTATION NETWORK</vt:lpstr>
      <vt:lpstr>PowerPoint Presentation</vt:lpstr>
      <vt:lpstr>Direct Shipment Network</vt:lpstr>
      <vt:lpstr>PowerPoint Presentation</vt:lpstr>
      <vt:lpstr>PowerPoint Presentation</vt:lpstr>
      <vt:lpstr>Direct Shipping with Milk runs</vt:lpstr>
      <vt:lpstr>PowerPoint Presentation</vt:lpstr>
      <vt:lpstr>PowerPoint Presentation</vt:lpstr>
      <vt:lpstr>All shipments via DC</vt:lpstr>
      <vt:lpstr>PowerPoint Presentation</vt:lpstr>
      <vt:lpstr>PowerPoint Presentation</vt:lpstr>
      <vt:lpstr>Shipping via DC using Milk runs</vt:lpstr>
      <vt:lpstr>PowerPoint Presentation</vt:lpstr>
      <vt:lpstr>All Shipments via intermediate transit point with cross-docking</vt:lpstr>
      <vt:lpstr>PowerPoint Presentation</vt:lpstr>
      <vt:lpstr>Tailored network</vt:lpstr>
      <vt:lpstr>PowerPoint Presentation</vt:lpstr>
      <vt:lpstr>TRADE OFF IN TRANSPORTATION DESIGN</vt:lpstr>
      <vt:lpstr>PowerPoint Presentation</vt:lpstr>
      <vt:lpstr>CHOICE OF TRANSPORTATION MODE</vt:lpstr>
      <vt:lpstr>INVENTORY AGGREGATION(INVENTORY VS. TRANSPORTATION COST )</vt:lpstr>
      <vt:lpstr>PowerPoint Presentation</vt:lpstr>
      <vt:lpstr>TRADE-OFFS BETWEEN TRANSPORTATION COST AND CUSTOMER RESPONSIVENESS</vt:lpstr>
      <vt:lpstr>TAILORED TRANSPORTATION</vt:lpstr>
      <vt:lpstr>PowerPoint Presentation</vt:lpstr>
      <vt:lpstr>DISTANCE VS DENSITY</vt:lpstr>
      <vt:lpstr>VALUE VS DEMAND</vt:lpstr>
      <vt:lpstr>MODES OF TRANSPORTATION</vt:lpstr>
      <vt:lpstr>Modes of transport</vt:lpstr>
      <vt:lpstr>PowerPoint Presentation</vt:lpstr>
      <vt:lpstr>PowerPoint Presentation</vt:lpstr>
      <vt:lpstr>Factors influencing transport mode selection</vt:lpstr>
      <vt:lpstr>INTERMODAL TRANSPORT</vt:lpstr>
      <vt:lpstr>PowerPoint Presentation</vt:lpstr>
      <vt:lpstr>PowerPoint Presentation</vt:lpstr>
      <vt:lpstr>PowerPoint Presentation</vt:lpstr>
      <vt:lpstr>PowerPoint Presentation</vt:lpstr>
      <vt:lpstr>ROAD RAILER</vt:lpstr>
      <vt:lpstr>PowerPoint Presentation</vt:lpstr>
      <vt:lpstr>PowerPoint Presentation</vt:lpstr>
      <vt:lpstr>PowerPoint Presentation</vt:lpstr>
      <vt:lpstr>IDENTIFYING POTENTIAL INTERMODAL CORRIDORS</vt:lpstr>
      <vt:lpstr>Transportation Costing and Pricing</vt:lpstr>
      <vt:lpstr>TYPES OF TRANSPORT COST</vt:lpstr>
      <vt:lpstr>PowerPoint Presentation</vt:lpstr>
      <vt:lpstr>TERMINAL COST</vt:lpstr>
      <vt:lpstr>DISTANCE, MODAL CHOICE &amp; TRANSPORT COST</vt:lpstr>
      <vt:lpstr>PowerPoint Presentation</vt:lpstr>
      <vt:lpstr>TIMES WHEN BREAK EVEN DISTANCE DOESN’T FIT</vt:lpstr>
      <vt:lpstr>FACTORS IN TRANSPORTATION COST</vt:lpstr>
      <vt:lpstr>EMPTY BACKHAULS</vt:lpstr>
      <vt:lpstr>INFRASTRUCTURE AND MODES</vt:lpstr>
      <vt:lpstr>MARKET CHARACTERISTICS</vt:lpstr>
      <vt:lpstr>PRODUCT CHARACTERISTICS</vt:lpstr>
      <vt:lpstr>VOLUME AND FREQUENCY</vt:lpstr>
      <vt:lpstr>DISTANCE AND TIME</vt:lpstr>
      <vt:lpstr>PowerPoint Presentation</vt:lpstr>
      <vt:lpstr>BALTIC DRY INDEX</vt:lpstr>
      <vt:lpstr>UNIT5-IT IN DISTRIBUTION AND TRANSPORTATION</vt:lpstr>
      <vt:lpstr>Areas of Technology and Automation adoption in Supply Chain</vt:lpstr>
      <vt:lpstr>COMPUTERIZED VEHICLE ROUTING AND SCHEDULING(CVRS)</vt:lpstr>
      <vt:lpstr>BENEFITS OF CVRS</vt:lpstr>
      <vt:lpstr>TACHOGRAPHS-Tachographs record information about driving time, speed and distance</vt:lpstr>
      <vt:lpstr>DATA IN TACHOGRAPHS</vt:lpstr>
      <vt:lpstr>PowerPoint Presentation</vt:lpstr>
      <vt:lpstr>PowerPoint Presentation</vt:lpstr>
      <vt:lpstr>Automatic Vehicle Location System </vt:lpstr>
      <vt:lpstr>PowerPoint Presentation</vt:lpstr>
      <vt:lpstr>Types of AVL</vt:lpstr>
      <vt:lpstr>Passive AVL tracking devices</vt:lpstr>
      <vt:lpstr>Active AVL tracking devices</vt:lpstr>
      <vt:lpstr>GEOGRAPHIC INFORMATION SYSTEM</vt:lpstr>
      <vt:lpstr>PowerPoint Presentation</vt:lpstr>
      <vt:lpstr>PREFERENCES FOR DISPATCHING SERVICE</vt:lpstr>
      <vt:lpstr>PREFERENCES FOR COMPANIES CLIENT</vt:lpstr>
      <vt:lpstr>PREFERENCES FOR MANAGER OF THE FLEET</vt:lpstr>
      <vt:lpstr>PREFERENCES FOR OWNERS </vt:lpstr>
      <vt:lpstr>OVERALL ADVANTAGES</vt:lpstr>
      <vt:lpstr>Significant benefit between drivers and dispatch centres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NETWORK DESIGN</dc:title>
  <dc:creator>ismail - [2010]</dc:creator>
  <cp:lastModifiedBy>ismail - [2010]</cp:lastModifiedBy>
  <cp:revision>41</cp:revision>
  <dcterms:created xsi:type="dcterms:W3CDTF">2021-10-20T13:58:20Z</dcterms:created>
  <dcterms:modified xsi:type="dcterms:W3CDTF">2022-07-10T05:25:25Z</dcterms:modified>
</cp:coreProperties>
</file>