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6"/>
  </p:notesMasterIdLst>
  <p:handoutMasterIdLst>
    <p:handoutMasterId r:id="rId18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79" r:id="rId15"/>
    <p:sldId id="280" r:id="rId16"/>
    <p:sldId id="281" r:id="rId17"/>
    <p:sldId id="275" r:id="rId18"/>
    <p:sldId id="276" r:id="rId19"/>
    <p:sldId id="277" r:id="rId20"/>
    <p:sldId id="268" r:id="rId21"/>
    <p:sldId id="269" r:id="rId22"/>
    <p:sldId id="270" r:id="rId23"/>
    <p:sldId id="271" r:id="rId24"/>
    <p:sldId id="272" r:id="rId25"/>
    <p:sldId id="273" r:id="rId26"/>
    <p:sldId id="274" r:id="rId27"/>
    <p:sldId id="282" r:id="rId28"/>
    <p:sldId id="283" r:id="rId29"/>
    <p:sldId id="284" r:id="rId30"/>
    <p:sldId id="285" r:id="rId31"/>
    <p:sldId id="286" r:id="rId32"/>
    <p:sldId id="287" r:id="rId33"/>
    <p:sldId id="288" r:id="rId34"/>
    <p:sldId id="289" r:id="rId35"/>
    <p:sldId id="290" r:id="rId36"/>
    <p:sldId id="292"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03541D-CE35-40C9-A1F6-CD4331C8F743}" type="datetimeFigureOut">
              <a:rPr lang="en-US" smtClean="0"/>
              <a:t>7/11/2022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510F0C-F25B-451A-8AA8-45DFFA6C4745}" type="slidenum">
              <a:rPr lang="en-US" smtClean="0"/>
              <a:t>‹#›</a:t>
            </a:fld>
            <a:endParaRPr lang="en-US"/>
          </a:p>
        </p:txBody>
      </p:sp>
    </p:spTree>
    <p:extLst>
      <p:ext uri="{BB962C8B-B14F-4D97-AF65-F5344CB8AC3E}">
        <p14:creationId xmlns:p14="http://schemas.microsoft.com/office/powerpoint/2010/main" val="304841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10FDE1-ADC8-493B-8FD3-15B69CA639EE}" type="datetimeFigureOut">
              <a:rPr lang="en-US" smtClean="0"/>
              <a:t>7/11/2022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E6556-221C-4469-809F-C1BA34DED3E1}" type="slidenum">
              <a:rPr lang="en-US" smtClean="0"/>
              <a:t>‹#›</a:t>
            </a:fld>
            <a:endParaRPr lang="en-US"/>
          </a:p>
        </p:txBody>
      </p:sp>
    </p:spTree>
    <p:extLst>
      <p:ext uri="{BB962C8B-B14F-4D97-AF65-F5344CB8AC3E}">
        <p14:creationId xmlns:p14="http://schemas.microsoft.com/office/powerpoint/2010/main" val="300836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3ED6-D3F8-40AA-A0DC-98057F639BC0}" type="slidenum">
              <a:rPr lang="en-US" smtClean="0"/>
              <a:t>138</a:t>
            </a:fld>
            <a:endParaRPr lang="en-US"/>
          </a:p>
        </p:txBody>
      </p:sp>
    </p:spTree>
    <p:extLst>
      <p:ext uri="{BB962C8B-B14F-4D97-AF65-F5344CB8AC3E}">
        <p14:creationId xmlns:p14="http://schemas.microsoft.com/office/powerpoint/2010/main" val="14224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3ED6-D3F8-40AA-A0DC-98057F639BC0}" type="slidenum">
              <a:rPr lang="en-US" smtClean="0"/>
              <a:t>159</a:t>
            </a:fld>
            <a:endParaRPr lang="en-US"/>
          </a:p>
        </p:txBody>
      </p:sp>
    </p:spTree>
    <p:extLst>
      <p:ext uri="{BB962C8B-B14F-4D97-AF65-F5344CB8AC3E}">
        <p14:creationId xmlns:p14="http://schemas.microsoft.com/office/powerpoint/2010/main" val="2736084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7/11/2022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7/11/2022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7/11/2022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7/11/2022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7/11/2022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pharmexcil.com/relevent-members-forms" TargetMode="External"/><Relationship Id="rId2" Type="http://schemas.openxmlformats.org/officeDocument/2006/relationships/hyperlink" Target="https://www.pdexcil.org/mda/mai.html"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erce.gov.in/" TargetMode="External"/><Relationship Id="rId2" Type="http://schemas.openxmlformats.org/officeDocument/2006/relationships/hyperlink" Target="http://dgft.gov.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bic.gov.in/resources/htdocs-cbec/customs/cs-act/THE%20CUSTOMS%20TARIFF%20ACT%20amended%20upto%20may,%202017%20by%20Act%2018%20of%202017.pdf;jsessionid=22C726955AAF31B1204408EC596946FA" TargetMode="External"/><Relationship Id="rId2" Type="http://schemas.openxmlformats.org/officeDocument/2006/relationships/hyperlink" Target="https://static.investindia.gov.in/s3fs-public/2018-07/trade%20policy.pdf" TargetMode="External"/><Relationship Id="rId1" Type="http://schemas.openxmlformats.org/officeDocument/2006/relationships/slideLayout" Target="../slideLayouts/slideLayout2.xml"/><Relationship Id="rId4" Type="http://schemas.openxmlformats.org/officeDocument/2006/relationships/hyperlink" Target="http://www.cbic.gov.in/resources/htdocs-cbec/excise/cxt-2015-16/cxt-act-2015-16.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nvestopedia.com/terms/b/bop.as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cogoport.com/blogs/what-is-cbm-and-how-do-you-calculate-i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cbic.gov.in/htdocs-cbec/customs/cs-act/formatted-htmls/cs-import-regu2"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EXIM PROCEDURES</a:t>
            </a:r>
            <a:endParaRPr lang="en-US" dirty="0"/>
          </a:p>
        </p:txBody>
      </p:sp>
      <p:sp>
        <p:nvSpPr>
          <p:cNvPr id="3" name="Subtitle 2"/>
          <p:cNvSpPr>
            <a:spLocks noGrp="1"/>
          </p:cNvSpPr>
          <p:nvPr>
            <p:ph type="subTitle" idx="1"/>
          </p:nvPr>
        </p:nvSpPr>
        <p:spPr/>
        <p:txBody>
          <a:bodyPr>
            <a:normAutofit fontScale="62500" lnSpcReduction="20000"/>
          </a:bodyPr>
          <a:lstStyle/>
          <a:p>
            <a:pPr algn="just"/>
            <a:r>
              <a:rPr lang="en-US" dirty="0"/>
              <a:t>EXIM Procedures and Logistics - Importance and Responsibilities of Buyer </a:t>
            </a:r>
            <a:r>
              <a:rPr lang="en-US" dirty="0" smtClean="0"/>
              <a:t>and Seller- </a:t>
            </a:r>
            <a:r>
              <a:rPr lang="en-US" dirty="0"/>
              <a:t>Customs Authority - Registration Procedures - IEC - RCMC - Export </a:t>
            </a:r>
            <a:r>
              <a:rPr lang="en-US" dirty="0" smtClean="0"/>
              <a:t>Licensing - </a:t>
            </a:r>
            <a:r>
              <a:rPr lang="en-US" dirty="0"/>
              <a:t>Methods of Exporting and Importing - Product Selection Criteria - Special </a:t>
            </a:r>
            <a:r>
              <a:rPr lang="en-US" dirty="0" smtClean="0"/>
              <a:t>Schemes for </a:t>
            </a:r>
            <a:r>
              <a:rPr lang="en-US" dirty="0"/>
              <a:t>Importers -Importer Classification</a:t>
            </a:r>
          </a:p>
        </p:txBody>
      </p:sp>
    </p:spTree>
    <p:extLst>
      <p:ext uri="{BB962C8B-B14F-4D97-AF65-F5344CB8AC3E}">
        <p14:creationId xmlns:p14="http://schemas.microsoft.com/office/powerpoint/2010/main" val="86581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fontScale="85000" lnSpcReduction="20000"/>
          </a:bodyPr>
          <a:lstStyle/>
          <a:p>
            <a:r>
              <a:rPr lang="en-US" dirty="0" smtClean="0"/>
              <a:t>STEP </a:t>
            </a:r>
            <a:r>
              <a:rPr lang="en-US" dirty="0"/>
              <a:t>1 - OBTAINING IMPORT LICENSE AND QUOTA </a:t>
            </a:r>
            <a:endParaRPr lang="en-US" dirty="0" smtClean="0"/>
          </a:p>
          <a:p>
            <a:r>
              <a:rPr lang="en-US" dirty="0" smtClean="0"/>
              <a:t>STEP </a:t>
            </a:r>
            <a:r>
              <a:rPr lang="en-US" dirty="0"/>
              <a:t>2 - OBTAINING FOREIGN EXCHANGE </a:t>
            </a:r>
            <a:endParaRPr lang="en-US" dirty="0" smtClean="0"/>
          </a:p>
          <a:p>
            <a:r>
              <a:rPr lang="en-US" dirty="0" smtClean="0"/>
              <a:t>STEP </a:t>
            </a:r>
            <a:r>
              <a:rPr lang="en-US" dirty="0"/>
              <a:t>3 - PLACING AN ORDER </a:t>
            </a:r>
            <a:endParaRPr lang="en-US" dirty="0" smtClean="0"/>
          </a:p>
          <a:p>
            <a:r>
              <a:rPr lang="en-US" dirty="0" smtClean="0"/>
              <a:t>STEP </a:t>
            </a:r>
            <a:r>
              <a:rPr lang="en-US" dirty="0"/>
              <a:t>4 - DESPATCHING LETTER OF CREDIT </a:t>
            </a:r>
            <a:endParaRPr lang="en-US" dirty="0" smtClean="0"/>
          </a:p>
          <a:p>
            <a:r>
              <a:rPr lang="en-US" dirty="0" smtClean="0"/>
              <a:t>STEP </a:t>
            </a:r>
            <a:r>
              <a:rPr lang="en-US" dirty="0"/>
              <a:t>5 - APPOINTING CLEARING AND FORWARDING AGENTS</a:t>
            </a:r>
          </a:p>
          <a:p>
            <a:r>
              <a:rPr lang="en-US" dirty="0" smtClean="0"/>
              <a:t>STEP </a:t>
            </a:r>
            <a:r>
              <a:rPr lang="en-US" dirty="0"/>
              <a:t>6 - RECEIPT OF SHIPMENT DEVICE </a:t>
            </a:r>
            <a:endParaRPr lang="en-US" dirty="0" smtClean="0"/>
          </a:p>
          <a:p>
            <a:r>
              <a:rPr lang="en-US" dirty="0" smtClean="0"/>
              <a:t>STEP </a:t>
            </a:r>
            <a:r>
              <a:rPr lang="en-US" dirty="0"/>
              <a:t>7 - RECEIPTS OF DOCUMENTS </a:t>
            </a:r>
            <a:endParaRPr lang="en-US" dirty="0" smtClean="0"/>
          </a:p>
          <a:p>
            <a:r>
              <a:rPr lang="en-US" dirty="0" smtClean="0"/>
              <a:t>STEP </a:t>
            </a:r>
            <a:r>
              <a:rPr lang="en-US" dirty="0"/>
              <a:t>8 - BILL OF ENTRY </a:t>
            </a:r>
            <a:endParaRPr lang="en-US" dirty="0" smtClean="0"/>
          </a:p>
          <a:p>
            <a:r>
              <a:rPr lang="en-US" dirty="0" smtClean="0"/>
              <a:t>STEP </a:t>
            </a:r>
            <a:r>
              <a:rPr lang="en-US" dirty="0"/>
              <a:t>9 - DELIVERY ORDER </a:t>
            </a:r>
            <a:endParaRPr lang="en-US" dirty="0" smtClean="0"/>
          </a:p>
          <a:p>
            <a:r>
              <a:rPr lang="en-US" dirty="0" smtClean="0"/>
              <a:t>STEP </a:t>
            </a:r>
            <a:r>
              <a:rPr lang="en-US" dirty="0"/>
              <a:t>10 - CLEARING OF GOODS</a:t>
            </a:r>
          </a:p>
          <a:p>
            <a:r>
              <a:rPr lang="en-US" dirty="0" smtClean="0"/>
              <a:t>STEP </a:t>
            </a:r>
            <a:r>
              <a:rPr lang="en-US" dirty="0"/>
              <a:t>11 -PAYMENT TO CLEARING AND FORWARDING AGENT </a:t>
            </a:r>
            <a:endParaRPr lang="en-US" dirty="0" smtClean="0"/>
          </a:p>
          <a:p>
            <a:r>
              <a:rPr lang="en-US" dirty="0" smtClean="0"/>
              <a:t>STEP </a:t>
            </a:r>
            <a:r>
              <a:rPr lang="en-US" dirty="0"/>
              <a:t>12 - PAYMENT TO EXPORTER </a:t>
            </a:r>
            <a:endParaRPr lang="en-US" dirty="0" smtClean="0"/>
          </a:p>
          <a:p>
            <a:r>
              <a:rPr lang="en-US" dirty="0" smtClean="0"/>
              <a:t>STEP </a:t>
            </a:r>
            <a:r>
              <a:rPr lang="en-US" dirty="0"/>
              <a:t>13 - FOLLOW UP</a:t>
            </a:r>
          </a:p>
          <a:p>
            <a:endParaRPr lang="en-US" dirty="0"/>
          </a:p>
        </p:txBody>
      </p:sp>
      <p:sp>
        <p:nvSpPr>
          <p:cNvPr id="3" name="Title 2"/>
          <p:cNvSpPr>
            <a:spLocks noGrp="1"/>
          </p:cNvSpPr>
          <p:nvPr>
            <p:ph type="title"/>
          </p:nvPr>
        </p:nvSpPr>
        <p:spPr/>
        <p:txBody>
          <a:bodyPr/>
          <a:lstStyle/>
          <a:p>
            <a:r>
              <a:rPr lang="en-US" dirty="0" smtClean="0"/>
              <a:t>IMPORT PROCEDURE</a:t>
            </a:r>
            <a:endParaRPr lang="en-US" dirty="0"/>
          </a:p>
        </p:txBody>
      </p:sp>
    </p:spTree>
    <p:extLst>
      <p:ext uri="{BB962C8B-B14F-4D97-AF65-F5344CB8AC3E}">
        <p14:creationId xmlns:p14="http://schemas.microsoft.com/office/powerpoint/2010/main" val="16090638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LEGALIZED INVOICE</a:t>
            </a:r>
            <a:endParaRPr lang="en-US" dirty="0"/>
          </a:p>
        </p:txBody>
      </p:sp>
      <p:sp>
        <p:nvSpPr>
          <p:cNvPr id="3" name="Content Placeholder 2"/>
          <p:cNvSpPr>
            <a:spLocks noGrp="1"/>
          </p:cNvSpPr>
          <p:nvPr>
            <p:ph idx="1"/>
          </p:nvPr>
        </p:nvSpPr>
        <p:spPr/>
        <p:txBody>
          <a:bodyPr/>
          <a:lstStyle/>
          <a:p>
            <a:r>
              <a:rPr lang="en-US" dirty="0"/>
              <a:t>Certain Latin American countries like Mexico require this. It is just like consular invoice, which requires certification from consulate or authorized mission, stationed in the exporter’s country</a:t>
            </a:r>
          </a:p>
        </p:txBody>
      </p:sp>
    </p:spTree>
    <p:extLst>
      <p:ext uri="{BB962C8B-B14F-4D97-AF65-F5344CB8AC3E}">
        <p14:creationId xmlns:p14="http://schemas.microsoft.com/office/powerpoint/2010/main" val="21057552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INVOICE</a:t>
            </a:r>
            <a:endParaRPr lang="en-US" dirty="0"/>
          </a:p>
        </p:txBody>
      </p:sp>
      <p:sp>
        <p:nvSpPr>
          <p:cNvPr id="3" name="Content Placeholder 2"/>
          <p:cNvSpPr>
            <a:spLocks noGrp="1"/>
          </p:cNvSpPr>
          <p:nvPr>
            <p:ph idx="1"/>
          </p:nvPr>
        </p:nvSpPr>
        <p:spPr/>
        <p:txBody>
          <a:bodyPr/>
          <a:lstStyle/>
          <a:p>
            <a:pPr algn="just"/>
            <a:r>
              <a:rPr lang="en-US" dirty="0"/>
              <a:t>When the commercial invoice is prepared on the format prescribed by the customs authorities of the importing country, it is called “Customs Invoice”. This is the requirement of U.S.A., Canada and Australia</a:t>
            </a:r>
          </a:p>
        </p:txBody>
      </p:sp>
    </p:spTree>
    <p:extLst>
      <p:ext uri="{BB962C8B-B14F-4D97-AF65-F5344CB8AC3E}">
        <p14:creationId xmlns:p14="http://schemas.microsoft.com/office/powerpoint/2010/main" val="29741274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UNIT4 – CUSTOMS CLEARANCE PROCEDURES IN IMPORTS</a:t>
            </a:r>
            <a:endParaRPr lang="en-US" dirty="0"/>
          </a:p>
        </p:txBody>
      </p:sp>
      <p:sp>
        <p:nvSpPr>
          <p:cNvPr id="3" name="Subtitle 2"/>
          <p:cNvSpPr>
            <a:spLocks noGrp="1"/>
          </p:cNvSpPr>
          <p:nvPr>
            <p:ph type="subTitle" idx="1"/>
          </p:nvPr>
        </p:nvSpPr>
        <p:spPr/>
        <p:txBody>
          <a:bodyPr>
            <a:normAutofit fontScale="77500" lnSpcReduction="20000"/>
          </a:bodyPr>
          <a:lstStyle/>
          <a:p>
            <a:r>
              <a:rPr lang="en-US" dirty="0"/>
              <a:t>Import and Pre Import Procedures - Legal Formalities - Customs Formalities </a:t>
            </a:r>
            <a:r>
              <a:rPr lang="en-US" dirty="0" smtClean="0"/>
              <a:t>– Storing - </a:t>
            </a:r>
            <a:r>
              <a:rPr lang="en-US" dirty="0"/>
              <a:t>Provisions for Exchange Control in Importing - Retirement of Documents</a:t>
            </a:r>
          </a:p>
        </p:txBody>
      </p:sp>
    </p:spTree>
    <p:extLst>
      <p:ext uri="{BB962C8B-B14F-4D97-AF65-F5344CB8AC3E}">
        <p14:creationId xmlns:p14="http://schemas.microsoft.com/office/powerpoint/2010/main" val="25617751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a:t>Goods imported into the country by any mode of conveyance- vessel, aircraft, </a:t>
            </a:r>
            <a:r>
              <a:rPr lang="en-US" dirty="0" smtClean="0"/>
              <a:t>multimodal transport</a:t>
            </a:r>
            <a:r>
              <a:rPr lang="en-US" dirty="0"/>
              <a:t>, land, post or even through couriers- attract customs duty. </a:t>
            </a:r>
            <a:endParaRPr lang="en-US" dirty="0" smtClean="0"/>
          </a:p>
          <a:p>
            <a:pPr algn="just"/>
            <a:r>
              <a:rPr lang="en-US" dirty="0" smtClean="0"/>
              <a:t>All </a:t>
            </a:r>
            <a:r>
              <a:rPr lang="en-US" dirty="0"/>
              <a:t>goods imported </a:t>
            </a:r>
            <a:r>
              <a:rPr lang="en-US" dirty="0" smtClean="0"/>
              <a:t>in India </a:t>
            </a:r>
            <a:r>
              <a:rPr lang="en-US" dirty="0"/>
              <a:t>have to pass through customs </a:t>
            </a:r>
            <a:r>
              <a:rPr lang="en-US" dirty="0" smtClean="0"/>
              <a:t>clearance </a:t>
            </a:r>
          </a:p>
          <a:p>
            <a:pPr algn="just"/>
            <a:r>
              <a:rPr lang="en-US" dirty="0"/>
              <a:t>It is the duty of customs </a:t>
            </a:r>
            <a:r>
              <a:rPr lang="en-US" dirty="0" smtClean="0"/>
              <a:t>to ensure </a:t>
            </a:r>
            <a:r>
              <a:rPr lang="en-US" dirty="0"/>
              <a:t>that the transactions prohibited by different laws do not take place, when </a:t>
            </a:r>
            <a:r>
              <a:rPr lang="en-US" dirty="0" smtClean="0"/>
              <a:t>goods move </a:t>
            </a:r>
            <a:r>
              <a:rPr lang="en-US" dirty="0"/>
              <a:t>into the country. </a:t>
            </a:r>
            <a:endParaRPr lang="en-US" dirty="0" smtClean="0"/>
          </a:p>
          <a:p>
            <a:pPr algn="just"/>
            <a:r>
              <a:rPr lang="en-US" dirty="0" smtClean="0"/>
              <a:t>Customs </a:t>
            </a:r>
            <a:r>
              <a:rPr lang="en-US" dirty="0"/>
              <a:t>clearance helps in regulating trade in accordance </a:t>
            </a:r>
            <a:r>
              <a:rPr lang="en-US" dirty="0" smtClean="0"/>
              <a:t>with </a:t>
            </a:r>
            <a:r>
              <a:rPr lang="en-US" dirty="0"/>
              <a:t>national objectives, priorities and policies</a:t>
            </a:r>
          </a:p>
        </p:txBody>
      </p:sp>
    </p:spTree>
    <p:extLst>
      <p:ext uri="{BB962C8B-B14F-4D97-AF65-F5344CB8AC3E}">
        <p14:creationId xmlns:p14="http://schemas.microsoft.com/office/powerpoint/2010/main" val="22242160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IMPORTS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9631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UNRESTRICTED ITEMS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Any person having import-export code Number is allowed to import the goods, </a:t>
            </a:r>
            <a:r>
              <a:rPr lang="en-US" dirty="0" smtClean="0"/>
              <a:t>which do </a:t>
            </a:r>
            <a:r>
              <a:rPr lang="en-US" dirty="0"/>
              <a:t>not have any kind of restriction under the Import Policy 2002-07, as amended from </a:t>
            </a:r>
            <a:r>
              <a:rPr lang="en-US" dirty="0" smtClean="0"/>
              <a:t>time to </a:t>
            </a:r>
            <a:r>
              <a:rPr lang="en-US" dirty="0"/>
              <a:t>time. </a:t>
            </a:r>
            <a:endParaRPr lang="en-US" dirty="0" smtClean="0"/>
          </a:p>
          <a:p>
            <a:pPr algn="just"/>
            <a:r>
              <a:rPr lang="en-US" dirty="0" smtClean="0"/>
              <a:t>Any </a:t>
            </a:r>
            <a:r>
              <a:rPr lang="en-US" dirty="0"/>
              <a:t>intending importer has to check the classification of the item by referring </a:t>
            </a:r>
            <a:r>
              <a:rPr lang="en-US" dirty="0" smtClean="0"/>
              <a:t>to ITC </a:t>
            </a:r>
            <a:r>
              <a:rPr lang="en-US" dirty="0"/>
              <a:t>(HS) Classification to find out the policy applicable to that item. </a:t>
            </a:r>
            <a:endParaRPr lang="en-US" dirty="0" smtClean="0"/>
          </a:p>
          <a:p>
            <a:pPr algn="just"/>
            <a:r>
              <a:rPr lang="en-US" dirty="0" smtClean="0"/>
              <a:t>If </a:t>
            </a:r>
            <a:r>
              <a:rPr lang="en-US" dirty="0"/>
              <a:t>the item falls </a:t>
            </a:r>
            <a:r>
              <a:rPr lang="en-US" dirty="0" smtClean="0"/>
              <a:t>under unrestricted </a:t>
            </a:r>
            <a:r>
              <a:rPr lang="en-US" dirty="0"/>
              <a:t>category, the only requirement is payment of applicable import duty, </a:t>
            </a:r>
            <a:r>
              <a:rPr lang="en-US" dirty="0" smtClean="0"/>
              <a:t>after obtaining </a:t>
            </a:r>
            <a:r>
              <a:rPr lang="en-US" dirty="0"/>
              <a:t>customs clearance for the import consignment.</a:t>
            </a:r>
          </a:p>
        </p:txBody>
      </p:sp>
    </p:spTree>
    <p:extLst>
      <p:ext uri="{BB962C8B-B14F-4D97-AF65-F5344CB8AC3E}">
        <p14:creationId xmlns:p14="http://schemas.microsoft.com/office/powerpoint/2010/main" val="30492939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ITEMS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Any business firm intending to import restricted items has to apply for import </a:t>
            </a:r>
            <a:r>
              <a:rPr lang="en-US" dirty="0" err="1" smtClean="0"/>
              <a:t>licence</a:t>
            </a:r>
            <a:endParaRPr lang="en-US" dirty="0"/>
          </a:p>
          <a:p>
            <a:pPr algn="just"/>
            <a:r>
              <a:rPr lang="en-US" dirty="0"/>
              <a:t>All restricted items fall under the Negative List. For import of items under the negative </a:t>
            </a:r>
            <a:r>
              <a:rPr lang="en-US" dirty="0" smtClean="0"/>
              <a:t>list, importer </a:t>
            </a:r>
            <a:r>
              <a:rPr lang="en-US" dirty="0"/>
              <a:t>has to give justification of the need to import those </a:t>
            </a:r>
            <a:r>
              <a:rPr lang="en-US" dirty="0" smtClean="0"/>
              <a:t>goods.</a:t>
            </a:r>
          </a:p>
          <a:p>
            <a:pPr algn="just"/>
            <a:r>
              <a:rPr lang="en-US" dirty="0" smtClean="0"/>
              <a:t>The </a:t>
            </a:r>
            <a:r>
              <a:rPr lang="en-US" dirty="0"/>
              <a:t>importer has </a:t>
            </a:r>
            <a:r>
              <a:rPr lang="en-US" dirty="0" smtClean="0"/>
              <a:t>to submit </a:t>
            </a:r>
            <a:r>
              <a:rPr lang="en-US" dirty="0"/>
              <a:t>a statement of reasons to the licensing authority for the import. </a:t>
            </a:r>
            <a:endParaRPr lang="en-US" dirty="0" smtClean="0"/>
          </a:p>
          <a:p>
            <a:pPr algn="just"/>
            <a:r>
              <a:rPr lang="en-US" dirty="0" smtClean="0"/>
              <a:t>Import </a:t>
            </a:r>
            <a:r>
              <a:rPr lang="en-US" dirty="0"/>
              <a:t>of </a:t>
            </a:r>
            <a:r>
              <a:rPr lang="en-US" dirty="0" smtClean="0"/>
              <a:t>restricted items </a:t>
            </a:r>
            <a:r>
              <a:rPr lang="en-US" dirty="0"/>
              <a:t>is not a matter of right. It is a privilege extended by the Government. </a:t>
            </a:r>
            <a:endParaRPr lang="en-US" dirty="0" smtClean="0"/>
          </a:p>
          <a:p>
            <a:pPr algn="just"/>
            <a:r>
              <a:rPr lang="en-US" dirty="0" smtClean="0"/>
              <a:t>The licensing authority </a:t>
            </a:r>
            <a:r>
              <a:rPr lang="en-US" dirty="0"/>
              <a:t>has the authority to refuse </a:t>
            </a:r>
            <a:r>
              <a:rPr lang="en-US" dirty="0" err="1"/>
              <a:t>licence</a:t>
            </a:r>
            <a:r>
              <a:rPr lang="en-US" dirty="0"/>
              <a:t> if it is not satisfied with the reasons of import</a:t>
            </a:r>
          </a:p>
        </p:txBody>
      </p:sp>
    </p:spTree>
    <p:extLst>
      <p:ext uri="{BB962C8B-B14F-4D97-AF65-F5344CB8AC3E}">
        <p14:creationId xmlns:p14="http://schemas.microsoft.com/office/powerpoint/2010/main" val="32439218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OF CAPITAL GOODS</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a:t>Import of new capital goods is liberal. There is no restriction regarding the import </a:t>
            </a:r>
            <a:r>
              <a:rPr lang="en-US" dirty="0" smtClean="0"/>
              <a:t>of new </a:t>
            </a:r>
            <a:r>
              <a:rPr lang="en-US" dirty="0"/>
              <a:t>capital goods. The only requirement is payment of applicable import tariff for </a:t>
            </a:r>
            <a:r>
              <a:rPr lang="en-US" dirty="0" smtClean="0"/>
              <a:t>those capital </a:t>
            </a:r>
            <a:r>
              <a:rPr lang="en-US" dirty="0"/>
              <a:t>goods and arrangement of customs clearance. </a:t>
            </a:r>
            <a:endParaRPr lang="en-US" dirty="0" smtClean="0"/>
          </a:p>
          <a:p>
            <a:pPr algn="just"/>
            <a:r>
              <a:rPr lang="en-US" dirty="0" smtClean="0"/>
              <a:t>However</a:t>
            </a:r>
            <a:r>
              <a:rPr lang="en-US" dirty="0"/>
              <a:t>, in respect of second </a:t>
            </a:r>
            <a:r>
              <a:rPr lang="en-US" dirty="0" smtClean="0"/>
              <a:t>hand goods</a:t>
            </a:r>
            <a:r>
              <a:rPr lang="en-US" dirty="0"/>
              <a:t>, there are certain restrictions. The capital goods to be imported should not be </a:t>
            </a:r>
            <a:r>
              <a:rPr lang="en-US" dirty="0" smtClean="0"/>
              <a:t>more than </a:t>
            </a:r>
            <a:r>
              <a:rPr lang="en-US" dirty="0"/>
              <a:t>10 years old and after import, they cannot be transferred, sold or otherwise </a:t>
            </a:r>
            <a:r>
              <a:rPr lang="en-US" dirty="0" smtClean="0"/>
              <a:t>disposed off </a:t>
            </a:r>
            <a:r>
              <a:rPr lang="en-US" dirty="0"/>
              <a:t>within a period of two years, without the prior permission of DGFT.</a:t>
            </a:r>
          </a:p>
          <a:p>
            <a:pPr algn="just"/>
            <a:r>
              <a:rPr lang="en-US" dirty="0"/>
              <a:t>Government has provided a facility to import capital goods, paying concessional </a:t>
            </a:r>
            <a:r>
              <a:rPr lang="en-US" dirty="0" smtClean="0"/>
              <a:t>import duty </a:t>
            </a:r>
            <a:r>
              <a:rPr lang="en-US" dirty="0"/>
              <a:t>under a scheme known as “Export Promotion Capital Goods Scheme”. The aim of </a:t>
            </a:r>
            <a:r>
              <a:rPr lang="en-US" dirty="0" smtClean="0"/>
              <a:t>the scheme </a:t>
            </a:r>
            <a:r>
              <a:rPr lang="en-US" dirty="0"/>
              <a:t>is to facilitate import of machinery and other capital goods to enable them to export.</a:t>
            </a:r>
          </a:p>
          <a:p>
            <a:pPr algn="just"/>
            <a:r>
              <a:rPr lang="en-US" dirty="0"/>
              <a:t>The concessional import duty is 5% on import of new capital goods but carries </a:t>
            </a:r>
            <a:r>
              <a:rPr lang="en-US" dirty="0" smtClean="0"/>
              <a:t>Export </a:t>
            </a:r>
            <a:r>
              <a:rPr lang="en-US" dirty="0"/>
              <a:t>obligation. The export obligation is of a certain minimum value, in multiple of the value </a:t>
            </a:r>
            <a:r>
              <a:rPr lang="en-US" dirty="0" smtClean="0"/>
              <a:t>of capital </a:t>
            </a:r>
            <a:r>
              <a:rPr lang="en-US" dirty="0"/>
              <a:t>goods imported. An exporter has to obtain EPCG </a:t>
            </a:r>
            <a:r>
              <a:rPr lang="en-US" dirty="0" err="1"/>
              <a:t>licence</a:t>
            </a:r>
            <a:r>
              <a:rPr lang="en-US" dirty="0"/>
              <a:t> to avail of the </a:t>
            </a:r>
            <a:r>
              <a:rPr lang="en-US" dirty="0" smtClean="0"/>
              <a:t>facility. However</a:t>
            </a:r>
            <a:r>
              <a:rPr lang="en-US" dirty="0"/>
              <a:t>, second hand goods cannot be imported under this scheme</a:t>
            </a:r>
          </a:p>
        </p:txBody>
      </p:sp>
    </p:spTree>
    <p:extLst>
      <p:ext uri="{BB962C8B-B14F-4D97-AF65-F5344CB8AC3E}">
        <p14:creationId xmlns:p14="http://schemas.microsoft.com/office/powerpoint/2010/main" val="5059168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 of raw materials under Duty Exemption Scheme (Advance Licensing)</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A</a:t>
            </a:r>
            <a:r>
              <a:rPr lang="en-US" dirty="0" smtClean="0"/>
              <a:t>n </a:t>
            </a:r>
            <a:r>
              <a:rPr lang="en-US" dirty="0"/>
              <a:t>importer is entitled to the grant of duty free </a:t>
            </a:r>
            <a:r>
              <a:rPr lang="en-US" dirty="0" err="1"/>
              <a:t>licence</a:t>
            </a:r>
            <a:r>
              <a:rPr lang="en-US" dirty="0"/>
              <a:t> </a:t>
            </a:r>
            <a:r>
              <a:rPr lang="en-US" dirty="0" smtClean="0"/>
              <a:t>to import </a:t>
            </a:r>
            <a:r>
              <a:rPr lang="en-US" dirty="0"/>
              <a:t>raw materials, components, spares, packing materials </a:t>
            </a:r>
            <a:r>
              <a:rPr lang="en-US" dirty="0" err="1"/>
              <a:t>etc</a:t>
            </a:r>
            <a:r>
              <a:rPr lang="en-US" dirty="0"/>
              <a:t> for the purpose of </a:t>
            </a:r>
            <a:r>
              <a:rPr lang="en-US" dirty="0" smtClean="0"/>
              <a:t>exports. He </a:t>
            </a:r>
            <a:r>
              <a:rPr lang="en-US" dirty="0"/>
              <a:t>can also import mandatory spares to the extent of 10% of CIF value of the </a:t>
            </a:r>
            <a:r>
              <a:rPr lang="en-US" dirty="0" err="1"/>
              <a:t>licence</a:t>
            </a:r>
            <a:r>
              <a:rPr lang="en-US" dirty="0"/>
              <a:t>.</a:t>
            </a:r>
          </a:p>
          <a:p>
            <a:pPr algn="just"/>
            <a:r>
              <a:rPr lang="en-US" dirty="0"/>
              <a:t>However, an export obligation is imposed on the importer, in terms of value addition to </a:t>
            </a:r>
            <a:r>
              <a:rPr lang="en-US" dirty="0" smtClean="0"/>
              <a:t>be achieved</a:t>
            </a:r>
            <a:r>
              <a:rPr lang="en-US" dirty="0"/>
              <a:t>. Standard input-output and value addition norms have been prescribed for </a:t>
            </a:r>
            <a:r>
              <a:rPr lang="en-US" dirty="0" smtClean="0"/>
              <a:t>individual products</a:t>
            </a:r>
            <a:r>
              <a:rPr lang="en-US" dirty="0"/>
              <a:t>. The value of exports to be achieved is mentioned in the advance </a:t>
            </a:r>
            <a:r>
              <a:rPr lang="en-US" dirty="0" err="1"/>
              <a:t>licence</a:t>
            </a:r>
            <a:r>
              <a:rPr lang="en-US" dirty="0"/>
              <a:t> and </a:t>
            </a:r>
            <a:r>
              <a:rPr lang="en-US" dirty="0" smtClean="0"/>
              <a:t>period allowed </a:t>
            </a:r>
            <a:r>
              <a:rPr lang="en-US" dirty="0"/>
              <a:t>to fulfill export obligation is 18 months. </a:t>
            </a:r>
            <a:endParaRPr lang="en-US" dirty="0" smtClean="0"/>
          </a:p>
          <a:p>
            <a:pPr algn="just"/>
            <a:r>
              <a:rPr lang="en-US" dirty="0" smtClean="0"/>
              <a:t>In </a:t>
            </a:r>
            <a:r>
              <a:rPr lang="en-US" dirty="0"/>
              <a:t>case, the export obligation is not </a:t>
            </a:r>
            <a:r>
              <a:rPr lang="en-US" dirty="0" smtClean="0"/>
              <a:t>fulfilled within </a:t>
            </a:r>
            <a:r>
              <a:rPr lang="en-US" dirty="0"/>
              <a:t>the above 18months period, on the written application of the importer, a further </a:t>
            </a:r>
            <a:r>
              <a:rPr lang="en-US" dirty="0" smtClean="0"/>
              <a:t>time limit </a:t>
            </a:r>
            <a:r>
              <a:rPr lang="en-US" dirty="0"/>
              <a:t>of 6 months can be extended by Regional Licensing Authority. Any extension </a:t>
            </a:r>
            <a:r>
              <a:rPr lang="en-US" dirty="0" smtClean="0"/>
              <a:t>beyond six </a:t>
            </a:r>
            <a:r>
              <a:rPr lang="en-US" dirty="0"/>
              <a:t>months period can be granted by the DGFT.</a:t>
            </a:r>
          </a:p>
        </p:txBody>
      </p:sp>
    </p:spTree>
    <p:extLst>
      <p:ext uri="{BB962C8B-B14F-4D97-AF65-F5344CB8AC3E}">
        <p14:creationId xmlns:p14="http://schemas.microsoft.com/office/powerpoint/2010/main" val="24625061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RETIREMENT OF DOCUMENTS FOR IMPORTS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645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The first step in the export marketing process is the selection of market. </a:t>
            </a:r>
            <a:endParaRPr lang="en-US" dirty="0" smtClean="0"/>
          </a:p>
          <a:p>
            <a:pPr algn="just"/>
            <a:r>
              <a:rPr lang="en-US" dirty="0" smtClean="0"/>
              <a:t>The </a:t>
            </a:r>
            <a:r>
              <a:rPr lang="en-US" dirty="0"/>
              <a:t>market selection decision may conclude whether to select concentrated market, target </a:t>
            </a:r>
            <a:r>
              <a:rPr lang="en-US" dirty="0" smtClean="0"/>
              <a:t>Market</a:t>
            </a:r>
            <a:r>
              <a:rPr lang="en-US" dirty="0"/>
              <a:t>, differentiated market or undifferentiated market for exports. </a:t>
            </a:r>
            <a:endParaRPr lang="en-US" dirty="0" smtClean="0"/>
          </a:p>
          <a:p>
            <a:pPr algn="just"/>
            <a:r>
              <a:rPr lang="en-US" dirty="0" smtClean="0"/>
              <a:t>The next </a:t>
            </a:r>
            <a:r>
              <a:rPr lang="en-US" dirty="0"/>
              <a:t>step is to decide how to enter the market.</a:t>
            </a:r>
          </a:p>
        </p:txBody>
      </p:sp>
      <p:sp>
        <p:nvSpPr>
          <p:cNvPr id="3" name="Title 2"/>
          <p:cNvSpPr>
            <a:spLocks noGrp="1"/>
          </p:cNvSpPr>
          <p:nvPr>
            <p:ph type="title"/>
          </p:nvPr>
        </p:nvSpPr>
        <p:spPr/>
        <p:txBody>
          <a:bodyPr/>
          <a:lstStyle/>
          <a:p>
            <a:r>
              <a:rPr lang="en-US" dirty="0" smtClean="0"/>
              <a:t>METHODS OF EXPORTING</a:t>
            </a:r>
            <a:endParaRPr lang="en-US" dirty="0"/>
          </a:p>
        </p:txBody>
      </p:sp>
    </p:spTree>
    <p:extLst>
      <p:ext uri="{BB962C8B-B14F-4D97-AF65-F5344CB8AC3E}">
        <p14:creationId xmlns:p14="http://schemas.microsoft.com/office/powerpoint/2010/main" val="4828864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t>On receipt of information from the airlines / Shipping lines, importer approaches </a:t>
            </a:r>
            <a:r>
              <a:rPr lang="en-US" dirty="0" smtClean="0"/>
              <a:t>the bank </a:t>
            </a:r>
            <a:r>
              <a:rPr lang="en-US" dirty="0"/>
              <a:t>for retirement of documents. </a:t>
            </a:r>
            <a:endParaRPr lang="en-US" dirty="0" smtClean="0"/>
          </a:p>
          <a:p>
            <a:pPr algn="just"/>
            <a:r>
              <a:rPr lang="en-US" dirty="0" smtClean="0"/>
              <a:t>Release </a:t>
            </a:r>
            <a:r>
              <a:rPr lang="en-US" dirty="0"/>
              <a:t>of documents by bank depends on the terms </a:t>
            </a:r>
            <a:r>
              <a:rPr lang="en-US" dirty="0" smtClean="0"/>
              <a:t>of payment </a:t>
            </a:r>
            <a:r>
              <a:rPr lang="en-US" dirty="0"/>
              <a:t>agreed between the importer and exporter, instructions given by the exporter </a:t>
            </a:r>
            <a:r>
              <a:rPr lang="en-US" dirty="0" smtClean="0"/>
              <a:t>to his </a:t>
            </a:r>
            <a:r>
              <a:rPr lang="en-US" dirty="0"/>
              <a:t>bank while negotiating documents</a:t>
            </a:r>
          </a:p>
        </p:txBody>
      </p:sp>
    </p:spTree>
    <p:extLst>
      <p:ext uri="{BB962C8B-B14F-4D97-AF65-F5344CB8AC3E}">
        <p14:creationId xmlns:p14="http://schemas.microsoft.com/office/powerpoint/2010/main" val="37153603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US" dirty="0"/>
              <a:t>In case of D/P mode of payment, importer has </a:t>
            </a:r>
            <a:r>
              <a:rPr lang="en-US" dirty="0" smtClean="0"/>
              <a:t>to make </a:t>
            </a:r>
            <a:r>
              <a:rPr lang="en-US" dirty="0"/>
              <a:t>payment for getting the documents. </a:t>
            </a:r>
            <a:endParaRPr lang="en-US" dirty="0" smtClean="0"/>
          </a:p>
          <a:p>
            <a:pPr algn="just"/>
            <a:r>
              <a:rPr lang="en-US" dirty="0" smtClean="0"/>
              <a:t>If </a:t>
            </a:r>
            <a:r>
              <a:rPr lang="en-US" dirty="0"/>
              <a:t>the mode of payment is on D/A basis, </a:t>
            </a:r>
            <a:r>
              <a:rPr lang="en-US" dirty="0" smtClean="0"/>
              <a:t>importer receives </a:t>
            </a:r>
            <a:r>
              <a:rPr lang="en-US" dirty="0"/>
              <a:t>documents on acceptance of bill of exchange. </a:t>
            </a:r>
            <a:endParaRPr lang="en-US" dirty="0" smtClean="0"/>
          </a:p>
          <a:p>
            <a:pPr algn="just"/>
            <a:r>
              <a:rPr lang="en-US" dirty="0" smtClean="0"/>
              <a:t>In </a:t>
            </a:r>
            <a:r>
              <a:rPr lang="en-US" dirty="0"/>
              <a:t>case, documents are received </a:t>
            </a:r>
            <a:r>
              <a:rPr lang="en-US" dirty="0" smtClean="0"/>
              <a:t>under Letter </a:t>
            </a:r>
            <a:r>
              <a:rPr lang="en-US" dirty="0"/>
              <a:t>of Credit, the importer’s bank, issuing bank, verifies whether the documents are </a:t>
            </a:r>
            <a:r>
              <a:rPr lang="en-US" dirty="0" smtClean="0"/>
              <a:t>non-discrepant</a:t>
            </a:r>
            <a:r>
              <a:rPr lang="en-US" dirty="0"/>
              <a:t> </a:t>
            </a:r>
            <a:r>
              <a:rPr lang="en-US" dirty="0" smtClean="0"/>
              <a:t>and </a:t>
            </a:r>
            <a:r>
              <a:rPr lang="en-US" dirty="0"/>
              <a:t>documents are totally in conformity of the letter of credit opened. In </a:t>
            </a:r>
            <a:r>
              <a:rPr lang="en-US" dirty="0" smtClean="0"/>
              <a:t>case, documents </a:t>
            </a:r>
            <a:r>
              <a:rPr lang="en-US" dirty="0"/>
              <a:t>are discrepant, it may seek instructions of the importer, instead of refusing </a:t>
            </a:r>
            <a:r>
              <a:rPr lang="en-US" dirty="0" smtClean="0"/>
              <a:t>to make </a:t>
            </a:r>
            <a:r>
              <a:rPr lang="en-US" dirty="0"/>
              <a:t>payment to exporter. </a:t>
            </a:r>
          </a:p>
        </p:txBody>
      </p:sp>
    </p:spTree>
    <p:extLst>
      <p:ext uri="{BB962C8B-B14F-4D97-AF65-F5344CB8AC3E}">
        <p14:creationId xmlns:p14="http://schemas.microsoft.com/office/powerpoint/2010/main" val="36447719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TO RETIRE</a:t>
            </a:r>
            <a:endParaRPr lang="en-US" dirty="0"/>
          </a:p>
        </p:txBody>
      </p:sp>
      <p:sp>
        <p:nvSpPr>
          <p:cNvPr id="3" name="Content Placeholder 2"/>
          <p:cNvSpPr>
            <a:spLocks noGrp="1"/>
          </p:cNvSpPr>
          <p:nvPr>
            <p:ph idx="1"/>
          </p:nvPr>
        </p:nvSpPr>
        <p:spPr/>
        <p:txBody>
          <a:bodyPr>
            <a:normAutofit fontScale="92500"/>
          </a:bodyPr>
          <a:lstStyle/>
          <a:p>
            <a:r>
              <a:rPr lang="en-US" dirty="0" smtClean="0"/>
              <a:t>Letter </a:t>
            </a:r>
            <a:r>
              <a:rPr lang="en-US" dirty="0"/>
              <a:t>of </a:t>
            </a:r>
            <a:r>
              <a:rPr lang="en-US" dirty="0" err="1"/>
              <a:t>Authorisation</a:t>
            </a:r>
            <a:r>
              <a:rPr lang="en-US" dirty="0"/>
              <a:t> to debit his account along with bank charges. </a:t>
            </a:r>
            <a:r>
              <a:rPr lang="en-US" dirty="0" smtClean="0"/>
              <a:t>Generally, </a:t>
            </a:r>
            <a:r>
              <a:rPr lang="en-US" dirty="0" err="1" smtClean="0"/>
              <a:t>cheque</a:t>
            </a:r>
            <a:r>
              <a:rPr lang="en-US" dirty="0" smtClean="0"/>
              <a:t> </a:t>
            </a:r>
            <a:r>
              <a:rPr lang="en-US" dirty="0"/>
              <a:t>is not sent to bank as exchange rate fluctuates and importer is not </a:t>
            </a:r>
            <a:r>
              <a:rPr lang="en-US" dirty="0" smtClean="0"/>
              <a:t>aware of </a:t>
            </a:r>
            <a:r>
              <a:rPr lang="en-US" dirty="0"/>
              <a:t>the exact exchange rate on the date of retirement of bill.</a:t>
            </a:r>
          </a:p>
          <a:p>
            <a:r>
              <a:rPr lang="en-US" dirty="0" smtClean="0"/>
              <a:t>Form </a:t>
            </a:r>
            <a:r>
              <a:rPr lang="en-US" dirty="0"/>
              <a:t>A-1 for sending remittance to the exporter and</a:t>
            </a:r>
          </a:p>
          <a:p>
            <a:r>
              <a:rPr lang="en-US" dirty="0" smtClean="0"/>
              <a:t>Exchange </a:t>
            </a:r>
            <a:r>
              <a:rPr lang="en-US" dirty="0"/>
              <a:t>Control Copy of the Import License, if applicable</a:t>
            </a:r>
          </a:p>
        </p:txBody>
      </p:sp>
    </p:spTree>
    <p:extLst>
      <p:ext uri="{BB962C8B-B14F-4D97-AF65-F5344CB8AC3E}">
        <p14:creationId xmlns:p14="http://schemas.microsoft.com/office/powerpoint/2010/main" val="1331452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PROCESS/PROCEDURE OF CUSTOMS CLEARANCE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18862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t>
            </a:r>
            <a:r>
              <a:rPr lang="en-US" b="1" dirty="0"/>
              <a:t>Arrival of Goods and Import General Manifest</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algn="just"/>
            <a:r>
              <a:rPr lang="en-US" dirty="0"/>
              <a:t>As per Section 30 of the Customs Act, 1962, the person in charge of the </a:t>
            </a:r>
            <a:r>
              <a:rPr lang="en-US" dirty="0" smtClean="0"/>
              <a:t>conveyance (ship</a:t>
            </a:r>
            <a:r>
              <a:rPr lang="en-US" dirty="0"/>
              <a:t>, aircraft </a:t>
            </a:r>
            <a:r>
              <a:rPr lang="en-US" dirty="0" err="1"/>
              <a:t>etc</a:t>
            </a:r>
            <a:r>
              <a:rPr lang="en-US" dirty="0"/>
              <a:t>) carrying imported goods is required to deliver a document known </a:t>
            </a:r>
            <a:r>
              <a:rPr lang="en-US" dirty="0" smtClean="0"/>
              <a:t>as “Import </a:t>
            </a:r>
            <a:r>
              <a:rPr lang="en-US" dirty="0"/>
              <a:t>General Manifest” to the proper officer of Customs. </a:t>
            </a:r>
            <a:endParaRPr lang="en-US" dirty="0" smtClean="0"/>
          </a:p>
          <a:p>
            <a:pPr algn="just"/>
            <a:r>
              <a:rPr lang="en-US" dirty="0" smtClean="0"/>
              <a:t>This </a:t>
            </a:r>
            <a:r>
              <a:rPr lang="en-US" dirty="0"/>
              <a:t>is to be submitted </a:t>
            </a:r>
            <a:r>
              <a:rPr lang="en-US" dirty="0" smtClean="0"/>
              <a:t>within 24 </a:t>
            </a:r>
            <a:r>
              <a:rPr lang="en-US" dirty="0"/>
              <a:t>hours of its arrival at the point of entry, in the prescribed format. The Import </a:t>
            </a:r>
            <a:r>
              <a:rPr lang="en-US" dirty="0" smtClean="0"/>
              <a:t>General Manifest </a:t>
            </a:r>
            <a:r>
              <a:rPr lang="en-US" dirty="0"/>
              <a:t>is a list of items that the carrier is carrying for the purpose of unloading at </a:t>
            </a:r>
            <a:r>
              <a:rPr lang="en-US" dirty="0" smtClean="0"/>
              <a:t>the port </a:t>
            </a:r>
            <a:r>
              <a:rPr lang="en-US" dirty="0"/>
              <a:t>of arrival. In the case of a vessel, the IGM is normally submitted before the </a:t>
            </a:r>
            <a:r>
              <a:rPr lang="en-US" dirty="0" smtClean="0"/>
              <a:t>arrival of </a:t>
            </a:r>
            <a:r>
              <a:rPr lang="en-US" dirty="0"/>
              <a:t>the vessel. </a:t>
            </a:r>
            <a:endParaRPr lang="en-US" dirty="0" smtClean="0"/>
          </a:p>
          <a:p>
            <a:pPr algn="just"/>
            <a:r>
              <a:rPr lang="en-US" dirty="0" smtClean="0"/>
              <a:t>If </a:t>
            </a:r>
            <a:r>
              <a:rPr lang="en-US" dirty="0"/>
              <a:t>the IGM is not submitted within 24 hours of its arrival, reasons for </a:t>
            </a:r>
            <a:r>
              <a:rPr lang="en-US" dirty="0" smtClean="0"/>
              <a:t>delay are </a:t>
            </a:r>
            <a:r>
              <a:rPr lang="en-US" dirty="0"/>
              <a:t>to be explained. The proper officer accepts even after 24 hours provided the delay is </a:t>
            </a:r>
            <a:r>
              <a:rPr lang="en-US" dirty="0" smtClean="0"/>
              <a:t>due to </a:t>
            </a:r>
            <a:r>
              <a:rPr lang="en-US" dirty="0"/>
              <a:t>genuine grounds.</a:t>
            </a:r>
          </a:p>
          <a:p>
            <a:pPr algn="just"/>
            <a:r>
              <a:rPr lang="en-US" dirty="0"/>
              <a:t>The imported cargo is transferred to the customs bonded warehouse, attached to </a:t>
            </a:r>
            <a:r>
              <a:rPr lang="en-US" dirty="0" smtClean="0"/>
              <a:t>port of </a:t>
            </a:r>
            <a:r>
              <a:rPr lang="en-US" dirty="0"/>
              <a:t>discharge. Thereafter, the shipping line / airline sends Cargo Arrival Notice to the </a:t>
            </a:r>
            <a:r>
              <a:rPr lang="en-US" dirty="0" smtClean="0"/>
              <a:t>consignee with </a:t>
            </a:r>
            <a:r>
              <a:rPr lang="en-US" dirty="0"/>
              <a:t>details of import consignment.</a:t>
            </a:r>
          </a:p>
        </p:txBody>
      </p:sp>
    </p:spTree>
    <p:extLst>
      <p:ext uri="{BB962C8B-B14F-4D97-AF65-F5344CB8AC3E}">
        <p14:creationId xmlns:p14="http://schemas.microsoft.com/office/powerpoint/2010/main" val="18465054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PREPARING BILL OF ENTRY</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basic document used for obtaining customs clearance is known as “Bill of Entry</a:t>
            </a:r>
            <a:r>
              <a:rPr lang="en-US" dirty="0" smtClean="0"/>
              <a:t>”. Bill </a:t>
            </a:r>
            <a:r>
              <a:rPr lang="en-US" dirty="0"/>
              <a:t>of Entry may be filed 30 days, in advance, of the expected arrival of concerned </a:t>
            </a:r>
            <a:r>
              <a:rPr lang="en-US" dirty="0" smtClean="0"/>
              <a:t>cargo to </a:t>
            </a:r>
            <a:r>
              <a:rPr lang="en-US" dirty="0"/>
              <a:t>expedite processing of Bill of Entry. The main contents are the following:</a:t>
            </a:r>
          </a:p>
          <a:p>
            <a:pPr marL="0" indent="0">
              <a:buNone/>
            </a:pPr>
            <a:r>
              <a:rPr lang="en-US" dirty="0"/>
              <a:t>(</a:t>
            </a:r>
            <a:r>
              <a:rPr lang="en-US" i="1" dirty="0"/>
              <a:t>i</a:t>
            </a:r>
            <a:r>
              <a:rPr lang="en-US" dirty="0"/>
              <a:t>) Details of importer’s name and address, IEC number, CHA Code Number, Port </a:t>
            </a:r>
            <a:r>
              <a:rPr lang="en-US" dirty="0" smtClean="0"/>
              <a:t>of Shipment</a:t>
            </a:r>
            <a:r>
              <a:rPr lang="en-US" dirty="0"/>
              <a:t>, particulars of origin of goods, and vessel’s name</a:t>
            </a:r>
            <a:r>
              <a:rPr lang="en-US" dirty="0" smtClean="0"/>
              <a:t>;</a:t>
            </a:r>
          </a:p>
          <a:p>
            <a:pPr marL="0" indent="0">
              <a:buNone/>
            </a:pPr>
            <a:r>
              <a:rPr lang="en-US" dirty="0" smtClean="0"/>
              <a:t>(</a:t>
            </a:r>
            <a:r>
              <a:rPr lang="en-US" i="1" dirty="0" smtClean="0"/>
              <a:t>ii</a:t>
            </a:r>
            <a:r>
              <a:rPr lang="en-US" dirty="0" smtClean="0"/>
              <a:t>) Particulars of goods imported with regard to the number, quantity, packages </a:t>
            </a:r>
            <a:r>
              <a:rPr lang="en-US" dirty="0" err="1" smtClean="0"/>
              <a:t>etc</a:t>
            </a:r>
            <a:r>
              <a:rPr lang="en-US" dirty="0" smtClean="0"/>
              <a:t>;</a:t>
            </a:r>
          </a:p>
          <a:p>
            <a:pPr marL="0" indent="0">
              <a:buNone/>
            </a:pPr>
            <a:r>
              <a:rPr lang="en-US" dirty="0" smtClean="0"/>
              <a:t>(</a:t>
            </a:r>
            <a:r>
              <a:rPr lang="en-US" i="1" dirty="0"/>
              <a:t>iii</a:t>
            </a:r>
            <a:r>
              <a:rPr lang="en-US" dirty="0"/>
              <a:t>) Description, classification and value of goods;</a:t>
            </a:r>
          </a:p>
          <a:p>
            <a:pPr marL="0" indent="0">
              <a:buNone/>
            </a:pPr>
            <a:r>
              <a:rPr lang="en-US" dirty="0"/>
              <a:t>(</a:t>
            </a:r>
            <a:r>
              <a:rPr lang="en-US" i="1" dirty="0"/>
              <a:t>iv</a:t>
            </a:r>
            <a:r>
              <a:rPr lang="en-US" dirty="0"/>
              <a:t>) Rate and amount of import duty payable;</a:t>
            </a:r>
          </a:p>
          <a:p>
            <a:pPr marL="0" indent="0">
              <a:buNone/>
            </a:pPr>
            <a:r>
              <a:rPr lang="en-US" dirty="0"/>
              <a:t>(</a:t>
            </a:r>
            <a:r>
              <a:rPr lang="en-US" i="1" dirty="0"/>
              <a:t>v</a:t>
            </a:r>
            <a:r>
              <a:rPr lang="en-US" dirty="0"/>
              <a:t>) Currency, weight, freight, insurance </a:t>
            </a:r>
            <a:r>
              <a:rPr lang="en-US" dirty="0" err="1"/>
              <a:t>etc</a:t>
            </a:r>
            <a:r>
              <a:rPr lang="en-US" dirty="0" smtClean="0"/>
              <a:t>;</a:t>
            </a:r>
          </a:p>
          <a:p>
            <a:pPr marL="0" indent="0">
              <a:buNone/>
            </a:pPr>
            <a:r>
              <a:rPr lang="en-US" dirty="0" smtClean="0"/>
              <a:t>(</a:t>
            </a:r>
            <a:r>
              <a:rPr lang="en-US" i="1" dirty="0" smtClean="0"/>
              <a:t>vi</a:t>
            </a:r>
            <a:r>
              <a:rPr lang="en-US" dirty="0" smtClean="0"/>
              <a:t>) Details of exporter;</a:t>
            </a:r>
          </a:p>
          <a:p>
            <a:pPr marL="0" indent="0">
              <a:buNone/>
            </a:pPr>
            <a:r>
              <a:rPr lang="en-US" dirty="0" smtClean="0"/>
              <a:t>(</a:t>
            </a:r>
            <a:r>
              <a:rPr lang="en-US" i="1" dirty="0"/>
              <a:t>vii</a:t>
            </a:r>
            <a:r>
              <a:rPr lang="en-US" dirty="0"/>
              <a:t>) Import </a:t>
            </a:r>
            <a:r>
              <a:rPr lang="en-US" dirty="0" err="1"/>
              <a:t>licence</a:t>
            </a:r>
            <a:r>
              <a:rPr lang="en-US" dirty="0"/>
              <a:t> number of importer and</a:t>
            </a:r>
          </a:p>
          <a:p>
            <a:pPr marL="0" indent="0">
              <a:buNone/>
            </a:pPr>
            <a:r>
              <a:rPr lang="en-US" dirty="0"/>
              <a:t>(</a:t>
            </a:r>
            <a:r>
              <a:rPr lang="en-US" i="1" dirty="0"/>
              <a:t>viii</a:t>
            </a:r>
            <a:r>
              <a:rPr lang="en-US" dirty="0"/>
              <a:t>) Declaration as to correctness of the information recorded.</a:t>
            </a:r>
          </a:p>
        </p:txBody>
      </p:sp>
    </p:spTree>
    <p:extLst>
      <p:ext uri="{BB962C8B-B14F-4D97-AF65-F5344CB8AC3E}">
        <p14:creationId xmlns:p14="http://schemas.microsoft.com/office/powerpoint/2010/main" val="4393182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algn="just"/>
            <a:r>
              <a:rPr lang="en-US" dirty="0"/>
              <a:t>For the purpose of giving information in Bill of Entry form, based on goods, Bill of</a:t>
            </a:r>
          </a:p>
          <a:p>
            <a:pPr marL="0" indent="0" algn="just">
              <a:buNone/>
            </a:pPr>
            <a:r>
              <a:rPr lang="en-US" dirty="0"/>
              <a:t>Entry are divided into three categories:</a:t>
            </a:r>
          </a:p>
          <a:p>
            <a:pPr marL="0" indent="0" algn="just">
              <a:buNone/>
            </a:pPr>
            <a:r>
              <a:rPr lang="en-US" dirty="0"/>
              <a:t>(</a:t>
            </a:r>
            <a:r>
              <a:rPr lang="en-US" i="1" dirty="0"/>
              <a:t>i</a:t>
            </a:r>
            <a:r>
              <a:rPr lang="en-US" dirty="0"/>
              <a:t>) Bill of Entry for Home Consumption (White </a:t>
            </a:r>
            <a:r>
              <a:rPr lang="en-US" dirty="0" err="1"/>
              <a:t>coloured</a:t>
            </a:r>
            <a:r>
              <a:rPr lang="en-US" dirty="0"/>
              <a:t>): This is used when </a:t>
            </a:r>
            <a:r>
              <a:rPr lang="en-US" dirty="0" smtClean="0"/>
              <a:t>imported goods </a:t>
            </a:r>
            <a:r>
              <a:rPr lang="en-US" dirty="0"/>
              <a:t>are cleared for home consumption, on payment of duty.</a:t>
            </a:r>
          </a:p>
          <a:p>
            <a:pPr marL="0" indent="0" algn="just">
              <a:buNone/>
            </a:pPr>
            <a:r>
              <a:rPr lang="en-US" dirty="0"/>
              <a:t>(</a:t>
            </a:r>
            <a:r>
              <a:rPr lang="en-US" i="1" dirty="0"/>
              <a:t>ii</a:t>
            </a:r>
            <a:r>
              <a:rPr lang="en-US" dirty="0"/>
              <a:t>) Bill of Entry on Bonded Goods (Yellow </a:t>
            </a:r>
            <a:r>
              <a:rPr lang="en-US" dirty="0" err="1"/>
              <a:t>coloured</a:t>
            </a:r>
            <a:r>
              <a:rPr lang="en-US" dirty="0"/>
              <a:t>): This is used when goods </a:t>
            </a:r>
            <a:r>
              <a:rPr lang="en-US" dirty="0" smtClean="0"/>
              <a:t>are  transferred </a:t>
            </a:r>
            <a:r>
              <a:rPr lang="en-US" dirty="0"/>
              <a:t>to </a:t>
            </a:r>
            <a:r>
              <a:rPr lang="en-US" dirty="0" err="1"/>
              <a:t>recognised</a:t>
            </a:r>
            <a:r>
              <a:rPr lang="en-US" dirty="0"/>
              <a:t> bonded warehouse of customs as no duty is paid </a:t>
            </a:r>
            <a:r>
              <a:rPr lang="en-US" dirty="0" smtClean="0"/>
              <a:t>on imported </a:t>
            </a:r>
            <a:r>
              <a:rPr lang="en-US" dirty="0"/>
              <a:t>goods</a:t>
            </a:r>
            <a:r>
              <a:rPr lang="en-US" dirty="0" smtClean="0"/>
              <a:t>.</a:t>
            </a:r>
          </a:p>
          <a:p>
            <a:pPr marL="0" indent="0" algn="just">
              <a:buNone/>
            </a:pPr>
            <a:r>
              <a:rPr lang="en-US" dirty="0" smtClean="0"/>
              <a:t>(iii)Bill </a:t>
            </a:r>
            <a:r>
              <a:rPr lang="en-US" dirty="0"/>
              <a:t>of Entry for Ex-Bond Clearance for Home Consumption: This is used when </a:t>
            </a:r>
            <a:r>
              <a:rPr lang="en-US" dirty="0" smtClean="0"/>
              <a:t>the importer </a:t>
            </a:r>
            <a:r>
              <a:rPr lang="en-US" dirty="0"/>
              <a:t>intends to clear imported goods, fully or partly, for home </a:t>
            </a:r>
            <a:r>
              <a:rPr lang="en-US" dirty="0" smtClean="0"/>
              <a:t>consumption from </a:t>
            </a:r>
            <a:r>
              <a:rPr lang="en-US" dirty="0"/>
              <a:t>bonded warehouse, paying applicable import duty.</a:t>
            </a:r>
          </a:p>
        </p:txBody>
      </p:sp>
    </p:spTree>
    <p:extLst>
      <p:ext uri="{BB962C8B-B14F-4D97-AF65-F5344CB8AC3E}">
        <p14:creationId xmlns:p14="http://schemas.microsoft.com/office/powerpoint/2010/main" val="35876923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b="1" dirty="0"/>
              <a:t>Services of Customs House Agent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The entire process of customs clearance is complex, so it is desirable to engage </a:t>
            </a:r>
            <a:r>
              <a:rPr lang="en-US" dirty="0" smtClean="0"/>
              <a:t>services of </a:t>
            </a:r>
            <a:r>
              <a:rPr lang="en-US" dirty="0"/>
              <a:t>an accredited clearing agent for securing customs clearance. </a:t>
            </a:r>
            <a:endParaRPr lang="en-US" dirty="0" smtClean="0"/>
          </a:p>
          <a:p>
            <a:pPr algn="just"/>
            <a:r>
              <a:rPr lang="en-US" dirty="0" smtClean="0"/>
              <a:t>The </a:t>
            </a:r>
            <a:r>
              <a:rPr lang="en-US" dirty="0"/>
              <a:t>clearing agent </a:t>
            </a:r>
            <a:r>
              <a:rPr lang="en-US" dirty="0" smtClean="0"/>
              <a:t>prepares the </a:t>
            </a:r>
            <a:r>
              <a:rPr lang="en-US" dirty="0"/>
              <a:t>applicable Bill of Entry containing details of goods to be cleared from the customs </a:t>
            </a:r>
            <a:r>
              <a:rPr lang="en-US" dirty="0" smtClean="0"/>
              <a:t>and submits </a:t>
            </a:r>
            <a:r>
              <a:rPr lang="en-US" dirty="0"/>
              <a:t>the same to the customs. </a:t>
            </a:r>
            <a:endParaRPr lang="en-US" dirty="0" smtClean="0"/>
          </a:p>
          <a:p>
            <a:pPr algn="just"/>
            <a:r>
              <a:rPr lang="en-US" dirty="0" smtClean="0"/>
              <a:t>The </a:t>
            </a:r>
            <a:r>
              <a:rPr lang="en-US" dirty="0"/>
              <a:t>date of presentation of Bill of Entry is </a:t>
            </a:r>
            <a:r>
              <a:rPr lang="en-US" dirty="0" smtClean="0"/>
              <a:t>important. Amount </a:t>
            </a:r>
            <a:r>
              <a:rPr lang="en-US" dirty="0"/>
              <a:t>of import duty depends on the applicable rate, in force, on the date of </a:t>
            </a:r>
            <a:r>
              <a:rPr lang="en-US" dirty="0" smtClean="0"/>
              <a:t>presentation of </a:t>
            </a:r>
            <a:r>
              <a:rPr lang="en-US" dirty="0"/>
              <a:t>Bill of Entry</a:t>
            </a:r>
          </a:p>
        </p:txBody>
      </p:sp>
    </p:spTree>
    <p:extLst>
      <p:ext uri="{BB962C8B-B14F-4D97-AF65-F5344CB8AC3E}">
        <p14:creationId xmlns:p14="http://schemas.microsoft.com/office/powerpoint/2010/main" val="30934720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b="1" dirty="0"/>
              <a:t>Presentation of Bill of Entry for Noting</a:t>
            </a:r>
            <a:endParaRPr lang="en-US" dirty="0"/>
          </a:p>
        </p:txBody>
      </p:sp>
      <p:sp>
        <p:nvSpPr>
          <p:cNvPr id="3" name="Content Placeholder 2"/>
          <p:cNvSpPr>
            <a:spLocks noGrp="1"/>
          </p:cNvSpPr>
          <p:nvPr>
            <p:ph idx="1"/>
          </p:nvPr>
        </p:nvSpPr>
        <p:spPr/>
        <p:txBody>
          <a:bodyPr>
            <a:normAutofit fontScale="92500"/>
          </a:bodyPr>
          <a:lstStyle/>
          <a:p>
            <a:pPr algn="just"/>
            <a:r>
              <a:rPr lang="en-US" dirty="0"/>
              <a:t>The Bill of Entry, complete in all respects, with proper declarations signed by </a:t>
            </a:r>
            <a:r>
              <a:rPr lang="en-US" dirty="0" smtClean="0"/>
              <a:t>the importer </a:t>
            </a:r>
            <a:r>
              <a:rPr lang="en-US" dirty="0"/>
              <a:t>and his clearing agent, if any, is presented to the Import Noting Department </a:t>
            </a:r>
            <a:r>
              <a:rPr lang="en-US" dirty="0" smtClean="0"/>
              <a:t>for noting</a:t>
            </a:r>
            <a:r>
              <a:rPr lang="en-US" dirty="0"/>
              <a:t>, on receipt of information regarding arrival of goods. </a:t>
            </a:r>
            <a:endParaRPr lang="en-US" dirty="0" smtClean="0"/>
          </a:p>
          <a:p>
            <a:pPr algn="just"/>
            <a:r>
              <a:rPr lang="en-US" dirty="0" smtClean="0"/>
              <a:t>The </a:t>
            </a:r>
            <a:r>
              <a:rPr lang="en-US" dirty="0"/>
              <a:t>Bill of Entry is </a:t>
            </a:r>
            <a:r>
              <a:rPr lang="en-US" dirty="0" smtClean="0"/>
              <a:t>checked with </a:t>
            </a:r>
            <a:r>
              <a:rPr lang="en-US" dirty="0"/>
              <a:t>the IGM, submitted by carrier by the concerned official. The date of presentation of </a:t>
            </a:r>
            <a:r>
              <a:rPr lang="en-US" dirty="0" smtClean="0"/>
              <a:t>Bill of </a:t>
            </a:r>
            <a:r>
              <a:rPr lang="en-US" dirty="0"/>
              <a:t>Entry is important.</a:t>
            </a:r>
          </a:p>
        </p:txBody>
      </p:sp>
    </p:spTree>
    <p:extLst>
      <p:ext uri="{BB962C8B-B14F-4D97-AF65-F5344CB8AC3E}">
        <p14:creationId xmlns:p14="http://schemas.microsoft.com/office/powerpoint/2010/main" val="2455016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t>
            </a:r>
            <a:r>
              <a:rPr lang="en-US" b="1" dirty="0"/>
              <a:t>Presentation of Bill of Entry for Appraisal</a:t>
            </a:r>
            <a:endParaRPr lang="en-US" dirty="0"/>
          </a:p>
        </p:txBody>
      </p:sp>
      <p:sp>
        <p:nvSpPr>
          <p:cNvPr id="3" name="Content Placeholder 2"/>
          <p:cNvSpPr>
            <a:spLocks noGrp="1"/>
          </p:cNvSpPr>
          <p:nvPr>
            <p:ph idx="1"/>
          </p:nvPr>
        </p:nvSpPr>
        <p:spPr>
          <a:xfrm>
            <a:off x="457200" y="1600200"/>
            <a:ext cx="8229600" cy="5257800"/>
          </a:xfrm>
        </p:spPr>
        <p:txBody>
          <a:bodyPr>
            <a:normAutofit fontScale="47500" lnSpcReduction="20000"/>
          </a:bodyPr>
          <a:lstStyle/>
          <a:p>
            <a:pPr marL="0" indent="0">
              <a:buNone/>
            </a:pPr>
            <a:r>
              <a:rPr lang="en-US" dirty="0"/>
              <a:t>After the Bill of Entry is noted in the Import Department, it is presented to </a:t>
            </a:r>
            <a:r>
              <a:rPr lang="en-US" dirty="0" smtClean="0"/>
              <a:t>Appraising counters </a:t>
            </a:r>
            <a:r>
              <a:rPr lang="en-US" dirty="0"/>
              <a:t>along with the following documents:</a:t>
            </a:r>
          </a:p>
          <a:p>
            <a:r>
              <a:rPr lang="en-US" dirty="0"/>
              <a:t>(</a:t>
            </a:r>
            <a:r>
              <a:rPr lang="en-US" i="1" dirty="0"/>
              <a:t>i</a:t>
            </a:r>
            <a:r>
              <a:rPr lang="en-US" dirty="0"/>
              <a:t>) Bank attested Commercial invoice</a:t>
            </a:r>
          </a:p>
          <a:p>
            <a:r>
              <a:rPr lang="en-US" dirty="0"/>
              <a:t>(</a:t>
            </a:r>
            <a:r>
              <a:rPr lang="en-US" i="1" dirty="0"/>
              <a:t>ii</a:t>
            </a:r>
            <a:r>
              <a:rPr lang="en-US" dirty="0"/>
              <a:t>) Copy of Letter of Credit</a:t>
            </a:r>
          </a:p>
          <a:p>
            <a:r>
              <a:rPr lang="en-US" dirty="0"/>
              <a:t>(</a:t>
            </a:r>
            <a:r>
              <a:rPr lang="en-US" i="1" dirty="0"/>
              <a:t>iii</a:t>
            </a:r>
            <a:r>
              <a:rPr lang="en-US" dirty="0"/>
              <a:t>) Import </a:t>
            </a:r>
            <a:r>
              <a:rPr lang="en-US" dirty="0" err="1"/>
              <a:t>licence</a:t>
            </a:r>
            <a:r>
              <a:rPr lang="en-US" dirty="0"/>
              <a:t>, if required</a:t>
            </a:r>
          </a:p>
          <a:p>
            <a:r>
              <a:rPr lang="en-US" dirty="0"/>
              <a:t>(</a:t>
            </a:r>
            <a:r>
              <a:rPr lang="en-US" i="1" dirty="0"/>
              <a:t>iv</a:t>
            </a:r>
            <a:r>
              <a:rPr lang="en-US" dirty="0"/>
              <a:t>) Bill of Lading/Airway Bill (original and non-negotiable) along with delivery </a:t>
            </a:r>
            <a:r>
              <a:rPr lang="en-US" dirty="0" smtClean="0"/>
              <a:t>order from </a:t>
            </a:r>
            <a:r>
              <a:rPr lang="en-US" dirty="0"/>
              <a:t>the carrier</a:t>
            </a:r>
          </a:p>
          <a:p>
            <a:r>
              <a:rPr lang="en-US" dirty="0"/>
              <a:t>(</a:t>
            </a:r>
            <a:r>
              <a:rPr lang="en-US" i="1" dirty="0"/>
              <a:t>v</a:t>
            </a:r>
            <a:r>
              <a:rPr lang="en-US" dirty="0"/>
              <a:t>) Packing List (2 copies)</a:t>
            </a:r>
          </a:p>
          <a:p>
            <a:r>
              <a:rPr lang="en-US" dirty="0"/>
              <a:t>(</a:t>
            </a:r>
            <a:r>
              <a:rPr lang="en-US" i="1" dirty="0"/>
              <a:t>vi</a:t>
            </a:r>
            <a:r>
              <a:rPr lang="en-US" dirty="0"/>
              <a:t>) Insurance policy/certificate</a:t>
            </a:r>
          </a:p>
          <a:p>
            <a:r>
              <a:rPr lang="en-US" dirty="0"/>
              <a:t>(</a:t>
            </a:r>
            <a:r>
              <a:rPr lang="en-US" i="1" dirty="0"/>
              <a:t>vii</a:t>
            </a:r>
            <a:r>
              <a:rPr lang="en-US" dirty="0"/>
              <a:t>) Certificate of Origin</a:t>
            </a:r>
          </a:p>
          <a:p>
            <a:r>
              <a:rPr lang="en-US" dirty="0"/>
              <a:t>(</a:t>
            </a:r>
            <a:r>
              <a:rPr lang="en-US" i="1" dirty="0"/>
              <a:t>viii</a:t>
            </a:r>
            <a:r>
              <a:rPr lang="en-US" dirty="0"/>
              <a:t>) Freight and insurance certificate, if import is on FOB terms</a:t>
            </a:r>
          </a:p>
          <a:p>
            <a:r>
              <a:rPr lang="en-US" dirty="0"/>
              <a:t>(</a:t>
            </a:r>
            <a:r>
              <a:rPr lang="en-US" i="1" dirty="0"/>
              <a:t>ix</a:t>
            </a:r>
            <a:r>
              <a:rPr lang="en-US" dirty="0"/>
              <a:t>) Manufacturer’s test certificate</a:t>
            </a:r>
          </a:p>
          <a:p>
            <a:r>
              <a:rPr lang="en-US" dirty="0"/>
              <a:t>(</a:t>
            </a:r>
            <a:r>
              <a:rPr lang="en-US" i="1" dirty="0"/>
              <a:t>x</a:t>
            </a:r>
            <a:r>
              <a:rPr lang="en-US" dirty="0"/>
              <a:t>) Importer- Exporter Code number</a:t>
            </a:r>
          </a:p>
          <a:p>
            <a:r>
              <a:rPr lang="en-US" dirty="0"/>
              <a:t>(</a:t>
            </a:r>
            <a:r>
              <a:rPr lang="en-US" i="1" dirty="0"/>
              <a:t>xi</a:t>
            </a:r>
            <a:r>
              <a:rPr lang="en-US" dirty="0"/>
              <a:t>) Weight specifications</a:t>
            </a:r>
          </a:p>
          <a:p>
            <a:r>
              <a:rPr lang="en-US" dirty="0"/>
              <a:t>(</a:t>
            </a:r>
            <a:r>
              <a:rPr lang="en-US" i="1" dirty="0"/>
              <a:t>xii</a:t>
            </a:r>
            <a:r>
              <a:rPr lang="en-US" dirty="0"/>
              <a:t>) A declaration from the importer that he has not paid any commission to agents </a:t>
            </a:r>
            <a:r>
              <a:rPr lang="en-US" dirty="0" smtClean="0"/>
              <a:t>in India</a:t>
            </a:r>
            <a:endParaRPr lang="en-US" dirty="0"/>
          </a:p>
          <a:p>
            <a:r>
              <a:rPr lang="en-US" dirty="0"/>
              <a:t>(</a:t>
            </a:r>
            <a:r>
              <a:rPr lang="en-US" i="1" dirty="0"/>
              <a:t>xiii</a:t>
            </a:r>
            <a:r>
              <a:rPr lang="en-US" dirty="0"/>
              <a:t>) Catalogue/drawings for machinery imported</a:t>
            </a:r>
          </a:p>
          <a:p>
            <a:r>
              <a:rPr lang="en-US" dirty="0"/>
              <a:t>(</a:t>
            </a:r>
            <a:r>
              <a:rPr lang="en-US" i="1" dirty="0"/>
              <a:t>xiv</a:t>
            </a:r>
            <a:r>
              <a:rPr lang="en-US" dirty="0"/>
              <a:t>) Customs </a:t>
            </a:r>
            <a:r>
              <a:rPr lang="en-US" dirty="0" smtClean="0"/>
              <a:t>declaration</a:t>
            </a:r>
          </a:p>
          <a:p>
            <a:r>
              <a:rPr lang="en-US" dirty="0"/>
              <a:t>(</a:t>
            </a:r>
            <a:r>
              <a:rPr lang="en-US" i="1" dirty="0"/>
              <a:t>xv</a:t>
            </a:r>
            <a:r>
              <a:rPr lang="en-US" dirty="0"/>
              <a:t>) GATT declaration form, duly filled in</a:t>
            </a:r>
          </a:p>
          <a:p>
            <a:r>
              <a:rPr lang="en-US" dirty="0"/>
              <a:t>(</a:t>
            </a:r>
            <a:r>
              <a:rPr lang="en-US" i="1" dirty="0"/>
              <a:t>xvi</a:t>
            </a:r>
            <a:r>
              <a:rPr lang="en-US" dirty="0"/>
              <a:t>) If second hand machinery is imported, a declaration as per the export-import </a:t>
            </a:r>
            <a:r>
              <a:rPr lang="en-US" dirty="0" smtClean="0"/>
              <a:t>Policy 2002-2007 </a:t>
            </a:r>
            <a:r>
              <a:rPr lang="en-US" dirty="0"/>
              <a:t>and</a:t>
            </a:r>
          </a:p>
          <a:p>
            <a:r>
              <a:rPr lang="en-US" dirty="0"/>
              <a:t>(</a:t>
            </a:r>
            <a:r>
              <a:rPr lang="en-US" i="1" dirty="0"/>
              <a:t>xvii</a:t>
            </a:r>
            <a:r>
              <a:rPr lang="en-US" dirty="0"/>
              <a:t>) Any other relevant documents</a:t>
            </a:r>
          </a:p>
        </p:txBody>
      </p:sp>
    </p:spTree>
    <p:extLst>
      <p:ext uri="{BB962C8B-B14F-4D97-AF65-F5344CB8AC3E}">
        <p14:creationId xmlns:p14="http://schemas.microsoft.com/office/powerpoint/2010/main" val="340421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(a) </a:t>
            </a:r>
            <a:r>
              <a:rPr lang="en-US" b="1" dirty="0"/>
              <a:t>Direct Exporting:</a:t>
            </a:r>
            <a:r>
              <a:rPr lang="en-US" dirty="0"/>
              <a:t> Direct exporting is the method of exporting goods directly to the foreign buyers by the manufacturer himself or through his agent situated in the foreign country.</a:t>
            </a:r>
          </a:p>
          <a:p>
            <a:pPr algn="just"/>
            <a:r>
              <a:rPr lang="en-US" dirty="0"/>
              <a:t>(b) </a:t>
            </a:r>
            <a:r>
              <a:rPr lang="en-US" b="1" dirty="0"/>
              <a:t>Indirect Exporting</a:t>
            </a:r>
            <a:r>
              <a:rPr lang="en-US" dirty="0"/>
              <a:t>: in case of indirect exporting, an exporter uses the services of some specialized agencies such as merchant exporters and export houses or trading houses for exporting goods.</a:t>
            </a:r>
          </a:p>
          <a:p>
            <a:pPr algn="just"/>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067335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a:t>The import </a:t>
            </a:r>
            <a:r>
              <a:rPr lang="en-US" dirty="0" err="1"/>
              <a:t>licence</a:t>
            </a:r>
            <a:r>
              <a:rPr lang="en-US" dirty="0"/>
              <a:t> must be valid and cover the goods imported. </a:t>
            </a:r>
            <a:endParaRPr lang="en-US" dirty="0" smtClean="0"/>
          </a:p>
          <a:p>
            <a:pPr algn="just"/>
            <a:r>
              <a:rPr lang="en-US" dirty="0" smtClean="0"/>
              <a:t>The </a:t>
            </a:r>
            <a:r>
              <a:rPr lang="en-US" dirty="0"/>
              <a:t>appraising </a:t>
            </a:r>
            <a:r>
              <a:rPr lang="en-US" dirty="0" smtClean="0"/>
              <a:t>officer </a:t>
            </a:r>
            <a:r>
              <a:rPr lang="en-US" dirty="0" err="1" smtClean="0"/>
              <a:t>scrutinises</a:t>
            </a:r>
            <a:r>
              <a:rPr lang="en-US" dirty="0" smtClean="0"/>
              <a:t> </a:t>
            </a:r>
            <a:r>
              <a:rPr lang="en-US" dirty="0"/>
              <a:t>documents. If documents submitted are adequate for acceptance to the </a:t>
            </a:r>
            <a:r>
              <a:rPr lang="en-US" dirty="0" smtClean="0"/>
              <a:t>declared value</a:t>
            </a:r>
            <a:r>
              <a:rPr lang="en-US" dirty="0"/>
              <a:t>, the rate of duty is noted on the Bill of Entry. The Appraising officer gives ‘</a:t>
            </a:r>
            <a:r>
              <a:rPr lang="en-US" dirty="0" smtClean="0"/>
              <a:t>Examination order</a:t>
            </a:r>
            <a:r>
              <a:rPr lang="en-US" dirty="0"/>
              <a:t>’. </a:t>
            </a:r>
            <a:endParaRPr lang="en-US" dirty="0" smtClean="0"/>
          </a:p>
          <a:p>
            <a:pPr algn="just"/>
            <a:r>
              <a:rPr lang="en-US" dirty="0" smtClean="0"/>
              <a:t>Once </a:t>
            </a:r>
            <a:r>
              <a:rPr lang="en-US" dirty="0"/>
              <a:t>the Appraising office completes the Bill of Entry, the Assistant Collector </a:t>
            </a:r>
            <a:r>
              <a:rPr lang="en-US" dirty="0" smtClean="0"/>
              <a:t>of Customs </a:t>
            </a:r>
            <a:r>
              <a:rPr lang="en-US" dirty="0"/>
              <a:t>countersigns it</a:t>
            </a:r>
          </a:p>
        </p:txBody>
      </p:sp>
    </p:spTree>
    <p:extLst>
      <p:ext uri="{BB962C8B-B14F-4D97-AF65-F5344CB8AC3E}">
        <p14:creationId xmlns:p14="http://schemas.microsoft.com/office/powerpoint/2010/main" val="30786332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b="1" dirty="0"/>
              <a:t>Payment of Duty</a:t>
            </a:r>
            <a:endParaRPr lang="en-US" dirty="0"/>
          </a:p>
        </p:txBody>
      </p:sp>
      <p:sp>
        <p:nvSpPr>
          <p:cNvPr id="3" name="Content Placeholder 2"/>
          <p:cNvSpPr>
            <a:spLocks noGrp="1"/>
          </p:cNvSpPr>
          <p:nvPr>
            <p:ph idx="1"/>
          </p:nvPr>
        </p:nvSpPr>
        <p:spPr/>
        <p:txBody>
          <a:bodyPr/>
          <a:lstStyle/>
          <a:p>
            <a:pPr algn="just"/>
            <a:r>
              <a:rPr lang="en-US" dirty="0"/>
              <a:t>The customs assessed Bill of Entry is given to the importer for deposit of import duty.</a:t>
            </a:r>
          </a:p>
          <a:p>
            <a:pPr algn="just"/>
            <a:r>
              <a:rPr lang="en-US" dirty="0"/>
              <a:t>After deposit of duty, the original copy is detached for record and rest of documents </a:t>
            </a:r>
            <a:r>
              <a:rPr lang="en-US" dirty="0" smtClean="0"/>
              <a:t>are returned </a:t>
            </a:r>
            <a:r>
              <a:rPr lang="en-US" dirty="0"/>
              <a:t>to the importer</a:t>
            </a:r>
          </a:p>
        </p:txBody>
      </p:sp>
    </p:spTree>
    <p:extLst>
      <p:ext uri="{BB962C8B-B14F-4D97-AF65-F5344CB8AC3E}">
        <p14:creationId xmlns:p14="http://schemas.microsoft.com/office/powerpoint/2010/main" val="31457354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a:t>
            </a:r>
            <a:r>
              <a:rPr lang="en-US" b="1" dirty="0"/>
              <a:t>Physical Examination as per Examination Order</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The importer presents the documents to Dock Appraiser for physical examination </a:t>
            </a:r>
            <a:r>
              <a:rPr lang="en-US" dirty="0" smtClean="0"/>
              <a:t>of goods</a:t>
            </a:r>
            <a:r>
              <a:rPr lang="en-US" dirty="0"/>
              <a:t>. If the goods are in order, the dock appraiser gives “Out of Charge” order. </a:t>
            </a:r>
            <a:r>
              <a:rPr lang="en-US" dirty="0" smtClean="0"/>
              <a:t>This procedure </a:t>
            </a:r>
            <a:r>
              <a:rPr lang="en-US" dirty="0"/>
              <a:t>is known as the ‘Second Check Procedure’, under which 80-90% of </a:t>
            </a:r>
            <a:r>
              <a:rPr lang="en-US" dirty="0" smtClean="0"/>
              <a:t>consignments is </a:t>
            </a:r>
            <a:r>
              <a:rPr lang="en-US" dirty="0"/>
              <a:t>cleared. In this procedure, first the documents are examined and later goods are checked.</a:t>
            </a:r>
          </a:p>
          <a:p>
            <a:pPr algn="just"/>
            <a:r>
              <a:rPr lang="en-US" dirty="0"/>
              <a:t>When the appraising officer is not able to identify the goods properly or there </a:t>
            </a:r>
            <a:r>
              <a:rPr lang="en-US" dirty="0" smtClean="0"/>
              <a:t>is insufficient </a:t>
            </a:r>
            <a:r>
              <a:rPr lang="en-US" dirty="0"/>
              <a:t>information about the composition/functions/classification of goods in </a:t>
            </a:r>
            <a:r>
              <a:rPr lang="en-US" dirty="0" smtClean="0"/>
              <a:t>question, the </a:t>
            </a:r>
            <a:r>
              <a:rPr lang="en-US" dirty="0"/>
              <a:t>appraising officer marks the papers to the Dock Superintendent for physical examination.</a:t>
            </a:r>
          </a:p>
          <a:p>
            <a:pPr algn="just"/>
            <a:r>
              <a:rPr lang="en-US" dirty="0"/>
              <a:t>After the physical examination, the Bill of Entry is returned to </a:t>
            </a:r>
            <a:r>
              <a:rPr lang="en-US" dirty="0" err="1"/>
              <a:t>Scrutinising</a:t>
            </a:r>
            <a:r>
              <a:rPr lang="en-US" dirty="0"/>
              <a:t> Appraiser </a:t>
            </a:r>
            <a:r>
              <a:rPr lang="en-US" dirty="0" smtClean="0"/>
              <a:t>for completion </a:t>
            </a:r>
            <a:r>
              <a:rPr lang="en-US" dirty="0"/>
              <a:t>and </a:t>
            </a:r>
            <a:r>
              <a:rPr lang="en-US" dirty="0" err="1"/>
              <a:t>licence</a:t>
            </a:r>
            <a:r>
              <a:rPr lang="en-US" dirty="0"/>
              <a:t> debit. This procedure is known ‘First Check Procedure’.</a:t>
            </a:r>
          </a:p>
        </p:txBody>
      </p:sp>
    </p:spTree>
    <p:extLst>
      <p:ext uri="{BB962C8B-B14F-4D97-AF65-F5344CB8AC3E}">
        <p14:creationId xmlns:p14="http://schemas.microsoft.com/office/powerpoint/2010/main" val="14565277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t>
            </a:r>
            <a:r>
              <a:rPr lang="en-US" b="1" dirty="0"/>
              <a:t>Release Order</a:t>
            </a:r>
            <a:endParaRPr lang="en-US" dirty="0"/>
          </a:p>
        </p:txBody>
      </p:sp>
      <p:sp>
        <p:nvSpPr>
          <p:cNvPr id="3" name="Content Placeholder 2"/>
          <p:cNvSpPr>
            <a:spLocks noGrp="1"/>
          </p:cNvSpPr>
          <p:nvPr>
            <p:ph idx="1"/>
          </p:nvPr>
        </p:nvSpPr>
        <p:spPr/>
        <p:txBody>
          <a:bodyPr/>
          <a:lstStyle/>
          <a:p>
            <a:pPr algn="just"/>
            <a:r>
              <a:rPr lang="en-US" dirty="0"/>
              <a:t>The clearing agent presents the documents to the Port Manager who ensures payment </a:t>
            </a:r>
            <a:r>
              <a:rPr lang="en-US" dirty="0" smtClean="0"/>
              <a:t>of any </a:t>
            </a:r>
            <a:r>
              <a:rPr lang="en-US" dirty="0"/>
              <a:t>charges including demurrage. After the importer deposits the same, the port </a:t>
            </a:r>
            <a:r>
              <a:rPr lang="en-US" dirty="0" smtClean="0"/>
              <a:t>manager issues </a:t>
            </a:r>
            <a:r>
              <a:rPr lang="en-US" dirty="0"/>
              <a:t>the release order. On the basis of release order, the goods are taken out of </a:t>
            </a:r>
            <a:r>
              <a:rPr lang="en-US" dirty="0" smtClean="0"/>
              <a:t>customs area</a:t>
            </a:r>
            <a:endParaRPr lang="en-US" dirty="0"/>
          </a:p>
        </p:txBody>
      </p:sp>
    </p:spTree>
    <p:extLst>
      <p:ext uri="{BB962C8B-B14F-4D97-AF65-F5344CB8AC3E}">
        <p14:creationId xmlns:p14="http://schemas.microsoft.com/office/powerpoint/2010/main" val="18485014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b="1" dirty="0"/>
              <a:t>Confiscation of Goods</a:t>
            </a:r>
            <a:endParaRPr lang="en-US" dirty="0"/>
          </a:p>
        </p:txBody>
      </p:sp>
      <p:sp>
        <p:nvSpPr>
          <p:cNvPr id="3" name="Content Placeholder 2"/>
          <p:cNvSpPr>
            <a:spLocks noGrp="1"/>
          </p:cNvSpPr>
          <p:nvPr>
            <p:ph idx="1"/>
          </p:nvPr>
        </p:nvSpPr>
        <p:spPr/>
        <p:txBody>
          <a:bodyPr/>
          <a:lstStyle/>
          <a:p>
            <a:pPr algn="just"/>
            <a:r>
              <a:rPr lang="en-US" dirty="0"/>
              <a:t>If customs authorities find that the intended goods of import are prohibited or import </a:t>
            </a:r>
            <a:r>
              <a:rPr lang="en-US" dirty="0" smtClean="0"/>
              <a:t>is in </a:t>
            </a:r>
            <a:r>
              <a:rPr lang="en-US" dirty="0"/>
              <a:t>contravention of the provisions of any Act, import goods can be confiscated. </a:t>
            </a:r>
            <a:endParaRPr lang="en-US" dirty="0" smtClean="0"/>
          </a:p>
          <a:p>
            <a:pPr algn="just"/>
            <a:r>
              <a:rPr lang="en-US" dirty="0" smtClean="0"/>
              <a:t>The authority lies </a:t>
            </a:r>
            <a:r>
              <a:rPr lang="en-US" dirty="0"/>
              <a:t>with the Adjudicating authority to release goods on payment of fine or confiscate them</a:t>
            </a:r>
          </a:p>
        </p:txBody>
      </p:sp>
    </p:spTree>
    <p:extLst>
      <p:ext uri="{BB962C8B-B14F-4D97-AF65-F5344CB8AC3E}">
        <p14:creationId xmlns:p14="http://schemas.microsoft.com/office/powerpoint/2010/main" val="9047119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INDIAN CUSTOMS ELECTRONIC DATA INTERCHANGE SYSTEM (ICES) SYSTEM FOR</a:t>
            </a:r>
            <a:br>
              <a:rPr lang="en-US" b="1" dirty="0"/>
            </a:br>
            <a:r>
              <a:rPr lang="en-US" b="1" dirty="0"/>
              <a:t>CLEARANCE OF IMPORTS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42644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objective of ICES is to facilitate acceptance of documents electronically and </a:t>
            </a:r>
            <a:r>
              <a:rPr lang="en-US" dirty="0" smtClean="0"/>
              <a:t>exchange information </a:t>
            </a:r>
            <a:r>
              <a:rPr lang="en-US" dirty="0"/>
              <a:t>electronically between agencies involved in International trade.</a:t>
            </a:r>
          </a:p>
          <a:p>
            <a:r>
              <a:rPr lang="en-US" dirty="0"/>
              <a:t>To facilitate, streamline and expedite customs clearance for imports, electronic </a:t>
            </a:r>
            <a:r>
              <a:rPr lang="en-US" dirty="0" smtClean="0"/>
              <a:t>processing of </a:t>
            </a:r>
            <a:r>
              <a:rPr lang="en-US" dirty="0"/>
              <a:t>Bill of Entry has been introduced. It replaces all manual operations. It is a </a:t>
            </a:r>
            <a:r>
              <a:rPr lang="en-US" dirty="0" smtClean="0"/>
              <a:t>communication from </a:t>
            </a:r>
            <a:r>
              <a:rPr lang="en-US" dirty="0"/>
              <a:t>computer to computer</a:t>
            </a:r>
          </a:p>
        </p:txBody>
      </p:sp>
    </p:spTree>
    <p:extLst>
      <p:ext uri="{BB962C8B-B14F-4D97-AF65-F5344CB8AC3E}">
        <p14:creationId xmlns:p14="http://schemas.microsoft.com/office/powerpoint/2010/main" val="39308669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 If the goods are cleared through the EDI system, no formal Bill of Entry is </a:t>
            </a:r>
            <a:r>
              <a:rPr lang="en-US" dirty="0" smtClean="0"/>
              <a:t>filed. It </a:t>
            </a:r>
            <a:r>
              <a:rPr lang="en-US" dirty="0"/>
              <a:t>is generated in the computer system. The importer does not submit </a:t>
            </a:r>
            <a:r>
              <a:rPr lang="en-US" dirty="0" smtClean="0"/>
              <a:t>documents as </a:t>
            </a:r>
            <a:r>
              <a:rPr lang="en-US" dirty="0"/>
              <a:t>such for assessment. He submits declarations in electronic format containing </a:t>
            </a:r>
            <a:r>
              <a:rPr lang="en-US" dirty="0" smtClean="0"/>
              <a:t>all the </a:t>
            </a:r>
            <a:r>
              <a:rPr lang="en-US" dirty="0"/>
              <a:t>relevant information to the Service Centre for processing of Bill of Entry </a:t>
            </a:r>
            <a:r>
              <a:rPr lang="en-US" dirty="0" smtClean="0"/>
              <a:t>for customs </a:t>
            </a:r>
            <a:r>
              <a:rPr lang="en-US" dirty="0"/>
              <a:t>clearance. A signed paper copy of the declaration is taken by the </a:t>
            </a:r>
            <a:r>
              <a:rPr lang="en-US" dirty="0" smtClean="0"/>
              <a:t>service </a:t>
            </a:r>
            <a:r>
              <a:rPr lang="en-US" dirty="0" err="1" smtClean="0"/>
              <a:t>centre</a:t>
            </a:r>
            <a:r>
              <a:rPr lang="en-US" dirty="0" smtClean="0"/>
              <a:t> </a:t>
            </a:r>
            <a:r>
              <a:rPr lang="en-US" dirty="0"/>
              <a:t>operator for non-</a:t>
            </a:r>
            <a:r>
              <a:rPr lang="en-US" dirty="0" err="1"/>
              <a:t>repudiability</a:t>
            </a:r>
            <a:r>
              <a:rPr lang="en-US" dirty="0"/>
              <a:t> of the declaration.</a:t>
            </a:r>
          </a:p>
          <a:p>
            <a:r>
              <a:rPr lang="en-US" dirty="0"/>
              <a:t>(B) Data is fed in the computer of importer or his clearing agent. Separate facility </a:t>
            </a:r>
            <a:r>
              <a:rPr lang="en-US" dirty="0" smtClean="0"/>
              <a:t>is also </a:t>
            </a:r>
            <a:r>
              <a:rPr lang="en-US" dirty="0"/>
              <a:t>made available at Service Centre of customs to facilitate those who do </a:t>
            </a:r>
            <a:r>
              <a:rPr lang="en-US" dirty="0" smtClean="0"/>
              <a:t>not enjoy </a:t>
            </a:r>
            <a:r>
              <a:rPr lang="en-US" dirty="0"/>
              <a:t>computer facility.</a:t>
            </a:r>
          </a:p>
        </p:txBody>
      </p:sp>
    </p:spTree>
    <p:extLst>
      <p:ext uri="{BB962C8B-B14F-4D97-AF65-F5344CB8AC3E}">
        <p14:creationId xmlns:p14="http://schemas.microsoft.com/office/powerpoint/2010/main" val="3728577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(C) The Bill of Entry can be filed at Service Centre, alternatively filed through </a:t>
            </a:r>
            <a:r>
              <a:rPr lang="en-US" dirty="0" smtClean="0"/>
              <a:t>the Remote </a:t>
            </a:r>
            <a:r>
              <a:rPr lang="en-US" dirty="0"/>
              <a:t>EDI System. If filed through the Service Center by the </a:t>
            </a:r>
            <a:r>
              <a:rPr lang="en-US" dirty="0" smtClean="0"/>
              <a:t>Importer/CHA, importer </a:t>
            </a:r>
            <a:r>
              <a:rPr lang="en-US" dirty="0"/>
              <a:t>has to submit signed declaration in a prescribed format along with </a:t>
            </a:r>
            <a:r>
              <a:rPr lang="en-US" dirty="0" smtClean="0"/>
              <a:t>copy of </a:t>
            </a:r>
            <a:r>
              <a:rPr lang="en-US" dirty="0"/>
              <a:t>Invoice and Packing List. </a:t>
            </a:r>
            <a:endParaRPr lang="en-US" dirty="0" smtClean="0"/>
          </a:p>
          <a:p>
            <a:pPr marL="0" indent="0" algn="just">
              <a:buNone/>
            </a:pPr>
            <a:r>
              <a:rPr lang="en-US" dirty="0" smtClean="0"/>
              <a:t>The </a:t>
            </a:r>
            <a:r>
              <a:rPr lang="en-US" dirty="0"/>
              <a:t>computer at Service Centre is connected </a:t>
            </a:r>
            <a:r>
              <a:rPr lang="en-US" dirty="0" smtClean="0"/>
              <a:t>with computer </a:t>
            </a:r>
            <a:r>
              <a:rPr lang="en-US" dirty="0"/>
              <a:t>of the Customs department. The data from computer of Service </a:t>
            </a:r>
            <a:r>
              <a:rPr lang="en-US" dirty="0" smtClean="0"/>
              <a:t>Centre is </a:t>
            </a:r>
            <a:r>
              <a:rPr lang="en-US" dirty="0"/>
              <a:t>transferred to computer of the Customs department. </a:t>
            </a:r>
            <a:endParaRPr lang="en-US" dirty="0" smtClean="0"/>
          </a:p>
          <a:p>
            <a:pPr marL="0" indent="0" algn="just">
              <a:buNone/>
            </a:pPr>
            <a:r>
              <a:rPr lang="en-US" dirty="0" smtClean="0"/>
              <a:t>The </a:t>
            </a:r>
            <a:r>
              <a:rPr lang="en-US" dirty="0"/>
              <a:t>system assigns a </a:t>
            </a:r>
            <a:r>
              <a:rPr lang="en-US" dirty="0" smtClean="0"/>
              <a:t>Bill of </a:t>
            </a:r>
            <a:r>
              <a:rPr lang="en-US" dirty="0"/>
              <a:t>Entry number, which is endorsed on the checklist. Then, a checklist is </a:t>
            </a:r>
            <a:r>
              <a:rPr lang="en-US" dirty="0" smtClean="0"/>
              <a:t>generated for </a:t>
            </a:r>
            <a:r>
              <a:rPr lang="en-US" dirty="0"/>
              <a:t>verification of data by the importer/CHA. In case any errors are detected, </a:t>
            </a:r>
            <a:r>
              <a:rPr lang="en-US" dirty="0" smtClean="0"/>
              <a:t>they are </a:t>
            </a:r>
            <a:r>
              <a:rPr lang="en-US" dirty="0"/>
              <a:t>corrected. </a:t>
            </a:r>
            <a:endParaRPr lang="en-US" dirty="0" smtClean="0"/>
          </a:p>
          <a:p>
            <a:pPr marL="0" indent="0" algn="just">
              <a:buNone/>
            </a:pPr>
            <a:r>
              <a:rPr lang="en-US" dirty="0" smtClean="0"/>
              <a:t>After </a:t>
            </a:r>
            <a:r>
              <a:rPr lang="en-US" dirty="0"/>
              <a:t>verification by the Importer/CHA, the signed “Check List” is </a:t>
            </a:r>
            <a:r>
              <a:rPr lang="en-US" dirty="0" smtClean="0"/>
              <a:t>to be </a:t>
            </a:r>
            <a:r>
              <a:rPr lang="en-US" dirty="0"/>
              <a:t>submitted in the Service Center with signature in token of acceptance. </a:t>
            </a:r>
            <a:r>
              <a:rPr lang="en-US" dirty="0" smtClean="0"/>
              <a:t>No original </a:t>
            </a:r>
            <a:r>
              <a:rPr lang="en-US" dirty="0"/>
              <a:t>documents are taken at this stage. Original documents are taken at </a:t>
            </a:r>
            <a:r>
              <a:rPr lang="en-US" dirty="0" smtClean="0"/>
              <a:t>the time </a:t>
            </a:r>
            <a:r>
              <a:rPr lang="en-US" dirty="0"/>
              <a:t>of examination.</a:t>
            </a:r>
          </a:p>
        </p:txBody>
      </p:sp>
    </p:spTree>
    <p:extLst>
      <p:ext uri="{BB962C8B-B14F-4D97-AF65-F5344CB8AC3E}">
        <p14:creationId xmlns:p14="http://schemas.microsoft.com/office/powerpoint/2010/main" val="16232860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dirty="0" smtClean="0"/>
              <a:t>(D) If </a:t>
            </a:r>
            <a:r>
              <a:rPr lang="en-US" dirty="0"/>
              <a:t>the Appraiser does not agree with the importer regarding tariff </a:t>
            </a:r>
            <a:r>
              <a:rPr lang="en-US" dirty="0" smtClean="0"/>
              <a:t>classification notification/declared </a:t>
            </a:r>
            <a:r>
              <a:rPr lang="en-US" dirty="0"/>
              <a:t>value etc., he can raise a query in this regard. The </a:t>
            </a:r>
            <a:r>
              <a:rPr lang="en-US" dirty="0" smtClean="0"/>
              <a:t>Importer/ CHA </a:t>
            </a:r>
            <a:r>
              <a:rPr lang="en-US" dirty="0"/>
              <a:t>has to enquire at the Service Centre whether there is any query in </a:t>
            </a:r>
            <a:r>
              <a:rPr lang="en-US" dirty="0" smtClean="0"/>
              <a:t>respect </a:t>
            </a:r>
            <a:r>
              <a:rPr lang="en-US" dirty="0"/>
              <a:t>of their Bill of Entry and should reply to the same through the Service </a:t>
            </a:r>
            <a:r>
              <a:rPr lang="en-US" dirty="0" smtClean="0"/>
              <a:t>Centre. No </a:t>
            </a:r>
            <a:r>
              <a:rPr lang="en-US" dirty="0"/>
              <a:t>print out of bill of entry is taken at this stage.</a:t>
            </a:r>
          </a:p>
          <a:p>
            <a:pPr algn="just"/>
            <a:r>
              <a:rPr lang="en-US" dirty="0"/>
              <a:t>(E) Bill of Entry is electronically sent to terminal of the concerned Appraiser (</a:t>
            </a:r>
            <a:r>
              <a:rPr lang="en-US" dirty="0" smtClean="0"/>
              <a:t>Chapter wise</a:t>
            </a:r>
            <a:r>
              <a:rPr lang="en-US" dirty="0"/>
              <a:t>) for assessment. Thereafter, they are sent to audit section. After both </a:t>
            </a:r>
            <a:r>
              <a:rPr lang="en-US" dirty="0" smtClean="0"/>
              <a:t>the stages</a:t>
            </a:r>
            <a:r>
              <a:rPr lang="en-US" dirty="0"/>
              <a:t>, the Assistant Collector gives approval for Bill of Entry in the system itself</a:t>
            </a:r>
          </a:p>
        </p:txBody>
      </p:sp>
    </p:spTree>
    <p:extLst>
      <p:ext uri="{BB962C8B-B14F-4D97-AF65-F5344CB8AC3E}">
        <p14:creationId xmlns:p14="http://schemas.microsoft.com/office/powerpoint/2010/main" val="106425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en-US" dirty="0"/>
              <a:t>Export of goods, in common parlance, means taking goods outside India. </a:t>
            </a:r>
            <a:endParaRPr lang="en-US" dirty="0" smtClean="0"/>
          </a:p>
          <a:p>
            <a:pPr marL="109728" indent="0" algn="just">
              <a:buNone/>
            </a:pPr>
            <a:r>
              <a:rPr lang="en-US" dirty="0"/>
              <a:t>T</a:t>
            </a:r>
            <a:r>
              <a:rPr lang="en-US" dirty="0" smtClean="0"/>
              <a:t>he </a:t>
            </a:r>
            <a:r>
              <a:rPr lang="en-US" dirty="0"/>
              <a:t>Central Government may notify certain categories of supplies of goods, which would be treated as deemed exports. </a:t>
            </a:r>
            <a:endParaRPr lang="en-US" dirty="0" smtClean="0"/>
          </a:p>
          <a:p>
            <a:pPr marL="109728" indent="0" algn="just">
              <a:buNone/>
            </a:pPr>
            <a:r>
              <a:rPr lang="en-US" dirty="0" smtClean="0"/>
              <a:t>This </a:t>
            </a:r>
            <a:r>
              <a:rPr lang="en-US" dirty="0"/>
              <a:t>means that such supplies shall be treated as exports even if such goods are not taken outside India</a:t>
            </a:r>
          </a:p>
        </p:txBody>
      </p:sp>
      <p:sp>
        <p:nvSpPr>
          <p:cNvPr id="3" name="Title 2"/>
          <p:cNvSpPr>
            <a:spLocks noGrp="1"/>
          </p:cNvSpPr>
          <p:nvPr>
            <p:ph type="title"/>
          </p:nvPr>
        </p:nvSpPr>
        <p:spPr/>
        <p:txBody>
          <a:bodyPr/>
          <a:lstStyle/>
          <a:p>
            <a:r>
              <a:rPr lang="en-US" dirty="0" smtClean="0"/>
              <a:t>DEEMED EXPORTS</a:t>
            </a:r>
            <a:endParaRPr lang="en-US" dirty="0"/>
          </a:p>
        </p:txBody>
      </p:sp>
    </p:spTree>
    <p:extLst>
      <p:ext uri="{BB962C8B-B14F-4D97-AF65-F5344CB8AC3E}">
        <p14:creationId xmlns:p14="http://schemas.microsoft.com/office/powerpoint/2010/main" val="40658812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pPr algn="just"/>
            <a:r>
              <a:rPr lang="en-US" dirty="0"/>
              <a:t>(F) After approval of Bill of Entry, Bill of Entry comes back to the computer </a:t>
            </a:r>
            <a:r>
              <a:rPr lang="en-US" dirty="0" err="1" smtClean="0"/>
              <a:t>centre</a:t>
            </a:r>
            <a:r>
              <a:rPr lang="en-US" dirty="0"/>
              <a:t> </a:t>
            </a:r>
            <a:r>
              <a:rPr lang="en-US" dirty="0" smtClean="0"/>
              <a:t>where </a:t>
            </a:r>
            <a:r>
              <a:rPr lang="en-US" dirty="0"/>
              <a:t>three copies of duty </a:t>
            </a:r>
            <a:r>
              <a:rPr lang="en-US" dirty="0" err="1"/>
              <a:t>challan</a:t>
            </a:r>
            <a:r>
              <a:rPr lang="en-US" dirty="0"/>
              <a:t> (TR6) are generated. The Examination Order </a:t>
            </a:r>
            <a:r>
              <a:rPr lang="en-US" dirty="0" smtClean="0"/>
              <a:t>is also </a:t>
            </a:r>
            <a:r>
              <a:rPr lang="en-US" dirty="0"/>
              <a:t>printed along with the TR-6 </a:t>
            </a:r>
            <a:r>
              <a:rPr lang="en-US" dirty="0" err="1"/>
              <a:t>Challan</a:t>
            </a:r>
            <a:r>
              <a:rPr lang="en-US" dirty="0"/>
              <a:t>.</a:t>
            </a:r>
          </a:p>
          <a:p>
            <a:pPr algn="just"/>
            <a:r>
              <a:rPr lang="en-US" dirty="0"/>
              <a:t>(G) The duty is to be paid through the designated bank. After payment of Duty, </a:t>
            </a:r>
            <a:r>
              <a:rPr lang="en-US" dirty="0" smtClean="0"/>
              <a:t>the bank </a:t>
            </a:r>
            <a:r>
              <a:rPr lang="en-US" dirty="0"/>
              <a:t>enters the same into the system at a terminal at their end.</a:t>
            </a:r>
          </a:p>
          <a:p>
            <a:pPr algn="just"/>
            <a:r>
              <a:rPr lang="en-US" dirty="0"/>
              <a:t>(H) The electronically processed bills of entry are sent to the Shed Superintendent.</a:t>
            </a:r>
          </a:p>
          <a:p>
            <a:pPr algn="just"/>
            <a:r>
              <a:rPr lang="en-US" dirty="0"/>
              <a:t>(I) The shed superintendent sends the bills of entry to Examiner/Inspector for </a:t>
            </a:r>
            <a:r>
              <a:rPr lang="en-US" dirty="0" smtClean="0"/>
              <a:t>physical verification </a:t>
            </a:r>
            <a:r>
              <a:rPr lang="en-US" dirty="0"/>
              <a:t>of goods. Then the Bill of Entry appears on the screen of the </a:t>
            </a:r>
            <a:r>
              <a:rPr lang="en-US" dirty="0" smtClean="0"/>
              <a:t>Appraiser (Docks</a:t>
            </a:r>
            <a:r>
              <a:rPr lang="en-US" dirty="0"/>
              <a:t>). The Importer/CHA presents the checklist/acknowledgment, duty </a:t>
            </a:r>
            <a:r>
              <a:rPr lang="en-US" dirty="0" smtClean="0"/>
              <a:t>paid </a:t>
            </a:r>
            <a:r>
              <a:rPr lang="en-US" dirty="0" err="1" smtClean="0"/>
              <a:t>challan</a:t>
            </a:r>
            <a:r>
              <a:rPr lang="en-US" dirty="0" smtClean="0"/>
              <a:t> </a:t>
            </a:r>
            <a:r>
              <a:rPr lang="en-US" dirty="0"/>
              <a:t>and other documents including invoice, packing list etc. at the time </a:t>
            </a:r>
            <a:r>
              <a:rPr lang="en-US" dirty="0" smtClean="0"/>
              <a:t>of examination </a:t>
            </a:r>
            <a:r>
              <a:rPr lang="en-US" dirty="0"/>
              <a:t>of goods. The Shed Appraiser examines the goods and enters </a:t>
            </a:r>
            <a:r>
              <a:rPr lang="en-US" dirty="0" smtClean="0"/>
              <a:t>the examination </a:t>
            </a:r>
            <a:r>
              <a:rPr lang="en-US" dirty="0"/>
              <a:t>report in the system. The Shed Superintendent also endorses </a:t>
            </a:r>
            <a:r>
              <a:rPr lang="en-US" dirty="0" smtClean="0"/>
              <a:t>the report</a:t>
            </a:r>
            <a:r>
              <a:rPr lang="en-US" dirty="0"/>
              <a:t>. After the examination of goods is complete, the Appraiser (Docks) </a:t>
            </a:r>
            <a:r>
              <a:rPr lang="en-US" dirty="0" smtClean="0"/>
              <a:t>gives “Out </a:t>
            </a:r>
            <a:r>
              <a:rPr lang="en-US" dirty="0"/>
              <a:t>of Charge” order on the system. Thereafter, the system prints two copies </a:t>
            </a:r>
            <a:r>
              <a:rPr lang="en-US" dirty="0" smtClean="0"/>
              <a:t>of Bill </a:t>
            </a:r>
            <a:r>
              <a:rPr lang="en-US" dirty="0"/>
              <a:t>of Entry for the importer and the Exchange Control Copies.</a:t>
            </a:r>
          </a:p>
          <a:p>
            <a:pPr algn="just"/>
            <a:r>
              <a:rPr lang="en-US" dirty="0"/>
              <a:t>(J) Thereafter, the system prints three copies of Bill of Entry:</a:t>
            </a:r>
          </a:p>
          <a:p>
            <a:pPr lvl="1" algn="just"/>
            <a:r>
              <a:rPr lang="en-US" dirty="0"/>
              <a:t>Importer’s copy,</a:t>
            </a:r>
          </a:p>
          <a:p>
            <a:pPr lvl="1" algn="just"/>
            <a:r>
              <a:rPr lang="en-US" dirty="0"/>
              <a:t>Exchange Control Copy and</a:t>
            </a:r>
          </a:p>
          <a:p>
            <a:pPr lvl="1" algn="just"/>
            <a:r>
              <a:rPr lang="en-US" dirty="0"/>
              <a:t>Copy for bank that has made the remittance.</a:t>
            </a:r>
          </a:p>
        </p:txBody>
      </p:sp>
    </p:spTree>
    <p:extLst>
      <p:ext uri="{BB962C8B-B14F-4D97-AF65-F5344CB8AC3E}">
        <p14:creationId xmlns:p14="http://schemas.microsoft.com/office/powerpoint/2010/main" val="14061839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EXCHANGE CONTROL GUIDELINES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63260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b="1" dirty="0"/>
              <a:t>(a) Documents through </a:t>
            </a:r>
            <a:r>
              <a:rPr lang="en-US" b="1" dirty="0" err="1"/>
              <a:t>Authorised</a:t>
            </a:r>
            <a:r>
              <a:rPr lang="en-US" b="1" dirty="0"/>
              <a:t> dealer</a:t>
            </a:r>
            <a:r>
              <a:rPr lang="en-US" dirty="0"/>
              <a:t> All documents relating to exports have to be routed through the </a:t>
            </a:r>
            <a:r>
              <a:rPr lang="en-US" dirty="0" err="1"/>
              <a:t>authorised</a:t>
            </a:r>
            <a:r>
              <a:rPr lang="en-US" dirty="0"/>
              <a:t> dealer. The documents are allowed to be sent to the buyer, directly, only with the approval of RBI, provided advance payment has been received for full value of the consignment.</a:t>
            </a:r>
          </a:p>
          <a:p>
            <a:pPr algn="just"/>
            <a:r>
              <a:rPr lang="en-US" dirty="0"/>
              <a:t>(b</a:t>
            </a:r>
            <a:r>
              <a:rPr lang="en-US" b="1" dirty="0"/>
              <a:t>) Realization through </a:t>
            </a:r>
            <a:r>
              <a:rPr lang="en-US" b="1" dirty="0" err="1"/>
              <a:t>Authorised</a:t>
            </a:r>
            <a:r>
              <a:rPr lang="en-US" b="1" dirty="0"/>
              <a:t> dealer</a:t>
            </a:r>
            <a:r>
              <a:rPr lang="en-US" dirty="0"/>
              <a:t> Payment against exports should be </a:t>
            </a:r>
            <a:r>
              <a:rPr lang="en-US" dirty="0" err="1"/>
              <a:t>realised</a:t>
            </a:r>
            <a:r>
              <a:rPr lang="en-US" dirty="0"/>
              <a:t> through </a:t>
            </a:r>
            <a:r>
              <a:rPr lang="en-US" dirty="0" err="1"/>
              <a:t>authorised</a:t>
            </a:r>
            <a:r>
              <a:rPr lang="en-US" dirty="0"/>
              <a:t> dealer of foreign exchange. Exporter is not allowed to receive the payment directly from the buyer in the form of </a:t>
            </a:r>
            <a:r>
              <a:rPr lang="en-US" dirty="0" err="1"/>
              <a:t>cheque</a:t>
            </a:r>
            <a:r>
              <a:rPr lang="en-US" dirty="0"/>
              <a:t>, draft, currency, foreign currency traveler </a:t>
            </a:r>
            <a:r>
              <a:rPr lang="en-US" dirty="0" err="1"/>
              <a:t>cheque</a:t>
            </a:r>
            <a:r>
              <a:rPr lang="en-US" dirty="0"/>
              <a:t>, unless permitted by RB and to the extent allowed.</a:t>
            </a:r>
          </a:p>
          <a:p>
            <a:pPr algn="just"/>
            <a:endParaRPr lang="en-US" dirty="0"/>
          </a:p>
        </p:txBody>
      </p:sp>
    </p:spTree>
    <p:extLst>
      <p:ext uri="{BB962C8B-B14F-4D97-AF65-F5344CB8AC3E}">
        <p14:creationId xmlns:p14="http://schemas.microsoft.com/office/powerpoint/2010/main" val="30326223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Autofit/>
          </a:bodyPr>
          <a:lstStyle/>
          <a:p>
            <a:pPr algn="just"/>
            <a:r>
              <a:rPr lang="en-US" sz="2000" b="1" dirty="0"/>
              <a:t>(c) Payment within six months</a:t>
            </a:r>
            <a:endParaRPr lang="en-US" sz="2000" dirty="0"/>
          </a:p>
          <a:p>
            <a:pPr marL="0" indent="0" algn="just">
              <a:buNone/>
            </a:pPr>
            <a:r>
              <a:rPr lang="en-US" sz="2000" dirty="0" err="1"/>
              <a:t>Usance</a:t>
            </a:r>
            <a:r>
              <a:rPr lang="en-US" sz="2000" dirty="0"/>
              <a:t> bills should not be drawn for more than six months. Exporter should obtain prior approval of RBI to extend credit for more than six months.</a:t>
            </a:r>
          </a:p>
          <a:p>
            <a:pPr marL="0" indent="0" algn="just">
              <a:buNone/>
            </a:pPr>
            <a:r>
              <a:rPr lang="en-US" sz="2000" b="1" dirty="0"/>
              <a:t>(i) </a:t>
            </a:r>
            <a:r>
              <a:rPr lang="en-US" sz="2000" b="1" dirty="0" err="1"/>
              <a:t>Drawal</a:t>
            </a:r>
            <a:r>
              <a:rPr lang="en-US" sz="2000" b="1" dirty="0"/>
              <a:t> of Invoice and bill of exchange:</a:t>
            </a:r>
            <a:r>
              <a:rPr lang="en-US" sz="2000" dirty="0"/>
              <a:t> Invoice and Bill of Exchange should be drawn for the amount of shipment declared in GR/SDF/PP forms.</a:t>
            </a:r>
          </a:p>
          <a:p>
            <a:pPr marL="0" indent="0" algn="just">
              <a:buNone/>
            </a:pPr>
            <a:r>
              <a:rPr lang="en-US" sz="2000" dirty="0"/>
              <a:t>(</a:t>
            </a:r>
            <a:r>
              <a:rPr lang="en-US" sz="2000" b="1" dirty="0"/>
              <a:t>ii) Change of Buyer:</a:t>
            </a:r>
            <a:r>
              <a:rPr lang="en-US" sz="2000" dirty="0"/>
              <a:t> The exporter can change the buyer. In such circumstances, fresh Bill of Exchange has to be drawn on the new buyer even for a reduced value of invoice.</a:t>
            </a:r>
          </a:p>
          <a:p>
            <a:pPr marL="0" indent="0" algn="just">
              <a:buNone/>
            </a:pPr>
            <a:r>
              <a:rPr lang="en-US" sz="2000" b="1" dirty="0"/>
              <a:t>iii) Presentation of Shipping Documents:</a:t>
            </a:r>
            <a:r>
              <a:rPr lang="en-US" sz="2000" dirty="0"/>
              <a:t> Shipping documents should be presented to the banker for negotiation within 21 days from the date of shipment. If the documents are presented with delay, exporter has to produce necessary documentary evidence as proof for delay. If the evidence is satisfactory, then only bank negotiates the documents.</a:t>
            </a:r>
          </a:p>
          <a:p>
            <a:pPr algn="just"/>
            <a:r>
              <a:rPr lang="en-US" sz="2000" b="1" dirty="0"/>
              <a:t>(d) Export of </a:t>
            </a:r>
            <a:r>
              <a:rPr lang="en-US" sz="2000" b="1" dirty="0" err="1"/>
              <a:t>jewellery</a:t>
            </a:r>
            <a:r>
              <a:rPr lang="en-US" sz="2000" dirty="0"/>
              <a:t> In case of export of </a:t>
            </a:r>
            <a:r>
              <a:rPr lang="en-US" sz="2000" dirty="0" err="1"/>
              <a:t>jewellery</a:t>
            </a:r>
            <a:r>
              <a:rPr lang="en-US" sz="2000" dirty="0"/>
              <a:t>, GR form is to be countersigned, in advance, by the </a:t>
            </a:r>
            <a:r>
              <a:rPr lang="en-US" sz="2000" dirty="0" err="1"/>
              <a:t>authorised</a:t>
            </a:r>
            <a:r>
              <a:rPr lang="en-US" sz="2000" dirty="0"/>
              <a:t> dealer. In such a case, documents are to be negotiated within five days from the ate of countersignature.</a:t>
            </a:r>
          </a:p>
          <a:p>
            <a:pPr marL="0" indent="0" algn="just">
              <a:buNone/>
            </a:pPr>
            <a:r>
              <a:rPr lang="en-US" sz="2000" dirty="0"/>
              <a:t/>
            </a:r>
            <a:br>
              <a:rPr lang="en-US" sz="2000" dirty="0"/>
            </a:br>
            <a:endParaRPr lang="en-US" sz="2000" dirty="0"/>
          </a:p>
        </p:txBody>
      </p:sp>
    </p:spTree>
    <p:extLst>
      <p:ext uri="{BB962C8B-B14F-4D97-AF65-F5344CB8AC3E}">
        <p14:creationId xmlns:p14="http://schemas.microsoft.com/office/powerpoint/2010/main" val="661908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MISCELLANEOUS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13100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t>
            </a:r>
            <a:endParaRPr lang="en-US" dirty="0"/>
          </a:p>
        </p:txBody>
      </p:sp>
      <p:sp>
        <p:nvSpPr>
          <p:cNvPr id="3" name="Content Placeholder 2"/>
          <p:cNvSpPr>
            <a:spLocks noGrp="1"/>
          </p:cNvSpPr>
          <p:nvPr>
            <p:ph idx="1"/>
          </p:nvPr>
        </p:nvSpPr>
        <p:spPr/>
        <p:txBody>
          <a:bodyPr/>
          <a:lstStyle/>
          <a:p>
            <a:r>
              <a:rPr lang="en-US" dirty="0"/>
              <a:t>A letter of credit is essentially </a:t>
            </a:r>
            <a:r>
              <a:rPr lang="en-US" b="1" dirty="0"/>
              <a:t>a financial contract between a bank, a bank's customer and a beneficiary</a:t>
            </a:r>
            <a:r>
              <a:rPr lang="en-US" dirty="0"/>
              <a:t>. Generally issued by an importer's bank, the letter of credit guarantees the beneficiary will be paid once the conditions of the letter of credit have been met</a:t>
            </a:r>
          </a:p>
        </p:txBody>
      </p:sp>
    </p:spTree>
    <p:extLst>
      <p:ext uri="{BB962C8B-B14F-4D97-AF65-F5344CB8AC3E}">
        <p14:creationId xmlns:p14="http://schemas.microsoft.com/office/powerpoint/2010/main" val="8197832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1543050"/>
            <a:ext cx="73628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5107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 VS D/P</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Under a DA terms of payment, importer accepts documents on the basis of an assurance to effect payment by accepting necessary bill of exchange. The importer collects shipping documents required to take delivery of imported goods from his bank after such assurance on payment at mutually agreed maturity date of payment.</a:t>
            </a:r>
          </a:p>
          <a:p>
            <a:pPr marL="0" indent="0" algn="just">
              <a:buNone/>
            </a:pPr>
            <a:r>
              <a:rPr lang="en-US" dirty="0"/>
              <a:t> </a:t>
            </a:r>
          </a:p>
          <a:p>
            <a:pPr algn="just"/>
            <a:r>
              <a:rPr lang="en-US" dirty="0"/>
              <a:t>In a DP payment terms, the imported need to effect payment against respective import consignment, before collecting documents for delivery of imported goods. Under a payment terms – Documents against Payments, the bank delivers documents required for import clearance only after receiving the value of goods from the importer. The buyer takes delivery of goods with the original transport document of title delivered by his bank after effecting payment under sale of goods mentioned in the document. The buyer’s bank in turn, sends the said amount to seller’s bank as per banking procedures and formalities under international trade.</a:t>
            </a:r>
          </a:p>
          <a:p>
            <a:pPr algn="just"/>
            <a:endParaRPr lang="en-US" dirty="0"/>
          </a:p>
        </p:txBody>
      </p:sp>
    </p:spTree>
    <p:extLst>
      <p:ext uri="{BB962C8B-B14F-4D97-AF65-F5344CB8AC3E}">
        <p14:creationId xmlns:p14="http://schemas.microsoft.com/office/powerpoint/2010/main" val="22303391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INSTITUTIONAL FRAMEWORK FOR EXIM</a:t>
            </a:r>
            <a:endParaRPr lang="en-US" dirty="0"/>
          </a:p>
        </p:txBody>
      </p:sp>
      <p:sp>
        <p:nvSpPr>
          <p:cNvPr id="3" name="Subtitle 2"/>
          <p:cNvSpPr>
            <a:spLocks noGrp="1"/>
          </p:cNvSpPr>
          <p:nvPr>
            <p:ph type="subTitle" idx="1"/>
          </p:nvPr>
        </p:nvSpPr>
        <p:spPr/>
        <p:txBody>
          <a:bodyPr>
            <a:normAutofit fontScale="62500" lnSpcReduction="20000"/>
          </a:bodyPr>
          <a:lstStyle/>
          <a:p>
            <a:pPr algn="just"/>
            <a:r>
              <a:rPr lang="en-US" dirty="0"/>
              <a:t>Foreign Trade Policy - Initiatives - Duty Drawback - Deemed Exports - ASIDE </a:t>
            </a:r>
            <a:r>
              <a:rPr lang="en-US" dirty="0" smtClean="0"/>
              <a:t>– MAI and </a:t>
            </a:r>
            <a:r>
              <a:rPr lang="en-US" dirty="0"/>
              <a:t>MDA -Export Houses - EPCG Scheme - Incentives - Export Promotion Councils </a:t>
            </a:r>
            <a:r>
              <a:rPr lang="en-US" dirty="0" smtClean="0"/>
              <a:t>- Commodity </a:t>
            </a:r>
            <a:r>
              <a:rPr lang="en-US" dirty="0"/>
              <a:t>Boards EXIM Bank - SEZs - FIEO - IIFT - EOUs -- ITPO – ECGC – </a:t>
            </a:r>
            <a:r>
              <a:rPr lang="en-US" dirty="0" smtClean="0"/>
              <a:t>GST &amp; Implications</a:t>
            </a:r>
            <a:endParaRPr lang="en-US" dirty="0"/>
          </a:p>
        </p:txBody>
      </p:sp>
    </p:spTree>
    <p:extLst>
      <p:ext uri="{BB962C8B-B14F-4D97-AF65-F5344CB8AC3E}">
        <p14:creationId xmlns:p14="http://schemas.microsoft.com/office/powerpoint/2010/main" val="6314607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ASIDE</a:t>
            </a:r>
            <a:br>
              <a:rPr lang="en-US" sz="4000" dirty="0" smtClean="0"/>
            </a:br>
            <a:r>
              <a:rPr lang="en-US" sz="2000" dirty="0" smtClean="0"/>
              <a:t>(</a:t>
            </a:r>
            <a:r>
              <a:rPr lang="en-US" sz="2000" dirty="0"/>
              <a:t>Assistance to </a:t>
            </a:r>
            <a:r>
              <a:rPr lang="en-US" sz="2000" dirty="0" smtClean="0"/>
              <a:t>State for </a:t>
            </a:r>
            <a:r>
              <a:rPr lang="en-US" sz="2000" dirty="0"/>
              <a:t>Developing </a:t>
            </a:r>
            <a:r>
              <a:rPr lang="en-US" sz="2000" dirty="0" smtClean="0"/>
              <a:t>Export Infrastructure and Allied Activities)</a:t>
            </a:r>
            <a:endParaRPr lang="en-US" sz="2000" dirty="0"/>
          </a:p>
        </p:txBody>
      </p:sp>
      <p:sp>
        <p:nvSpPr>
          <p:cNvPr id="3" name="Content Placeholder 2"/>
          <p:cNvSpPr>
            <a:spLocks noGrp="1"/>
          </p:cNvSpPr>
          <p:nvPr>
            <p:ph idx="1"/>
          </p:nvPr>
        </p:nvSpPr>
        <p:spPr/>
        <p:txBody>
          <a:bodyPr>
            <a:normAutofit/>
          </a:bodyPr>
          <a:lstStyle/>
          <a:p>
            <a:pPr algn="just"/>
            <a:r>
              <a:rPr lang="en-US" dirty="0"/>
              <a:t>ASIDE is the Assistance given by the Central Government to States through Council for Developing Export Infrastructure and other Allied Activities. </a:t>
            </a:r>
            <a:endParaRPr lang="en-US" dirty="0" smtClean="0"/>
          </a:p>
          <a:p>
            <a:pPr algn="just"/>
            <a:r>
              <a:rPr lang="en-US" dirty="0" smtClean="0"/>
              <a:t>The </a:t>
            </a:r>
            <a:r>
              <a:rPr lang="en-US" dirty="0"/>
              <a:t>objective of this Scheme is to involve the States in the export effort by providing assistance to the State Governments for creating appropriate infrastructure for the development and growth of exports.</a:t>
            </a:r>
          </a:p>
        </p:txBody>
      </p:sp>
    </p:spTree>
    <p:extLst>
      <p:ext uri="{BB962C8B-B14F-4D97-AF65-F5344CB8AC3E}">
        <p14:creationId xmlns:p14="http://schemas.microsoft.com/office/powerpoint/2010/main" val="213625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n-US" dirty="0"/>
              <a:t>Applicable only for the supply of goods (not applicable to services).</a:t>
            </a:r>
          </a:p>
          <a:p>
            <a:pPr algn="just"/>
            <a:r>
              <a:rPr lang="en-US" dirty="0"/>
              <a:t>Goods are not required to be taken outside India.</a:t>
            </a:r>
          </a:p>
          <a:p>
            <a:pPr algn="just"/>
            <a:r>
              <a:rPr lang="en-US" dirty="0"/>
              <a:t>Such supply of goods must be notified by the Central Government as Deemed exports under Section 147 of the Central Goods and Services Tax Act, 2017 (CGST Act).</a:t>
            </a:r>
          </a:p>
          <a:p>
            <a:pPr algn="just"/>
            <a:r>
              <a:rPr lang="en-US" dirty="0"/>
              <a:t>Goods must be manufactured or produced in India.</a:t>
            </a:r>
          </a:p>
          <a:p>
            <a:pPr algn="just"/>
            <a:r>
              <a:rPr lang="en-US" dirty="0"/>
              <a:t>Payment can be received in Indian Rupees or in convertible foreign exchange.</a:t>
            </a:r>
          </a:p>
          <a:p>
            <a:pPr algn="just"/>
            <a:r>
              <a:rPr lang="en-US" dirty="0"/>
              <a:t>Such supplies cannot be made under Bond / LUT.</a:t>
            </a:r>
          </a:p>
          <a:p>
            <a:pPr algn="just"/>
            <a:r>
              <a:rPr lang="en-US" dirty="0"/>
              <a:t>The tax must be paid at the time of supply. Refund of tax paid on such supplies can be claimed.</a:t>
            </a:r>
          </a:p>
          <a:p>
            <a:pPr algn="just"/>
            <a:endParaRPr lang="en-US" dirty="0"/>
          </a:p>
        </p:txBody>
      </p:sp>
      <p:sp>
        <p:nvSpPr>
          <p:cNvPr id="3" name="Title 2"/>
          <p:cNvSpPr>
            <a:spLocks noGrp="1"/>
          </p:cNvSpPr>
          <p:nvPr>
            <p:ph type="title"/>
          </p:nvPr>
        </p:nvSpPr>
        <p:spPr/>
        <p:txBody>
          <a:bodyPr>
            <a:normAutofit fontScale="90000"/>
          </a:bodyPr>
          <a:lstStyle/>
          <a:p>
            <a:r>
              <a:rPr lang="en-US" dirty="0" smtClean="0"/>
              <a:t>ESSENTIAL CONDITIONS: DEEMED EXPORTS</a:t>
            </a:r>
            <a:endParaRPr lang="en-US" dirty="0"/>
          </a:p>
        </p:txBody>
      </p:sp>
    </p:spTree>
    <p:extLst>
      <p:ext uri="{BB962C8B-B14F-4D97-AF65-F5344CB8AC3E}">
        <p14:creationId xmlns:p14="http://schemas.microsoft.com/office/powerpoint/2010/main" val="19107544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FRAMEWORK OF IMPLEMENTATION</a:t>
            </a:r>
            <a:endParaRPr lang="en-US" dirty="0"/>
          </a:p>
        </p:txBody>
      </p:sp>
      <p:sp>
        <p:nvSpPr>
          <p:cNvPr id="3" name="Content Placeholder 2"/>
          <p:cNvSpPr>
            <a:spLocks noGrp="1"/>
          </p:cNvSpPr>
          <p:nvPr>
            <p:ph idx="1"/>
          </p:nvPr>
        </p:nvSpPr>
        <p:spPr/>
        <p:txBody>
          <a:bodyPr>
            <a:normAutofit fontScale="62500" lnSpcReduction="20000"/>
          </a:bodyPr>
          <a:lstStyle/>
          <a:p>
            <a:pPr marL="0" indent="0" algn="just">
              <a:buNone/>
            </a:pPr>
            <a:r>
              <a:rPr lang="en-US" dirty="0"/>
              <a:t>The scheme aims to fund activities related to infrastructure for exports. The activities must have a substantial export content and an established linkage with exports. Following are examples of purposes – </a:t>
            </a:r>
          </a:p>
          <a:p>
            <a:pPr algn="just"/>
            <a:r>
              <a:rPr lang="en-US" dirty="0" smtClean="0"/>
              <a:t>Creation </a:t>
            </a:r>
            <a:r>
              <a:rPr lang="en-US" dirty="0"/>
              <a:t>of new Export Promotion Industrial Parks / Zones (EPIP) (including Special Economic Zones (SEZs)/ </a:t>
            </a:r>
            <a:r>
              <a:rPr lang="en-US" dirty="0" err="1"/>
              <a:t>Agri</a:t>
            </a:r>
            <a:r>
              <a:rPr lang="en-US" dirty="0"/>
              <a:t> Business Zones) and augmenting facilities in existing </a:t>
            </a:r>
            <a:r>
              <a:rPr lang="en-US" dirty="0" smtClean="0"/>
              <a:t>ones.</a:t>
            </a:r>
          </a:p>
          <a:p>
            <a:pPr algn="just"/>
            <a:r>
              <a:rPr lang="en-US" dirty="0" smtClean="0"/>
              <a:t>Developing </a:t>
            </a:r>
            <a:r>
              <a:rPr lang="en-US" dirty="0"/>
              <a:t>infrastructure for export </a:t>
            </a:r>
            <a:r>
              <a:rPr lang="en-US" dirty="0" smtClean="0"/>
              <a:t>conclaves</a:t>
            </a:r>
          </a:p>
          <a:p>
            <a:pPr algn="just"/>
            <a:r>
              <a:rPr lang="en-US" dirty="0" smtClean="0"/>
              <a:t>Setting </a:t>
            </a:r>
            <a:r>
              <a:rPr lang="en-US" dirty="0"/>
              <a:t>up of transportation infrastructure to connect production centers from ports, such as </a:t>
            </a:r>
            <a:r>
              <a:rPr lang="en-US" dirty="0" smtClean="0"/>
              <a:t>roads.</a:t>
            </a:r>
          </a:p>
          <a:p>
            <a:pPr algn="just"/>
            <a:r>
              <a:rPr lang="en-US" dirty="0" smtClean="0"/>
              <a:t>Setting </a:t>
            </a:r>
            <a:r>
              <a:rPr lang="en-US" dirty="0"/>
              <a:t>up of Inland Container Depots and Container Freight Stations for loading cargo in containers for the ease of </a:t>
            </a:r>
            <a:r>
              <a:rPr lang="en-US" dirty="0" smtClean="0"/>
              <a:t>transportation.</a:t>
            </a:r>
          </a:p>
          <a:p>
            <a:pPr algn="just"/>
            <a:r>
              <a:rPr lang="en-US" dirty="0" smtClean="0"/>
              <a:t>Construction </a:t>
            </a:r>
            <a:r>
              <a:rPr lang="en-US" dirty="0"/>
              <a:t>of minor ports and jetties to serve export purposes. </a:t>
            </a:r>
          </a:p>
          <a:p>
            <a:pPr algn="just"/>
            <a:r>
              <a:rPr lang="en-US" dirty="0" smtClean="0"/>
              <a:t>Establishing </a:t>
            </a:r>
            <a:r>
              <a:rPr lang="en-US" dirty="0"/>
              <a:t>power infrastructure such as transformers for additional power supply to production </a:t>
            </a:r>
            <a:r>
              <a:rPr lang="en-US" dirty="0" smtClean="0"/>
              <a:t>centers.</a:t>
            </a:r>
          </a:p>
          <a:p>
            <a:pPr algn="just"/>
            <a:r>
              <a:rPr lang="en-US" dirty="0" smtClean="0"/>
              <a:t>Setting </a:t>
            </a:r>
            <a:r>
              <a:rPr lang="en-US" dirty="0"/>
              <a:t>up Common Effluent Treatment Plants (50% cost would be paid under ASIDE while remaining 50% would be provided by the State or organization concerned)</a:t>
            </a:r>
          </a:p>
        </p:txBody>
      </p:sp>
    </p:spTree>
    <p:extLst>
      <p:ext uri="{BB962C8B-B14F-4D97-AF65-F5344CB8AC3E}">
        <p14:creationId xmlns:p14="http://schemas.microsoft.com/office/powerpoint/2010/main" val="26320344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ELIGIBLE FOR ASIDE</a:t>
            </a:r>
            <a:endParaRPr lang="en-US" dirty="0"/>
          </a:p>
        </p:txBody>
      </p:sp>
      <p:sp>
        <p:nvSpPr>
          <p:cNvPr id="3" name="Content Placeholder 2"/>
          <p:cNvSpPr>
            <a:spLocks noGrp="1"/>
          </p:cNvSpPr>
          <p:nvPr>
            <p:ph idx="1"/>
          </p:nvPr>
        </p:nvSpPr>
        <p:spPr/>
        <p:txBody>
          <a:bodyPr>
            <a:normAutofit/>
          </a:bodyPr>
          <a:lstStyle/>
          <a:p>
            <a:pPr algn="just"/>
            <a:r>
              <a:rPr lang="en-US" dirty="0"/>
              <a:t>Public Sector Undertakings (PSU’s) of Central/ State Government </a:t>
            </a:r>
          </a:p>
          <a:p>
            <a:pPr algn="just"/>
            <a:r>
              <a:rPr lang="en-US" dirty="0" smtClean="0"/>
              <a:t>Export </a:t>
            </a:r>
            <a:r>
              <a:rPr lang="en-US" dirty="0"/>
              <a:t>Promotion Councils (</a:t>
            </a:r>
            <a:r>
              <a:rPr lang="en-US" dirty="0" smtClean="0"/>
              <a:t>EPC)</a:t>
            </a:r>
          </a:p>
          <a:p>
            <a:pPr algn="just"/>
            <a:r>
              <a:rPr lang="en-US" dirty="0" smtClean="0"/>
              <a:t>Apex </a:t>
            </a:r>
            <a:r>
              <a:rPr lang="en-US" dirty="0"/>
              <a:t>Trade Bodies recognized under the EXIM (Export Import) policy of India, such as ASSOCHAM, FICCI, </a:t>
            </a:r>
            <a:r>
              <a:rPr lang="en-US" dirty="0" smtClean="0"/>
              <a:t>etc.</a:t>
            </a:r>
          </a:p>
          <a:p>
            <a:pPr algn="just"/>
            <a:r>
              <a:rPr lang="en-US" dirty="0" smtClean="0"/>
              <a:t>Individual </a:t>
            </a:r>
            <a:r>
              <a:rPr lang="en-US" dirty="0"/>
              <a:t>production/ service units dedicated to </a:t>
            </a:r>
            <a:r>
              <a:rPr lang="en-US" dirty="0" smtClean="0"/>
              <a:t>exports</a:t>
            </a:r>
          </a:p>
          <a:p>
            <a:pPr algn="just"/>
            <a:r>
              <a:rPr lang="en-US" dirty="0" smtClean="0"/>
              <a:t>Other </a:t>
            </a:r>
            <a:r>
              <a:rPr lang="en-US" dirty="0"/>
              <a:t>Agencies of Central/State Government</a:t>
            </a:r>
          </a:p>
        </p:txBody>
      </p:sp>
    </p:spTree>
    <p:extLst>
      <p:ext uri="{BB962C8B-B14F-4D97-AF65-F5344CB8AC3E}">
        <p14:creationId xmlns:p14="http://schemas.microsoft.com/office/powerpoint/2010/main" val="27659982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2-STAGE APPROVAL PROCESS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 y="1295400"/>
            <a:ext cx="912321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6620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MDA</a:t>
            </a:r>
            <a:endParaRPr lang="en-US" dirty="0"/>
          </a:p>
        </p:txBody>
      </p:sp>
      <p:sp>
        <p:nvSpPr>
          <p:cNvPr id="3" name="Content Placeholder 2"/>
          <p:cNvSpPr>
            <a:spLocks noGrp="1"/>
          </p:cNvSpPr>
          <p:nvPr>
            <p:ph idx="1"/>
          </p:nvPr>
        </p:nvSpPr>
        <p:spPr/>
        <p:txBody>
          <a:bodyPr>
            <a:normAutofit fontScale="92500" lnSpcReduction="10000"/>
          </a:bodyPr>
          <a:lstStyle/>
          <a:p>
            <a:r>
              <a:rPr lang="en-US" b="1" u="sng" dirty="0"/>
              <a:t>Market Development Assistance (MDA) Scheme</a:t>
            </a:r>
            <a:endParaRPr lang="en-US" dirty="0"/>
          </a:p>
          <a:p>
            <a:pPr marL="0" indent="0">
              <a:buNone/>
            </a:pPr>
            <a:r>
              <a:rPr lang="en-US" dirty="0"/>
              <a:t>Export Promotion continues to be a major thrust area for the Government. In view of the prevailing macro economic situation with emphasis on exports and to facilitate various measures being undertaken to stimulate and diversify the country's export trade, Marketing Development Assistance (MDA) Scheme is under operation through the Department of Commerce to support the under mentioned activities:</a:t>
            </a:r>
          </a:p>
          <a:p>
            <a:endParaRPr lang="en-US" dirty="0"/>
          </a:p>
        </p:txBody>
      </p:sp>
    </p:spTree>
    <p:extLst>
      <p:ext uri="{BB962C8B-B14F-4D97-AF65-F5344CB8AC3E}">
        <p14:creationId xmlns:p14="http://schemas.microsoft.com/office/powerpoint/2010/main" val="29738370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marL="0" indent="0" algn="just">
              <a:buNone/>
            </a:pPr>
            <a:r>
              <a:rPr lang="en-US" dirty="0"/>
              <a:t>(i) Assist exporters for export promotion activities abroad</a:t>
            </a:r>
          </a:p>
          <a:p>
            <a:pPr marL="0" indent="0" algn="just">
              <a:buNone/>
            </a:pPr>
            <a:r>
              <a:rPr lang="en-US" dirty="0"/>
              <a:t>(ii) Assist Export Promotion Councils(EPCs) to undertake export promotion activities for their product(s) and commodities ;</a:t>
            </a:r>
          </a:p>
          <a:p>
            <a:pPr marL="0" indent="0" algn="just">
              <a:buNone/>
            </a:pPr>
            <a:r>
              <a:rPr lang="en-US" dirty="0"/>
              <a:t>(iii) Assist approved organization/trade bodies in undertaking exclusive nonrecurring innovative activities connected with export promotion efforts for their members ;</a:t>
            </a:r>
          </a:p>
          <a:p>
            <a:pPr marL="0" indent="0" algn="just">
              <a:buNone/>
            </a:pPr>
            <a:r>
              <a:rPr lang="en-US" dirty="0"/>
              <a:t>(iv) Assist Focus export promotion </a:t>
            </a:r>
            <a:r>
              <a:rPr lang="en-US" dirty="0" err="1"/>
              <a:t>programmes</a:t>
            </a:r>
            <a:r>
              <a:rPr lang="en-US" dirty="0"/>
              <a:t> in specific regions abroad like FOCUS (LAC), Focus (Africa), Focus (CIS) and Focus (ASEAN +2) </a:t>
            </a:r>
            <a:r>
              <a:rPr lang="en-US" dirty="0" err="1"/>
              <a:t>programmes</a:t>
            </a:r>
            <a:r>
              <a:rPr lang="en-US" dirty="0"/>
              <a:t> ; and</a:t>
            </a:r>
          </a:p>
          <a:p>
            <a:pPr marL="0" indent="0" algn="just">
              <a:buNone/>
            </a:pPr>
            <a:r>
              <a:rPr lang="en-US" dirty="0"/>
              <a:t>(v) Residual essential activities connected with marketing promotion efforts abroad.</a:t>
            </a:r>
          </a:p>
          <a:p>
            <a:pPr algn="just"/>
            <a:endParaRPr lang="en-US" dirty="0"/>
          </a:p>
        </p:txBody>
      </p:sp>
    </p:spTree>
    <p:extLst>
      <p:ext uri="{BB962C8B-B14F-4D97-AF65-F5344CB8AC3E}">
        <p14:creationId xmlns:p14="http://schemas.microsoft.com/office/powerpoint/2010/main" val="33661547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algn="just"/>
            <a:r>
              <a:rPr lang="en-US" dirty="0"/>
              <a:t>Exporting companies with an f.o.b. value of exports of </a:t>
            </a:r>
            <a:r>
              <a:rPr lang="en-US" dirty="0" err="1"/>
              <a:t>upto</a:t>
            </a:r>
            <a:r>
              <a:rPr lang="en-US" dirty="0"/>
              <a:t> </a:t>
            </a:r>
            <a:r>
              <a:rPr lang="en-US" dirty="0" err="1"/>
              <a:t>Rs</a:t>
            </a:r>
            <a:r>
              <a:rPr lang="en-US" dirty="0"/>
              <a:t>. 30 </a:t>
            </a:r>
            <a:r>
              <a:rPr lang="en-US" dirty="0" err="1"/>
              <a:t>crore</a:t>
            </a:r>
            <a:r>
              <a:rPr lang="en-US" dirty="0"/>
              <a:t> in the preceding year will be eligible for MDA assistance for participation in BSMs/fairs/exhibitions abroad to explore new markets for export of their specific product(s) and commodities from India in the initial phase. </a:t>
            </a:r>
            <a:endParaRPr lang="en-US" dirty="0" smtClean="0"/>
          </a:p>
          <a:p>
            <a:pPr algn="just"/>
            <a:r>
              <a:rPr lang="en-US" dirty="0" smtClean="0"/>
              <a:t>This </a:t>
            </a:r>
            <a:r>
              <a:rPr lang="en-US" dirty="0"/>
              <a:t>will be subject to the condition that the exporter has completed 12 months membership with concerned EPC etc. and filing of returns with concerned EPC/</a:t>
            </a:r>
            <a:r>
              <a:rPr lang="en-US" dirty="0" err="1"/>
              <a:t>organisation</a:t>
            </a:r>
            <a:r>
              <a:rPr lang="en-US" dirty="0"/>
              <a:t> regularly. However, this condition would not apply in case of a new EPC for a period of 5 years from the date of its creation. No such ceiling is applicable for participation in Focus LAC region.</a:t>
            </a:r>
          </a:p>
          <a:p>
            <a:pPr algn="just"/>
            <a:endParaRPr lang="en-US" dirty="0"/>
          </a:p>
        </p:txBody>
      </p:sp>
    </p:spTree>
    <p:extLst>
      <p:ext uri="{BB962C8B-B14F-4D97-AF65-F5344CB8AC3E}">
        <p14:creationId xmlns:p14="http://schemas.microsoft.com/office/powerpoint/2010/main" val="14181716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Assistance would be permissible on travel expenses by air, in economy excursion class fair and/or charges of the built up furnished stall</a:t>
            </a:r>
          </a:p>
        </p:txBody>
      </p:sp>
      <p:graphicFrame>
        <p:nvGraphicFramePr>
          <p:cNvPr id="4" name="Content Placeholder 3"/>
          <p:cNvGraphicFramePr>
            <a:graphicFrameLocks noGrp="1"/>
          </p:cNvGraphicFramePr>
          <p:nvPr>
            <p:ph idx="1"/>
          </p:nvPr>
        </p:nvGraphicFramePr>
        <p:xfrm>
          <a:off x="2309812" y="2080101"/>
          <a:ext cx="4524375" cy="4389120"/>
        </p:xfrm>
        <a:graphic>
          <a:graphicData uri="http://schemas.openxmlformats.org/drawingml/2006/table">
            <a:tbl>
              <a:tblPr/>
              <a:tblGrid>
                <a:gridCol w="1352550"/>
                <a:gridCol w="1543050"/>
                <a:gridCol w="1628775"/>
              </a:tblGrid>
              <a:tr h="0">
                <a:tc>
                  <a:txBody>
                    <a:bodyPr/>
                    <a:lstStyle/>
                    <a:p>
                      <a:pPr algn="ctr"/>
                      <a:r>
                        <a:rPr lang="en-US" b="1">
                          <a:effectLst/>
                        </a:rPr>
                        <a:t>Area/Sector</a:t>
                      </a:r>
                      <a:endParaRPr lang="en-US">
                        <a:effectLst/>
                      </a:endParaRPr>
                    </a:p>
                  </a:txBody>
                  <a:tcPr marL="0" marR="0" marT="0" marB="0" anchor="ctr">
                    <a:lnL>
                      <a:noFill/>
                    </a:lnL>
                    <a:lnR>
                      <a:noFill/>
                    </a:lnR>
                    <a:lnT>
                      <a:noFill/>
                    </a:lnT>
                    <a:lnB>
                      <a:noFill/>
                    </a:lnB>
                    <a:solidFill>
                      <a:srgbClr val="FFFFFF"/>
                    </a:solidFill>
                  </a:tcPr>
                </a:tc>
                <a:tc>
                  <a:txBody>
                    <a:bodyPr/>
                    <a:lstStyle/>
                    <a:p>
                      <a:pPr algn="ctr"/>
                      <a:r>
                        <a:rPr lang="en-US" b="1">
                          <a:effectLst/>
                        </a:rPr>
                        <a:t>No. of  Visits</a:t>
                      </a:r>
                      <a:endParaRPr lang="en-US">
                        <a:effectLst/>
                      </a:endParaRPr>
                    </a:p>
                  </a:txBody>
                  <a:tcPr marL="0" marR="0" marT="0" marB="0" anchor="ctr">
                    <a:lnL>
                      <a:noFill/>
                    </a:lnL>
                    <a:lnR>
                      <a:noFill/>
                    </a:lnR>
                    <a:lnT>
                      <a:noFill/>
                    </a:lnT>
                    <a:lnB>
                      <a:noFill/>
                    </a:lnB>
                    <a:solidFill>
                      <a:srgbClr val="FFFFFF"/>
                    </a:solidFill>
                  </a:tcPr>
                </a:tc>
                <a:tc>
                  <a:txBody>
                    <a:bodyPr/>
                    <a:lstStyle/>
                    <a:p>
                      <a:pPr algn="ctr"/>
                      <a:r>
                        <a:rPr lang="en-US" b="1">
                          <a:effectLst/>
                        </a:rPr>
                        <a:t>Maximum Financial ceiling per event</a:t>
                      </a:r>
                      <a:endParaRPr lang="en-US">
                        <a:effectLst/>
                      </a:endParaRPr>
                    </a:p>
                  </a:txBody>
                  <a:tcPr marL="0" marR="0" marT="0" marB="0" anchor="ctr">
                    <a:lnL>
                      <a:noFill/>
                    </a:lnL>
                    <a:lnR>
                      <a:noFill/>
                    </a:lnR>
                    <a:lnT>
                      <a:noFill/>
                    </a:lnT>
                    <a:lnB>
                      <a:noFill/>
                    </a:lnB>
                    <a:solidFill>
                      <a:srgbClr val="FFFFFF"/>
                    </a:solidFill>
                  </a:tcPr>
                </a:tc>
              </a:tr>
              <a:tr h="0">
                <a:tc>
                  <a:txBody>
                    <a:bodyPr/>
                    <a:lstStyle/>
                    <a:p>
                      <a:pPr algn="ctr"/>
                      <a:r>
                        <a:rPr lang="en-US">
                          <a:effectLst/>
                        </a:rPr>
                        <a:t>Focus LAC</a:t>
                      </a:r>
                    </a:p>
                  </a:txBody>
                  <a:tcPr marL="0" marR="0" marT="0" marB="0" anchor="ctr">
                    <a:lnL>
                      <a:noFill/>
                    </a:lnL>
                    <a:lnR>
                      <a:noFill/>
                    </a:lnR>
                    <a:lnT>
                      <a:noFill/>
                    </a:lnT>
                    <a:lnB>
                      <a:noFill/>
                    </a:lnB>
                    <a:solidFill>
                      <a:srgbClr val="FFFFFF"/>
                    </a:solidFill>
                  </a:tcPr>
                </a:tc>
                <a:tc>
                  <a:txBody>
                    <a:bodyPr/>
                    <a:lstStyle/>
                    <a:p>
                      <a:pPr algn="ctr"/>
                      <a:r>
                        <a:rPr lang="en-US">
                          <a:effectLst/>
                        </a:rPr>
                        <a:t>1</a:t>
                      </a:r>
                    </a:p>
                  </a:txBody>
                  <a:tcPr marL="0" marR="0" marT="0" marB="0" anchor="ctr">
                    <a:lnL>
                      <a:noFill/>
                    </a:lnL>
                    <a:lnR>
                      <a:noFill/>
                    </a:lnR>
                    <a:lnT>
                      <a:noFill/>
                    </a:lnT>
                    <a:lnB>
                      <a:noFill/>
                    </a:lnB>
                    <a:solidFill>
                      <a:srgbClr val="FFFFFF"/>
                    </a:solidFill>
                  </a:tcPr>
                </a:tc>
                <a:tc>
                  <a:txBody>
                    <a:bodyPr/>
                    <a:lstStyle/>
                    <a:p>
                      <a:pPr algn="ctr"/>
                      <a:r>
                        <a:rPr lang="en-US">
                          <a:effectLst/>
                        </a:rPr>
                        <a:t>Rs.2,50,000/-</a:t>
                      </a:r>
                    </a:p>
                  </a:txBody>
                  <a:tcPr marL="0" marR="0" marT="0" marB="0" anchor="ctr">
                    <a:lnL>
                      <a:noFill/>
                    </a:lnL>
                    <a:lnR>
                      <a:noFill/>
                    </a:lnR>
                    <a:lnT>
                      <a:noFill/>
                    </a:lnT>
                    <a:lnB>
                      <a:noFill/>
                    </a:lnB>
                    <a:solidFill>
                      <a:srgbClr val="FFFFFF"/>
                    </a:solidFill>
                  </a:tcPr>
                </a:tc>
              </a:tr>
              <a:tr h="0">
                <a:tc>
                  <a:txBody>
                    <a:bodyPr/>
                    <a:lstStyle/>
                    <a:p>
                      <a:pPr algn="ctr"/>
                      <a:r>
                        <a:rPr lang="en-US">
                          <a:effectLst/>
                        </a:rPr>
                        <a:t>Focus Africa (including WANA countries)</a:t>
                      </a:r>
                    </a:p>
                  </a:txBody>
                  <a:tcPr marL="0" marR="0" marT="0" marB="0" anchor="ctr">
                    <a:lnL>
                      <a:noFill/>
                    </a:lnL>
                    <a:lnR>
                      <a:noFill/>
                    </a:lnR>
                    <a:lnT>
                      <a:noFill/>
                    </a:lnT>
                    <a:lnB>
                      <a:noFill/>
                    </a:lnB>
                    <a:solidFill>
                      <a:srgbClr val="FFFFFF"/>
                    </a:solidFill>
                  </a:tcPr>
                </a:tc>
                <a:tc>
                  <a:txBody>
                    <a:bodyPr/>
                    <a:lstStyle/>
                    <a:p>
                      <a:pPr algn="ctr"/>
                      <a:r>
                        <a:rPr lang="en-US">
                          <a:effectLst/>
                        </a:rPr>
                        <a:t>1</a:t>
                      </a:r>
                    </a:p>
                  </a:txBody>
                  <a:tcPr marL="0" marR="0" marT="0" marB="0" anchor="ctr">
                    <a:lnL>
                      <a:noFill/>
                    </a:lnL>
                    <a:lnR>
                      <a:noFill/>
                    </a:lnR>
                    <a:lnT>
                      <a:noFill/>
                    </a:lnT>
                    <a:lnB>
                      <a:noFill/>
                    </a:lnB>
                    <a:solidFill>
                      <a:srgbClr val="FFFFFF"/>
                    </a:solidFill>
                  </a:tcPr>
                </a:tc>
                <a:tc>
                  <a:txBody>
                    <a:bodyPr/>
                    <a:lstStyle/>
                    <a:p>
                      <a:pPr algn="ctr"/>
                      <a:r>
                        <a:rPr lang="en-US">
                          <a:effectLst/>
                        </a:rPr>
                        <a:t>Rs.2,00,000/-</a:t>
                      </a:r>
                    </a:p>
                  </a:txBody>
                  <a:tcPr marL="0" marR="0" marT="0" marB="0" anchor="ctr">
                    <a:lnL>
                      <a:noFill/>
                    </a:lnL>
                    <a:lnR>
                      <a:noFill/>
                    </a:lnR>
                    <a:lnT>
                      <a:noFill/>
                    </a:lnT>
                    <a:lnB>
                      <a:noFill/>
                    </a:lnB>
                    <a:solidFill>
                      <a:srgbClr val="FFFFFF"/>
                    </a:solidFill>
                  </a:tcPr>
                </a:tc>
              </a:tr>
              <a:tr h="0">
                <a:tc>
                  <a:txBody>
                    <a:bodyPr/>
                    <a:lstStyle/>
                    <a:p>
                      <a:pPr algn="ctr"/>
                      <a:r>
                        <a:rPr lang="en-US">
                          <a:effectLst/>
                        </a:rPr>
                        <a:t>Focus CIS</a:t>
                      </a:r>
                    </a:p>
                  </a:txBody>
                  <a:tcPr marL="0" marR="0" marT="0" marB="0" anchor="ctr">
                    <a:lnL>
                      <a:noFill/>
                    </a:lnL>
                    <a:lnR>
                      <a:noFill/>
                    </a:lnR>
                    <a:lnT>
                      <a:noFill/>
                    </a:lnT>
                    <a:lnB>
                      <a:noFill/>
                    </a:lnB>
                    <a:solidFill>
                      <a:srgbClr val="FFFFFF"/>
                    </a:solidFill>
                  </a:tcPr>
                </a:tc>
                <a:tc>
                  <a:txBody>
                    <a:bodyPr/>
                    <a:lstStyle/>
                    <a:p>
                      <a:pPr algn="ctr"/>
                      <a:r>
                        <a:rPr lang="en-US">
                          <a:effectLst/>
                        </a:rPr>
                        <a:t>1</a:t>
                      </a:r>
                    </a:p>
                  </a:txBody>
                  <a:tcPr marL="0" marR="0" marT="0" marB="0" anchor="ctr">
                    <a:lnL>
                      <a:noFill/>
                    </a:lnL>
                    <a:lnR>
                      <a:noFill/>
                    </a:lnR>
                    <a:lnT>
                      <a:noFill/>
                    </a:lnT>
                    <a:lnB>
                      <a:noFill/>
                    </a:lnB>
                    <a:solidFill>
                      <a:srgbClr val="FFFFFF"/>
                    </a:solidFill>
                  </a:tcPr>
                </a:tc>
                <a:tc>
                  <a:txBody>
                    <a:bodyPr/>
                    <a:lstStyle/>
                    <a:p>
                      <a:pPr algn="ctr"/>
                      <a:r>
                        <a:rPr lang="en-US">
                          <a:effectLst/>
                        </a:rPr>
                        <a:t>Rs.2,00,000/-</a:t>
                      </a:r>
                    </a:p>
                  </a:txBody>
                  <a:tcPr marL="0" marR="0" marT="0" marB="0" anchor="ctr">
                    <a:lnL>
                      <a:noFill/>
                    </a:lnL>
                    <a:lnR>
                      <a:noFill/>
                    </a:lnR>
                    <a:lnT>
                      <a:noFill/>
                    </a:lnT>
                    <a:lnB>
                      <a:noFill/>
                    </a:lnB>
                    <a:solidFill>
                      <a:srgbClr val="FFFFFF"/>
                    </a:solidFill>
                  </a:tcPr>
                </a:tc>
              </a:tr>
              <a:tr h="0">
                <a:tc>
                  <a:txBody>
                    <a:bodyPr/>
                    <a:lstStyle/>
                    <a:p>
                      <a:pPr algn="ctr"/>
                      <a:r>
                        <a:rPr lang="en-US">
                          <a:effectLst/>
                        </a:rPr>
                        <a:t>Focus Asean + 2</a:t>
                      </a:r>
                    </a:p>
                  </a:txBody>
                  <a:tcPr marL="0" marR="0" marT="0" marB="0" anchor="ctr">
                    <a:lnL>
                      <a:noFill/>
                    </a:lnL>
                    <a:lnR>
                      <a:noFill/>
                    </a:lnR>
                    <a:lnT>
                      <a:noFill/>
                    </a:lnT>
                    <a:lnB>
                      <a:noFill/>
                    </a:lnB>
                    <a:solidFill>
                      <a:srgbClr val="FFFFFF"/>
                    </a:solidFill>
                  </a:tcPr>
                </a:tc>
                <a:tc>
                  <a:txBody>
                    <a:bodyPr/>
                    <a:lstStyle/>
                    <a:p>
                      <a:pPr algn="ctr"/>
                      <a:r>
                        <a:rPr lang="en-US">
                          <a:effectLst/>
                        </a:rPr>
                        <a:t>1</a:t>
                      </a:r>
                    </a:p>
                  </a:txBody>
                  <a:tcPr marL="0" marR="0" marT="0" marB="0" anchor="ctr">
                    <a:lnL>
                      <a:noFill/>
                    </a:lnL>
                    <a:lnR>
                      <a:noFill/>
                    </a:lnR>
                    <a:lnT>
                      <a:noFill/>
                    </a:lnT>
                    <a:lnB>
                      <a:noFill/>
                    </a:lnB>
                    <a:solidFill>
                      <a:srgbClr val="FFFFFF"/>
                    </a:solidFill>
                  </a:tcPr>
                </a:tc>
                <a:tc>
                  <a:txBody>
                    <a:bodyPr/>
                    <a:lstStyle/>
                    <a:p>
                      <a:pPr algn="ctr"/>
                      <a:r>
                        <a:rPr lang="en-US">
                          <a:effectLst/>
                        </a:rPr>
                        <a:t>Rs.2,00,000/-</a:t>
                      </a:r>
                    </a:p>
                  </a:txBody>
                  <a:tcPr marL="0" marR="0" marT="0" marB="0" anchor="ctr">
                    <a:lnL>
                      <a:noFill/>
                    </a:lnL>
                    <a:lnR>
                      <a:noFill/>
                    </a:lnR>
                    <a:lnT>
                      <a:noFill/>
                    </a:lnT>
                    <a:lnB>
                      <a:noFill/>
                    </a:lnB>
                    <a:solidFill>
                      <a:srgbClr val="FFFFFF"/>
                    </a:solidFill>
                  </a:tcPr>
                </a:tc>
              </a:tr>
              <a:tr h="0">
                <a:tc>
                  <a:txBody>
                    <a:bodyPr/>
                    <a:lstStyle/>
                    <a:p>
                      <a:pPr algn="ctr"/>
                      <a:r>
                        <a:rPr lang="en-US">
                          <a:effectLst/>
                        </a:rPr>
                        <a:t>General Areas</a:t>
                      </a:r>
                    </a:p>
                  </a:txBody>
                  <a:tcPr marL="0" marR="0" marT="0" marB="0" anchor="ctr">
                    <a:lnL>
                      <a:noFill/>
                    </a:lnL>
                    <a:lnR>
                      <a:noFill/>
                    </a:lnR>
                    <a:lnT>
                      <a:noFill/>
                    </a:lnT>
                    <a:lnB>
                      <a:noFill/>
                    </a:lnB>
                    <a:solidFill>
                      <a:srgbClr val="FFFFFF"/>
                    </a:solidFill>
                  </a:tcPr>
                </a:tc>
                <a:tc>
                  <a:txBody>
                    <a:bodyPr/>
                    <a:lstStyle/>
                    <a:p>
                      <a:pPr algn="ctr"/>
                      <a:r>
                        <a:rPr lang="en-US">
                          <a:effectLst/>
                        </a:rPr>
                        <a:t>1</a:t>
                      </a:r>
                    </a:p>
                  </a:txBody>
                  <a:tcPr marL="0" marR="0" marT="0" marB="0" anchor="ctr">
                    <a:lnL>
                      <a:noFill/>
                    </a:lnL>
                    <a:lnR>
                      <a:noFill/>
                    </a:lnR>
                    <a:lnT>
                      <a:noFill/>
                    </a:lnT>
                    <a:lnB>
                      <a:noFill/>
                    </a:lnB>
                    <a:solidFill>
                      <a:srgbClr val="FFFFFF"/>
                    </a:solidFill>
                  </a:tcPr>
                </a:tc>
                <a:tc>
                  <a:txBody>
                    <a:bodyPr/>
                    <a:lstStyle/>
                    <a:p>
                      <a:pPr algn="ctr"/>
                      <a:r>
                        <a:rPr lang="en-US">
                          <a:effectLst/>
                        </a:rPr>
                        <a:t>Rs.1,50,000/-</a:t>
                      </a:r>
                    </a:p>
                  </a:txBody>
                  <a:tcPr marL="0" marR="0" marT="0" marB="0" anchor="ctr">
                    <a:lnL>
                      <a:noFill/>
                    </a:lnL>
                    <a:lnR>
                      <a:noFill/>
                    </a:lnR>
                    <a:lnT>
                      <a:noFill/>
                    </a:lnT>
                    <a:lnB>
                      <a:noFill/>
                    </a:lnB>
                    <a:solidFill>
                      <a:srgbClr val="FFFFFF"/>
                    </a:solidFill>
                  </a:tcPr>
                </a:tc>
              </a:tr>
              <a:tr h="0">
                <a:tc>
                  <a:txBody>
                    <a:bodyPr/>
                    <a:lstStyle/>
                    <a:p>
                      <a:pPr algn="ctr"/>
                      <a:r>
                        <a:rPr lang="en-US" b="1">
                          <a:effectLst/>
                        </a:rPr>
                        <a:t>TOTAL</a:t>
                      </a:r>
                      <a:endParaRPr lang="en-US">
                        <a:effectLst/>
                      </a:endParaRPr>
                    </a:p>
                  </a:txBody>
                  <a:tcPr marL="0" marR="0" marT="0" marB="0" anchor="ctr">
                    <a:lnL>
                      <a:noFill/>
                    </a:lnL>
                    <a:lnR>
                      <a:noFill/>
                    </a:lnR>
                    <a:lnT>
                      <a:noFill/>
                    </a:lnT>
                    <a:lnB>
                      <a:noFill/>
                    </a:lnB>
                    <a:solidFill>
                      <a:srgbClr val="FFFFFF"/>
                    </a:solidFill>
                  </a:tcPr>
                </a:tc>
                <a:tc>
                  <a:txBody>
                    <a:bodyPr/>
                    <a:lstStyle/>
                    <a:p>
                      <a:pPr algn="ctr"/>
                      <a:r>
                        <a:rPr lang="en-US" b="1">
                          <a:effectLst/>
                        </a:rPr>
                        <a:t>5</a:t>
                      </a:r>
                      <a:endParaRPr lang="en-US">
                        <a:effectLst/>
                      </a:endParaRPr>
                    </a:p>
                  </a:txBody>
                  <a:tcPr marL="0" marR="0" marT="0" marB="0" anchor="ctr">
                    <a:lnL>
                      <a:noFill/>
                    </a:lnL>
                    <a:lnR>
                      <a:noFill/>
                    </a:lnR>
                    <a:lnT>
                      <a:noFill/>
                    </a:lnT>
                    <a:lnB>
                      <a:noFill/>
                    </a:lnB>
                    <a:solidFill>
                      <a:srgbClr val="FFFFFF"/>
                    </a:solidFill>
                  </a:tcPr>
                </a:tc>
                <a:tc>
                  <a:txBody>
                    <a:bodyPr/>
                    <a:lstStyle/>
                    <a:p>
                      <a:pPr algn="ctr"/>
                      <a:r>
                        <a:rPr lang="en-US" dirty="0">
                          <a:effectLst/>
                        </a:rPr>
                        <a:t> </a:t>
                      </a:r>
                    </a:p>
                  </a:txBody>
                  <a:tcPr marL="0" marR="0" marT="0"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1191010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www.pdexcil.org/mda/mai.html</a:t>
            </a:r>
            <a:endParaRPr lang="en-US" dirty="0" smtClean="0"/>
          </a:p>
          <a:p>
            <a:r>
              <a:rPr lang="en-US" dirty="0">
                <a:hlinkClick r:id="rId3"/>
              </a:rPr>
              <a:t>https://</a:t>
            </a:r>
            <a:r>
              <a:rPr lang="en-US" dirty="0" smtClean="0">
                <a:hlinkClick r:id="rId3"/>
              </a:rPr>
              <a:t>pharmexcil.com/relevent-members-forms</a:t>
            </a:r>
            <a:endParaRPr lang="en-US" dirty="0" smtClean="0"/>
          </a:p>
          <a:p>
            <a:endParaRPr lang="en-US" dirty="0" smtClean="0"/>
          </a:p>
          <a:p>
            <a:endParaRPr lang="en-US" dirty="0"/>
          </a:p>
        </p:txBody>
      </p:sp>
    </p:spTree>
    <p:extLst>
      <p:ext uri="{BB962C8B-B14F-4D97-AF65-F5344CB8AC3E}">
        <p14:creationId xmlns:p14="http://schemas.microsoft.com/office/powerpoint/2010/main" val="28474243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b="1" u="sng" dirty="0"/>
              <a:t>Market Access Initiative (MAI) Scheme</a:t>
            </a:r>
            <a:endParaRPr lang="en-US" dirty="0"/>
          </a:p>
          <a:p>
            <a:pPr algn="just"/>
            <a:r>
              <a:rPr lang="en-US" dirty="0"/>
              <a:t>Market Access Initiative (MAI) Scheme is an Export Promotion Scheme envisaged to act as a catalyst to promote India's exports on a sustained basis. </a:t>
            </a:r>
            <a:endParaRPr lang="en-US" dirty="0" smtClean="0"/>
          </a:p>
          <a:p>
            <a:pPr algn="just"/>
            <a:r>
              <a:rPr lang="en-US" dirty="0" smtClean="0"/>
              <a:t>The </a:t>
            </a:r>
            <a:r>
              <a:rPr lang="en-US" dirty="0"/>
              <a:t>scheme is formulated on focus product-focus country approach to evolve specific market and specific product through market studies/survey. </a:t>
            </a:r>
            <a:endParaRPr lang="en-US" dirty="0" smtClean="0"/>
          </a:p>
          <a:p>
            <a:pPr algn="just"/>
            <a:r>
              <a:rPr lang="en-US" dirty="0" smtClean="0"/>
              <a:t>Assistance </a:t>
            </a:r>
            <a:r>
              <a:rPr lang="en-US" dirty="0"/>
              <a:t>would be provided to Export Promotion </a:t>
            </a:r>
            <a:r>
              <a:rPr lang="en-US" dirty="0" smtClean="0"/>
              <a:t> Organizations/Trade </a:t>
            </a:r>
            <a:r>
              <a:rPr lang="en-US" dirty="0"/>
              <a:t>Promotion Organizations/National Level Institutions/ Research Institutions/Universities/Laboratories, Exporters etc., for enhancement of exports through accessing new markets or through increasing the share in the existing markets. </a:t>
            </a:r>
            <a:endParaRPr lang="en-US" dirty="0" smtClean="0"/>
          </a:p>
          <a:p>
            <a:pPr algn="just"/>
            <a:r>
              <a:rPr lang="en-US" dirty="0" smtClean="0"/>
              <a:t>Under </a:t>
            </a:r>
            <a:r>
              <a:rPr lang="en-US" dirty="0"/>
              <a:t>the Scheme the level of assistance for each eligible activities has been fixed.</a:t>
            </a:r>
          </a:p>
          <a:p>
            <a:pPr algn="just"/>
            <a:endParaRPr lang="en-US" dirty="0"/>
          </a:p>
        </p:txBody>
      </p:sp>
    </p:spTree>
    <p:extLst>
      <p:ext uri="{BB962C8B-B14F-4D97-AF65-F5344CB8AC3E}">
        <p14:creationId xmlns:p14="http://schemas.microsoft.com/office/powerpoint/2010/main" val="26080078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Assistance under MAI</a:t>
            </a:r>
            <a:endParaRPr lang="en-US" dirty="0"/>
          </a:p>
        </p:txBody>
      </p:sp>
      <p:sp>
        <p:nvSpPr>
          <p:cNvPr id="3" name="Content Placeholder 2"/>
          <p:cNvSpPr>
            <a:spLocks noGrp="1"/>
          </p:cNvSpPr>
          <p:nvPr>
            <p:ph idx="1"/>
          </p:nvPr>
        </p:nvSpPr>
        <p:spPr/>
        <p:txBody>
          <a:bodyPr/>
          <a:lstStyle/>
          <a:p>
            <a:pPr marL="0" indent="0">
              <a:buNone/>
            </a:pPr>
            <a:r>
              <a:rPr lang="en-US" dirty="0"/>
              <a:t>Marketing Projects Abroad</a:t>
            </a:r>
            <a:br>
              <a:rPr lang="en-US" dirty="0"/>
            </a:br>
            <a:r>
              <a:rPr lang="en-US" dirty="0" smtClean="0"/>
              <a:t>Capacity </a:t>
            </a:r>
            <a:r>
              <a:rPr lang="en-US" dirty="0"/>
              <a:t>Building</a:t>
            </a:r>
            <a:br>
              <a:rPr lang="en-US" dirty="0"/>
            </a:br>
            <a:r>
              <a:rPr lang="en-US" dirty="0" smtClean="0"/>
              <a:t>Support </a:t>
            </a:r>
            <a:r>
              <a:rPr lang="en-US" dirty="0"/>
              <a:t>for Statutory Compliances</a:t>
            </a:r>
            <a:br>
              <a:rPr lang="en-US" dirty="0"/>
            </a:br>
            <a:r>
              <a:rPr lang="en-US" dirty="0" smtClean="0"/>
              <a:t>Studies</a:t>
            </a:r>
            <a:r>
              <a:rPr lang="en-US" dirty="0"/>
              <a:t/>
            </a:r>
            <a:br>
              <a:rPr lang="en-US" dirty="0"/>
            </a:br>
            <a:r>
              <a:rPr lang="en-US" dirty="0" smtClean="0"/>
              <a:t>Project </a:t>
            </a:r>
            <a:r>
              <a:rPr lang="en-US" dirty="0"/>
              <a:t>Development</a:t>
            </a:r>
            <a:br>
              <a:rPr lang="en-US" dirty="0"/>
            </a:br>
            <a:r>
              <a:rPr lang="en-US" dirty="0" smtClean="0"/>
              <a:t>Developing </a:t>
            </a:r>
            <a:r>
              <a:rPr lang="en-US" dirty="0"/>
              <a:t>Foreign Trade Facilitation web Portal</a:t>
            </a:r>
            <a:br>
              <a:rPr lang="en-US" dirty="0"/>
            </a:br>
            <a:r>
              <a:rPr lang="en-US" dirty="0" smtClean="0"/>
              <a:t>To </a:t>
            </a:r>
            <a:r>
              <a:rPr lang="en-US" dirty="0"/>
              <a:t>support Cottage and handicrafts units</a:t>
            </a:r>
          </a:p>
        </p:txBody>
      </p:sp>
    </p:spTree>
    <p:extLst>
      <p:ext uri="{BB962C8B-B14F-4D97-AF65-F5344CB8AC3E}">
        <p14:creationId xmlns:p14="http://schemas.microsoft.com/office/powerpoint/2010/main" val="75452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For example, Dealer 'A' (located in Rajasthan) sells goods to Dealer 'B' which is an EOU. B, in turn, sells the goods to a customer 'C' in Germany. </a:t>
            </a:r>
            <a:r>
              <a:rPr lang="en-US" b="1" dirty="0"/>
              <a:t>Supply by A to B is</a:t>
            </a:r>
            <a:r>
              <a:rPr lang="en-US" dirty="0"/>
              <a:t> treated as deemed exports. Supply by B to C is treated as exports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339360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Agencies in MAI</a:t>
            </a:r>
            <a:endParaRPr lang="en-US" dirty="0"/>
          </a:p>
        </p:txBody>
      </p:sp>
      <p:sp>
        <p:nvSpPr>
          <p:cNvPr id="3" name="Content Placeholder 2"/>
          <p:cNvSpPr>
            <a:spLocks noGrp="1"/>
          </p:cNvSpPr>
          <p:nvPr>
            <p:ph idx="1"/>
          </p:nvPr>
        </p:nvSpPr>
        <p:spPr/>
        <p:txBody>
          <a:bodyPr>
            <a:normAutofit fontScale="70000" lnSpcReduction="20000"/>
          </a:bodyPr>
          <a:lstStyle/>
          <a:p>
            <a:r>
              <a:rPr lang="en-US" dirty="0"/>
              <a:t>Departments of Central Government and </a:t>
            </a:r>
            <a:r>
              <a:rPr lang="en-US" dirty="0" err="1"/>
              <a:t>Organisation</a:t>
            </a:r>
            <a:r>
              <a:rPr lang="en-US" dirty="0"/>
              <a:t> of Central/</a:t>
            </a:r>
            <a:br>
              <a:rPr lang="en-US" dirty="0"/>
            </a:br>
            <a:r>
              <a:rPr lang="en-US" dirty="0"/>
              <a:t>State Governments </a:t>
            </a:r>
            <a:r>
              <a:rPr lang="en-US" dirty="0" smtClean="0"/>
              <a:t>including</a:t>
            </a:r>
          </a:p>
          <a:p>
            <a:r>
              <a:rPr lang="en-US" dirty="0" smtClean="0"/>
              <a:t>Indian </a:t>
            </a:r>
            <a:r>
              <a:rPr lang="en-US" dirty="0"/>
              <a:t>Missions abroad</a:t>
            </a:r>
            <a:br>
              <a:rPr lang="en-US" dirty="0"/>
            </a:br>
            <a:r>
              <a:rPr lang="en-US" dirty="0"/>
              <a:t>&gt; Export Promotion Councils</a:t>
            </a:r>
            <a:br>
              <a:rPr lang="en-US" dirty="0"/>
            </a:br>
            <a:r>
              <a:rPr lang="en-US" dirty="0"/>
              <a:t>&gt; Registered trade promotion </a:t>
            </a:r>
            <a:r>
              <a:rPr lang="en-US" dirty="0" err="1"/>
              <a:t>Organisation</a:t>
            </a:r>
            <a:r>
              <a:rPr lang="en-US" dirty="0"/>
              <a:t/>
            </a:r>
            <a:br>
              <a:rPr lang="en-US" dirty="0"/>
            </a:br>
            <a:r>
              <a:rPr lang="en-US" dirty="0"/>
              <a:t>&gt; Commodity Boards</a:t>
            </a:r>
            <a:br>
              <a:rPr lang="en-US" dirty="0"/>
            </a:br>
            <a:r>
              <a:rPr lang="en-US" dirty="0"/>
              <a:t>&gt; Apex Trade Bodies recognized under Foreign Trade Policy of </a:t>
            </a:r>
            <a:r>
              <a:rPr lang="en-US" dirty="0" err="1"/>
              <a:t>Govt</a:t>
            </a:r>
            <a:r>
              <a:rPr lang="en-US" dirty="0"/>
              <a:t> of India</a:t>
            </a:r>
            <a:br>
              <a:rPr lang="en-US" dirty="0"/>
            </a:br>
            <a:r>
              <a:rPr lang="en-US" dirty="0"/>
              <a:t>&gt; Recognized Industrial &amp; Artisan Clusters</a:t>
            </a:r>
            <a:br>
              <a:rPr lang="en-US" dirty="0"/>
            </a:br>
            <a:r>
              <a:rPr lang="en-US" dirty="0"/>
              <a:t>&gt; Individual Exporters (only for statutory compliance etc.)</a:t>
            </a:r>
            <a:br>
              <a:rPr lang="en-US" dirty="0"/>
            </a:br>
            <a:r>
              <a:rPr lang="en-US" dirty="0"/>
              <a:t>&gt; National Level Institutions (e.g. Indian Institutes of Technology (IITs), </a:t>
            </a:r>
            <a:r>
              <a:rPr lang="en-US" dirty="0" smtClean="0"/>
              <a:t>Indian Institutes </a:t>
            </a:r>
            <a:r>
              <a:rPr lang="en-US" dirty="0"/>
              <a:t>of Management (IIMs), National Institute of design (NIDs), </a:t>
            </a:r>
            <a:r>
              <a:rPr lang="en-US" dirty="0" smtClean="0"/>
              <a:t>NIFT etc</a:t>
            </a:r>
            <a:r>
              <a:rPr lang="en-US" dirty="0"/>
              <a:t>.)/ Research Institutions/Universities/ Recognized laboratories, etc.</a:t>
            </a:r>
          </a:p>
        </p:txBody>
      </p:sp>
    </p:spTree>
    <p:extLst>
      <p:ext uri="{BB962C8B-B14F-4D97-AF65-F5344CB8AC3E}">
        <p14:creationId xmlns:p14="http://schemas.microsoft.com/office/powerpoint/2010/main" val="26516469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FUNDED UNDER MAI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6090298"/>
              </p:ext>
            </p:extLst>
          </p:nvPr>
        </p:nvGraphicFramePr>
        <p:xfrm>
          <a:off x="655301" y="1600201"/>
          <a:ext cx="7833398" cy="4525960"/>
        </p:xfrm>
        <a:graphic>
          <a:graphicData uri="http://schemas.openxmlformats.org/drawingml/2006/table">
            <a:tbl>
              <a:tblPr/>
              <a:tblGrid>
                <a:gridCol w="487699"/>
                <a:gridCol w="7345699"/>
              </a:tblGrid>
              <a:tr h="348151">
                <a:tc>
                  <a:txBody>
                    <a:bodyPr/>
                    <a:lstStyle/>
                    <a:p>
                      <a:pPr algn="l"/>
                      <a:endParaRPr lang="en-US" sz="1700" dirty="0">
                        <a:effectLst/>
                      </a:endParaRPr>
                    </a:p>
                  </a:txBody>
                  <a:tcPr marL="0" marR="0" marT="0" marB="0" anchor="ctr">
                    <a:lnL>
                      <a:noFill/>
                    </a:lnL>
                    <a:lnR>
                      <a:noFill/>
                    </a:lnR>
                    <a:lnT>
                      <a:noFill/>
                    </a:lnT>
                    <a:lnB>
                      <a:noFill/>
                    </a:lnB>
                    <a:solidFill>
                      <a:srgbClr val="FFFFFF"/>
                    </a:solidFill>
                  </a:tcPr>
                </a:tc>
                <a:tc>
                  <a:txBody>
                    <a:bodyPr/>
                    <a:lstStyle/>
                    <a:p>
                      <a:r>
                        <a:rPr lang="en-US" sz="1700" dirty="0" smtClean="0">
                          <a:effectLst/>
                        </a:rPr>
                        <a:t>Opening of showrooms;</a:t>
                      </a:r>
                      <a:endParaRPr lang="en-US" sz="1700" dirty="0"/>
                    </a:p>
                  </a:txBody>
                  <a:tcPr marL="87038" marR="87038" marT="43519" marB="43519">
                    <a:lnL>
                      <a:noFill/>
                    </a:lnL>
                  </a:tcPr>
                </a:tc>
              </a:tr>
              <a:tr h="261113">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Opening of warehouses;</a:t>
                      </a:r>
                    </a:p>
                  </a:txBody>
                  <a:tcPr marL="0" marR="0" marT="0" marB="0" anchor="ctr">
                    <a:lnL>
                      <a:noFill/>
                    </a:lnL>
                    <a:lnR>
                      <a:noFill/>
                    </a:lnR>
                    <a:lnB>
                      <a:noFill/>
                    </a:lnB>
                    <a:solidFill>
                      <a:srgbClr val="FFFFFF"/>
                    </a:solidFill>
                  </a:tcPr>
                </a:tc>
              </a:tr>
              <a:tr h="261113">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Display in international Dept. stores;</a:t>
                      </a:r>
                    </a:p>
                  </a:txBody>
                  <a:tcPr marL="0" marR="0" marT="0" marB="0" anchor="ctr">
                    <a:lnL>
                      <a:noFill/>
                    </a:lnL>
                    <a:lnR>
                      <a:noFill/>
                    </a:lnR>
                    <a:lnT>
                      <a:noFill/>
                    </a:lnT>
                    <a:lnB>
                      <a:noFill/>
                    </a:lnB>
                    <a:solidFill>
                      <a:srgbClr val="FFFFFF"/>
                    </a:solidFill>
                  </a:tcPr>
                </a:tc>
              </a:tr>
              <a:tr h="261113">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Publicity campaign and Brand promotion;</a:t>
                      </a:r>
                    </a:p>
                  </a:txBody>
                  <a:tcPr marL="0" marR="0" marT="0" marB="0" anchor="ctr">
                    <a:lnL>
                      <a:noFill/>
                    </a:lnL>
                    <a:lnR>
                      <a:noFill/>
                    </a:lnR>
                    <a:lnT>
                      <a:noFill/>
                    </a:lnT>
                    <a:lnB>
                      <a:noFill/>
                    </a:lnB>
                    <a:solidFill>
                      <a:srgbClr val="FFFFFF"/>
                    </a:solidFill>
                  </a:tcPr>
                </a:tc>
              </a:tr>
              <a:tr h="261113">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Participation in trade fair etc. abroad;</a:t>
                      </a:r>
                    </a:p>
                  </a:txBody>
                  <a:tcPr marL="0" marR="0" marT="0" marB="0" anchor="ctr">
                    <a:lnL>
                      <a:noFill/>
                    </a:lnL>
                    <a:lnR>
                      <a:noFill/>
                    </a:lnR>
                    <a:lnT>
                      <a:noFill/>
                    </a:lnT>
                    <a:lnB>
                      <a:noFill/>
                    </a:lnB>
                    <a:solidFill>
                      <a:srgbClr val="FFFFFF"/>
                    </a:solidFill>
                  </a:tcPr>
                </a:tc>
              </a:tr>
              <a:tr h="261113">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Research &amp; Product development;</a:t>
                      </a:r>
                    </a:p>
                  </a:txBody>
                  <a:tcPr marL="0" marR="0" marT="0" marB="0" anchor="ctr">
                    <a:lnL>
                      <a:noFill/>
                    </a:lnL>
                    <a:lnR>
                      <a:noFill/>
                    </a:lnR>
                    <a:lnT>
                      <a:noFill/>
                    </a:lnT>
                    <a:lnB>
                      <a:noFill/>
                    </a:lnB>
                    <a:solidFill>
                      <a:srgbClr val="FFFFFF"/>
                    </a:solidFill>
                  </a:tcPr>
                </a:tc>
              </a:tr>
              <a:tr h="522226">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Reverse visits of the prominent buyers from project focus countries;</a:t>
                      </a:r>
                    </a:p>
                  </a:txBody>
                  <a:tcPr marL="0" marR="0" marT="0" marB="0" anchor="ctr">
                    <a:lnL>
                      <a:noFill/>
                    </a:lnL>
                    <a:lnR>
                      <a:noFill/>
                    </a:lnR>
                    <a:lnT>
                      <a:noFill/>
                    </a:lnT>
                    <a:lnB>
                      <a:noFill/>
                    </a:lnB>
                    <a:solidFill>
                      <a:srgbClr val="FFFFFF"/>
                    </a:solidFill>
                  </a:tcPr>
                </a:tc>
              </a:tr>
              <a:tr h="261113">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Export potential survey of the states;</a:t>
                      </a:r>
                    </a:p>
                  </a:txBody>
                  <a:tcPr marL="0" marR="0" marT="0" marB="0" anchor="ctr">
                    <a:lnL>
                      <a:noFill/>
                    </a:lnL>
                    <a:lnR>
                      <a:noFill/>
                    </a:lnR>
                    <a:lnT>
                      <a:noFill/>
                    </a:lnT>
                    <a:lnB>
                      <a:noFill/>
                    </a:lnB>
                    <a:solidFill>
                      <a:srgbClr val="FFFFFF"/>
                    </a:solidFill>
                  </a:tcPr>
                </a:tc>
              </a:tr>
              <a:tr h="783340">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Registration charges for product registration abroad for pharmaceuticals, bio- technology and agro-chemicals;</a:t>
                      </a:r>
                    </a:p>
                  </a:txBody>
                  <a:tcPr marL="0" marR="0" marT="0" marB="0" anchor="ctr">
                    <a:lnL>
                      <a:noFill/>
                    </a:lnL>
                    <a:lnR>
                      <a:noFill/>
                    </a:lnR>
                    <a:lnT>
                      <a:noFill/>
                    </a:lnT>
                    <a:lnB>
                      <a:noFill/>
                    </a:lnB>
                    <a:solidFill>
                      <a:srgbClr val="FFFFFF"/>
                    </a:solidFill>
                  </a:tcPr>
                </a:tc>
              </a:tr>
              <a:tr h="522226">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Testing charges for engineering products abroad;</a:t>
                      </a:r>
                    </a:p>
                  </a:txBody>
                  <a:tcPr marL="0" marR="0" marT="0" marB="0" anchor="ctr">
                    <a:lnL>
                      <a:noFill/>
                    </a:lnL>
                    <a:lnR>
                      <a:noFill/>
                    </a:lnR>
                    <a:lnT>
                      <a:noFill/>
                    </a:lnT>
                    <a:lnB>
                      <a:noFill/>
                    </a:lnB>
                    <a:solidFill>
                      <a:srgbClr val="FFFFFF"/>
                    </a:solidFill>
                  </a:tcPr>
                </a:tc>
              </a:tr>
              <a:tr h="261113">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a:effectLst/>
                        </a:rPr>
                        <a:t>Support cottage and handicrafts units;</a:t>
                      </a:r>
                    </a:p>
                  </a:txBody>
                  <a:tcPr marL="0" marR="0" marT="0" marB="0" anchor="ctr">
                    <a:lnL>
                      <a:noFill/>
                    </a:lnL>
                    <a:lnR>
                      <a:noFill/>
                    </a:lnR>
                    <a:lnT>
                      <a:noFill/>
                    </a:lnT>
                    <a:lnB>
                      <a:noFill/>
                    </a:lnB>
                    <a:solidFill>
                      <a:srgbClr val="FFFFFF"/>
                    </a:solidFill>
                  </a:tcPr>
                </a:tc>
              </a:tr>
              <a:tr h="522226">
                <a:tc>
                  <a:txBody>
                    <a:bodyPr/>
                    <a:lstStyle/>
                    <a:p>
                      <a:pPr algn="ctr"/>
                      <a:endParaRPr lang="en-US" sz="1700" dirty="0">
                        <a:effectLst/>
                      </a:endParaRPr>
                    </a:p>
                  </a:txBody>
                  <a:tcPr marL="0" marR="0" marT="0" marB="0" anchor="ctr">
                    <a:lnL>
                      <a:noFill/>
                    </a:lnL>
                    <a:lnR>
                      <a:noFill/>
                    </a:lnR>
                    <a:lnT>
                      <a:noFill/>
                    </a:lnT>
                    <a:lnB>
                      <a:noFill/>
                    </a:lnB>
                    <a:solidFill>
                      <a:srgbClr val="FFFFFF"/>
                    </a:solidFill>
                  </a:tcPr>
                </a:tc>
                <a:tc>
                  <a:txBody>
                    <a:bodyPr/>
                    <a:lstStyle/>
                    <a:p>
                      <a:pPr algn="l"/>
                      <a:r>
                        <a:rPr lang="en-US" sz="1700" dirty="0">
                          <a:effectLst/>
                        </a:rPr>
                        <a:t>Support </a:t>
                      </a:r>
                      <a:r>
                        <a:rPr lang="en-US" sz="1700" dirty="0" err="1">
                          <a:effectLst/>
                        </a:rPr>
                        <a:t>recognised</a:t>
                      </a:r>
                      <a:r>
                        <a:rPr lang="en-US" sz="1700" dirty="0">
                          <a:effectLst/>
                        </a:rPr>
                        <a:t> associations in industrial clusters for marketing </a:t>
                      </a:r>
                      <a:r>
                        <a:rPr lang="en-US" sz="1700" dirty="0" err="1">
                          <a:effectLst/>
                        </a:rPr>
                        <a:t>aborad</a:t>
                      </a:r>
                      <a:r>
                        <a:rPr lang="en-US" sz="1700" dirty="0">
                          <a:effectLst/>
                        </a:rPr>
                        <a:t>;</a:t>
                      </a:r>
                    </a:p>
                  </a:txBody>
                  <a:tcPr marL="0" marR="0" marT="0" marB="0" anchor="ctr">
                    <a:lnL>
                      <a:noFill/>
                    </a:lnL>
                    <a:lnR>
                      <a:noFill/>
                    </a:lnR>
                    <a:lnT>
                      <a:noFill/>
                    </a:lnT>
                    <a:lnB>
                      <a:noFill/>
                    </a:lnB>
                    <a:solidFill>
                      <a:srgbClr val="FFFFFF"/>
                    </a:solidFill>
                  </a:tcPr>
                </a:tc>
              </a:tr>
            </a:tbl>
          </a:graphicData>
        </a:graphic>
      </p:graphicFrame>
      <p:pic>
        <p:nvPicPr>
          <p:cNvPr id="2049" name="Picture 1"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Bul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00200"/>
            <a:ext cx="38100" cy="6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600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EXPORT AND TRADING HOUSES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23652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Eligibility for </a:t>
            </a:r>
            <a:r>
              <a:rPr lang="en-US" b="1" dirty="0" smtClean="0"/>
              <a:t>Export and </a:t>
            </a:r>
            <a:r>
              <a:rPr lang="en-US" b="1" dirty="0"/>
              <a:t>Trading </a:t>
            </a:r>
            <a:r>
              <a:rPr lang="en-US" b="1" dirty="0" smtClean="0"/>
              <a:t>Houses Status</a:t>
            </a:r>
            <a:endParaRPr lang="en-US" dirty="0"/>
          </a:p>
        </p:txBody>
      </p:sp>
      <p:sp>
        <p:nvSpPr>
          <p:cNvPr id="3" name="Content Placeholder 2"/>
          <p:cNvSpPr>
            <a:spLocks noGrp="1"/>
          </p:cNvSpPr>
          <p:nvPr>
            <p:ph idx="1"/>
          </p:nvPr>
        </p:nvSpPr>
        <p:spPr/>
        <p:txBody>
          <a:bodyPr/>
          <a:lstStyle/>
          <a:p>
            <a:r>
              <a:rPr lang="en-US" b="1" dirty="0"/>
              <a:t>Merchant as well as Manufacturer Exporters, Service Providers, Export Oriented Units (EOUs) and Units located in Special Economic Zones (SEZs), </a:t>
            </a:r>
            <a:r>
              <a:rPr lang="en-US" b="1" dirty="0" err="1"/>
              <a:t>Agri</a:t>
            </a:r>
            <a:r>
              <a:rPr lang="en-US" b="1" dirty="0"/>
              <a:t> Export Zones (AEZs), Electronic Hardware Technology Parks (EHTPs), Software Technology Parks (STPs) and Bio- Technology Parks (BTPs) shall be eligible for status.</a:t>
            </a:r>
            <a:endParaRPr lang="en-US" dirty="0"/>
          </a:p>
        </p:txBody>
      </p:sp>
    </p:spTree>
    <p:extLst>
      <p:ext uri="{BB962C8B-B14F-4D97-AF65-F5344CB8AC3E}">
        <p14:creationId xmlns:p14="http://schemas.microsoft.com/office/powerpoint/2010/main" val="11327402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CATEGORY</a:t>
            </a:r>
            <a:endParaRPr lang="en-US" dirty="0"/>
          </a:p>
        </p:txBody>
      </p:sp>
      <p:sp>
        <p:nvSpPr>
          <p:cNvPr id="3" name="Content Placeholder 2"/>
          <p:cNvSpPr>
            <a:spLocks noGrp="1"/>
          </p:cNvSpPr>
          <p:nvPr>
            <p:ph idx="1"/>
          </p:nvPr>
        </p:nvSpPr>
        <p:spPr/>
        <p:txBody>
          <a:bodyPr>
            <a:normAutofit/>
          </a:bodyPr>
          <a:lstStyle/>
          <a:p>
            <a:r>
              <a:rPr lang="en-US" sz="1600" b="1" dirty="0"/>
              <a:t>Applicant shall be categorized depending on his total FOB (FOR - for deemed exports) export performance during current plus previous three years (taken together) upon</a:t>
            </a:r>
            <a:r>
              <a:rPr lang="en-US" sz="1600" dirty="0"/>
              <a:t/>
            </a:r>
            <a:br>
              <a:rPr lang="en-US" sz="1600" dirty="0"/>
            </a:br>
            <a:r>
              <a:rPr lang="en-US" sz="1600" b="1" dirty="0"/>
              <a:t>exceeding limit below. For Export House (EH) Status, export performance is necessary in at least two out of four years (i.e., current plus previous three years</a:t>
            </a:r>
            <a:r>
              <a:rPr lang="en-US" sz="1600" b="1" dirty="0" smtClean="0"/>
              <a:t>).</a:t>
            </a:r>
          </a:p>
          <a:p>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895600"/>
            <a:ext cx="603885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1490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Privileges of Export </a:t>
            </a:r>
            <a:r>
              <a:rPr lang="en-US" b="1" dirty="0" smtClean="0"/>
              <a:t>and Trading </a:t>
            </a:r>
            <a:r>
              <a:rPr lang="en-US" b="1" dirty="0"/>
              <a:t>House </a:t>
            </a:r>
            <a:r>
              <a:rPr lang="en-US" b="1" dirty="0" smtClean="0"/>
              <a:t>Status Holders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i) Authorization and Customs Clearances for both imports and exports on self-declaration basis;</a:t>
            </a:r>
            <a:r>
              <a:rPr lang="en-US" dirty="0"/>
              <a:t/>
            </a:r>
            <a:br>
              <a:rPr lang="en-US" dirty="0"/>
            </a:br>
            <a:r>
              <a:rPr lang="en-US" dirty="0"/>
              <a:t/>
            </a:r>
            <a:br>
              <a:rPr lang="en-US" dirty="0"/>
            </a:br>
            <a:r>
              <a:rPr lang="en-US" b="1" dirty="0"/>
              <a:t>(ii) Fixation of Input-Output norms on priority within 60 days;</a:t>
            </a:r>
            <a:r>
              <a:rPr lang="en-US" dirty="0"/>
              <a:t/>
            </a:r>
            <a:br>
              <a:rPr lang="en-US" dirty="0"/>
            </a:br>
            <a:r>
              <a:rPr lang="en-US" dirty="0"/>
              <a:t/>
            </a:r>
            <a:br>
              <a:rPr lang="en-US" dirty="0"/>
            </a:br>
            <a:r>
              <a:rPr lang="en-US" b="1" dirty="0"/>
              <a:t>(iii) Exemption from compulsory negotiation of documents through banks. Remittance / Receipts, however, would be received through banking channels;</a:t>
            </a:r>
            <a:r>
              <a:rPr lang="en-US" dirty="0"/>
              <a:t/>
            </a:r>
            <a:br>
              <a:rPr lang="en-US" dirty="0"/>
            </a:br>
            <a:r>
              <a:rPr lang="en-US" dirty="0"/>
              <a:t/>
            </a:r>
            <a:br>
              <a:rPr lang="en-US" dirty="0"/>
            </a:br>
            <a:r>
              <a:rPr lang="en-US" b="1" dirty="0"/>
              <a:t>(iv) 100% retention of foreign exchange in EEFC account;</a:t>
            </a:r>
            <a:r>
              <a:rPr lang="en-US" dirty="0"/>
              <a:t/>
            </a:r>
            <a:br>
              <a:rPr lang="en-US" dirty="0"/>
            </a:br>
            <a:r>
              <a:rPr lang="en-US" dirty="0"/>
              <a:t/>
            </a:r>
            <a:br>
              <a:rPr lang="en-US" dirty="0"/>
            </a:br>
            <a:r>
              <a:rPr lang="en-US" b="1" dirty="0"/>
              <a:t>(v) Exemption from furnishing of BG in Schemes under FTP;</a:t>
            </a:r>
            <a:r>
              <a:rPr lang="en-US" dirty="0"/>
              <a:t/>
            </a:r>
            <a:br>
              <a:rPr lang="en-US" dirty="0"/>
            </a:br>
            <a:r>
              <a:rPr lang="en-US" dirty="0"/>
              <a:t/>
            </a:r>
            <a:br>
              <a:rPr lang="en-US" dirty="0"/>
            </a:br>
            <a:r>
              <a:rPr lang="en-US" b="1" dirty="0"/>
              <a:t>(vi) SEHs and above shall be permitted to establish Export Warehouses, as per </a:t>
            </a:r>
            <a:r>
              <a:rPr lang="en-US" b="1" dirty="0" err="1"/>
              <a:t>DoR</a:t>
            </a:r>
            <a:r>
              <a:rPr lang="en-US" b="1" dirty="0"/>
              <a:t> guidelines.</a:t>
            </a:r>
            <a:r>
              <a:rPr lang="en-US" dirty="0"/>
              <a:t/>
            </a:r>
            <a:br>
              <a:rPr lang="en-US" dirty="0"/>
            </a:br>
            <a:r>
              <a:rPr lang="en-US" dirty="0"/>
              <a:t/>
            </a:r>
            <a:br>
              <a:rPr lang="en-US" dirty="0"/>
            </a:br>
            <a:r>
              <a:rPr lang="en-US" b="1" dirty="0"/>
              <a:t>(vii) For status holders, a decision on conferring of ACP Status shall be communicated by Customs within </a:t>
            </a:r>
            <a:r>
              <a:rPr lang="en-US" b="1" dirty="0" smtClean="0"/>
              <a:t>30 </a:t>
            </a:r>
            <a:r>
              <a:rPr lang="en-US" b="1" dirty="0"/>
              <a:t>days from receipt of application with Customs.</a:t>
            </a:r>
            <a:r>
              <a:rPr lang="en-US" dirty="0"/>
              <a:t/>
            </a:r>
            <a:br>
              <a:rPr lang="en-US" dirty="0"/>
            </a:br>
            <a:r>
              <a:rPr lang="en-US" dirty="0"/>
              <a:t/>
            </a:r>
            <a:br>
              <a:rPr lang="en-US" dirty="0"/>
            </a:br>
            <a:r>
              <a:rPr lang="en-US" b="1" dirty="0"/>
              <a:t>(viii)As an option, for Premier Trading House (PTH), the average level of exports under EPCG Scheme shall be the arithmetic mean of export performance in last 5 years, instead of 3 years.</a:t>
            </a:r>
            <a:r>
              <a:rPr lang="en-US" dirty="0"/>
              <a:t/>
            </a:r>
            <a:br>
              <a:rPr lang="en-US" dirty="0"/>
            </a:br>
            <a:r>
              <a:rPr lang="en-US" dirty="0"/>
              <a:t/>
            </a:r>
            <a:br>
              <a:rPr lang="en-US" dirty="0"/>
            </a:br>
            <a:r>
              <a:rPr lang="en-US" b="1" dirty="0"/>
              <a:t>(ix) Status Holders of specified sectors shall be eligible for Status Holder Incentive Scrip under Para 3 .16 of FTP.</a:t>
            </a:r>
            <a:r>
              <a:rPr lang="en-US" dirty="0"/>
              <a:t/>
            </a:r>
            <a:br>
              <a:rPr lang="en-US" dirty="0"/>
            </a:br>
            <a:r>
              <a:rPr lang="en-US" dirty="0"/>
              <a:t/>
            </a:r>
            <a:br>
              <a:rPr lang="en-US" dirty="0"/>
            </a:br>
            <a:r>
              <a:rPr lang="en-US" b="1" dirty="0"/>
              <a:t>(x) Status Holders of Agri. Sector (Chapter 1 to 24 ) shall be eligible for Agri. Infrastructure Incentive Scrip under VKGUY - Para 3.13.4 of FTP.</a:t>
            </a:r>
            <a:endParaRPr lang="en-US" dirty="0"/>
          </a:p>
        </p:txBody>
      </p:sp>
    </p:spTree>
    <p:extLst>
      <p:ext uri="{BB962C8B-B14F-4D97-AF65-F5344CB8AC3E}">
        <p14:creationId xmlns:p14="http://schemas.microsoft.com/office/powerpoint/2010/main" val="33079048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TRADE PROMOTION ECOSYSTEM IN INDIA</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61247"/>
            <a:ext cx="76390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4294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EXPORT PROMOTION COUNCIL AND COMMODITY BOARDS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4750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EXPORT PROMOTON COUNCIL(EPC)</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The basic objective of Export Promotion Councils is to develop and promote the exports of the nation. </a:t>
            </a:r>
            <a:endParaRPr lang="en-US" dirty="0" smtClean="0"/>
          </a:p>
          <a:p>
            <a:pPr algn="just"/>
            <a:r>
              <a:rPr lang="en-US" dirty="0" smtClean="0"/>
              <a:t>Each </a:t>
            </a:r>
            <a:r>
              <a:rPr lang="en-US" dirty="0"/>
              <a:t>Council is in charge of the promotion of a specific group of projects, products, and services. </a:t>
            </a:r>
            <a:endParaRPr lang="en-US" dirty="0" smtClean="0"/>
          </a:p>
          <a:p>
            <a:pPr algn="just"/>
            <a:r>
              <a:rPr lang="en-US" dirty="0" smtClean="0"/>
              <a:t>The </a:t>
            </a:r>
            <a:r>
              <a:rPr lang="en-US" dirty="0"/>
              <a:t>council helps in sponsoring the development of export-related industries. </a:t>
            </a:r>
            <a:endParaRPr lang="en-US" dirty="0" smtClean="0"/>
          </a:p>
          <a:p>
            <a:pPr algn="just"/>
            <a:r>
              <a:rPr lang="en-US" dirty="0" smtClean="0"/>
              <a:t>They </a:t>
            </a:r>
            <a:r>
              <a:rPr lang="en-US" dirty="0"/>
              <a:t>assist in diversifying the productive sector of the nation and to foster market-oriented, private sector-economy via market oriented export goods development.</a:t>
            </a:r>
          </a:p>
        </p:txBody>
      </p:sp>
    </p:spTree>
    <p:extLst>
      <p:ext uri="{BB962C8B-B14F-4D97-AF65-F5344CB8AC3E}">
        <p14:creationId xmlns:p14="http://schemas.microsoft.com/office/powerpoint/2010/main" val="34841115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EXPORT PROMOTION COUNCILS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The primary role and </a:t>
            </a:r>
            <a:r>
              <a:rPr lang="en-US" u="sng" dirty="0"/>
              <a:t>function </a:t>
            </a:r>
            <a:r>
              <a:rPr lang="en-US" dirty="0"/>
              <a:t>of EPCs is to </a:t>
            </a:r>
            <a:r>
              <a:rPr lang="en-US" u="sng" dirty="0"/>
              <a:t>showcase India</a:t>
            </a:r>
            <a:r>
              <a:rPr lang="en-US" dirty="0"/>
              <a:t> as the preferred destination for export of high-quality products and services. To achieve this, the EPCs represent India and its exporters in the international markets and promote the products through various means. While consolidating exports in current export destinations, EPCs are also required to help exporters in identifying new markets and expanding their export basket. </a:t>
            </a:r>
          </a:p>
          <a:p>
            <a:pPr algn="just"/>
            <a:r>
              <a:rPr lang="en-US" dirty="0"/>
              <a:t>On the other hand, they also help the Government in framing effective trade policies by </a:t>
            </a:r>
            <a:r>
              <a:rPr lang="en-US" u="sng" dirty="0"/>
              <a:t>providing insights</a:t>
            </a:r>
            <a:r>
              <a:rPr lang="en-US" dirty="0"/>
              <a:t> about the issues faced by exporters in international markets. </a:t>
            </a:r>
          </a:p>
          <a:p>
            <a:pPr algn="just"/>
            <a:r>
              <a:rPr lang="en-US" dirty="0"/>
              <a:t>The EPCs are constituted as autonomous bodies with independent functioning and decision-making powers. Nevertheless, any laws and by-laws devised / modified by the Central Government from time to time,  apply to all the EPCs and they are required to follow them. </a:t>
            </a:r>
          </a:p>
          <a:p>
            <a:pPr algn="just"/>
            <a:endParaRPr lang="en-US" dirty="0"/>
          </a:p>
        </p:txBody>
      </p:sp>
    </p:spTree>
    <p:extLst>
      <p:ext uri="{BB962C8B-B14F-4D97-AF65-F5344CB8AC3E}">
        <p14:creationId xmlns:p14="http://schemas.microsoft.com/office/powerpoint/2010/main" val="372220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33475"/>
            <a:ext cx="8067009"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1465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FUNCTIONS OF EPC</a:t>
            </a:r>
            <a:endParaRPr lang="en-US" dirty="0"/>
          </a:p>
        </p:txBody>
      </p:sp>
      <p:sp>
        <p:nvSpPr>
          <p:cNvPr id="3" name="Content Placeholder 2"/>
          <p:cNvSpPr>
            <a:spLocks noGrp="1"/>
          </p:cNvSpPr>
          <p:nvPr>
            <p:ph idx="1"/>
          </p:nvPr>
        </p:nvSpPr>
        <p:spPr>
          <a:xfrm>
            <a:off x="457200" y="762000"/>
            <a:ext cx="8229600" cy="5867400"/>
          </a:xfrm>
        </p:spPr>
        <p:txBody>
          <a:bodyPr>
            <a:noAutofit/>
          </a:bodyPr>
          <a:lstStyle/>
          <a:p>
            <a:pPr algn="just"/>
            <a:r>
              <a:rPr lang="en-US" sz="1600" b="1" dirty="0"/>
              <a:t>Promoting exports:</a:t>
            </a:r>
            <a:r>
              <a:rPr lang="en-US" sz="1600" dirty="0"/>
              <a:t> The primary objective of EPCs is to help exporters in promoting their products in international markets. They do this through various external and internal promotional activities including </a:t>
            </a:r>
            <a:r>
              <a:rPr lang="en-US" sz="1600" dirty="0" err="1"/>
              <a:t>organising</a:t>
            </a:r>
            <a:r>
              <a:rPr lang="en-US" sz="1600" dirty="0"/>
              <a:t> / participating in international trade fairs, buyer-seller meets, etc. </a:t>
            </a:r>
          </a:p>
          <a:p>
            <a:pPr algn="just"/>
            <a:r>
              <a:rPr lang="en-US" sz="1600" b="1" dirty="0"/>
              <a:t>Assistance in Incentive schemes</a:t>
            </a:r>
            <a:r>
              <a:rPr lang="en-US" sz="1600" dirty="0"/>
              <a:t>: Help and assist exporters in availing benefits of various incentive schemes announced in the Foreign Trade Policy. EPCs are authorized to issue RCMC certificates without which exporters cannot avail those benefits. </a:t>
            </a:r>
          </a:p>
          <a:p>
            <a:pPr algn="just"/>
            <a:r>
              <a:rPr lang="en-US" sz="1600" b="1" dirty="0"/>
              <a:t>Expanding to new markets:</a:t>
            </a:r>
            <a:r>
              <a:rPr lang="en-US" sz="1600" dirty="0"/>
              <a:t> Help exporters to consolidate their exports and expand into new markets / meet new buyers through EPC’s branches and offices opened in foreign countries. This is helpful more so in the case of small and medium manufacturers who may not have resources to do this on their own.</a:t>
            </a:r>
          </a:p>
          <a:p>
            <a:pPr algn="just"/>
            <a:r>
              <a:rPr lang="en-US" sz="1600" b="1" dirty="0"/>
              <a:t>Strengthen relations</a:t>
            </a:r>
            <a:r>
              <a:rPr lang="en-US" sz="1600" dirty="0"/>
              <a:t>: Arrange and send delegations to key foreign countries in order to strengthen or diversify exports in those countries. </a:t>
            </a:r>
          </a:p>
          <a:p>
            <a:pPr algn="just"/>
            <a:r>
              <a:rPr lang="en-US" sz="1600" b="1" dirty="0"/>
              <a:t>Providing timely information</a:t>
            </a:r>
            <a:r>
              <a:rPr lang="en-US" sz="1600" dirty="0"/>
              <a:t>: Provide exporters with information on latest trends, happenings, and export opportunities in international markets; changes or updates in trade policies, etc. </a:t>
            </a:r>
          </a:p>
          <a:p>
            <a:pPr algn="just"/>
            <a:r>
              <a:rPr lang="en-US" sz="1600" b="1" dirty="0" err="1"/>
              <a:t>Liaisoning</a:t>
            </a:r>
            <a:r>
              <a:rPr lang="en-US" sz="1600" dirty="0"/>
              <a:t>: Liaison with the trade and export communities to identify their needs, issues/problems and represent their problems to the Government. </a:t>
            </a:r>
          </a:p>
          <a:p>
            <a:pPr algn="just"/>
            <a:r>
              <a:rPr lang="en-US" sz="1600" b="1" dirty="0"/>
              <a:t>Assist in policy making</a:t>
            </a:r>
            <a:r>
              <a:rPr lang="en-US" sz="1600" dirty="0"/>
              <a:t>: Collect comprehensive data on exports concerning their respective product categories and provide the same to the Government to help frame effective trade policies. </a:t>
            </a:r>
          </a:p>
          <a:p>
            <a:pPr algn="just"/>
            <a:r>
              <a:rPr lang="en-US" sz="1600" b="1" dirty="0"/>
              <a:t>Assist exporters in</a:t>
            </a:r>
            <a:r>
              <a:rPr lang="en-US" sz="1600" dirty="0"/>
              <a:t>: (a) technology </a:t>
            </a:r>
            <a:r>
              <a:rPr lang="en-US" sz="1600" dirty="0" err="1"/>
              <a:t>upgradation</a:t>
            </a:r>
            <a:r>
              <a:rPr lang="en-US" sz="1600" dirty="0"/>
              <a:t>, (b) product/service quality improvement, (c) design improvement, (d) standards and specifications, (e) product development, (f) </a:t>
            </a:r>
            <a:r>
              <a:rPr lang="en-US" sz="1600" dirty="0" smtClean="0"/>
              <a:t>innovation</a:t>
            </a:r>
            <a:endParaRPr lang="en-US" sz="1600" dirty="0"/>
          </a:p>
        </p:txBody>
      </p:sp>
    </p:spTree>
    <p:extLst>
      <p:ext uri="{BB962C8B-B14F-4D97-AF65-F5344CB8AC3E}">
        <p14:creationId xmlns:p14="http://schemas.microsoft.com/office/powerpoint/2010/main" val="26425389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EPC</a:t>
            </a:r>
            <a:endParaRPr lang="en-US" dirty="0"/>
          </a:p>
        </p:txBody>
      </p:sp>
      <p:sp>
        <p:nvSpPr>
          <p:cNvPr id="3" name="Content Placeholder 2"/>
          <p:cNvSpPr>
            <a:spLocks noGrp="1"/>
          </p:cNvSpPr>
          <p:nvPr>
            <p:ph idx="1"/>
          </p:nvPr>
        </p:nvSpPr>
        <p:spPr/>
        <p:txBody>
          <a:bodyPr>
            <a:noAutofit/>
          </a:bodyPr>
          <a:lstStyle/>
          <a:p>
            <a:pPr algn="just"/>
            <a:r>
              <a:rPr lang="en-US" sz="1800" b="1" dirty="0"/>
              <a:t>Ease of access to international markets</a:t>
            </a:r>
            <a:r>
              <a:rPr lang="en-US" sz="1800" dirty="0"/>
              <a:t>: The biggest benefit for exporters is the ease of access to international markets as EPCs work towards increasing buyer-seller interactions. Small and medium businesses stand to benefit most out of this as many of them do not have the resources to approach international buyers on their own. </a:t>
            </a:r>
          </a:p>
          <a:p>
            <a:pPr algn="just"/>
            <a:r>
              <a:rPr lang="en-US" sz="1800" b="1" dirty="0"/>
              <a:t>Aid in export incentives: </a:t>
            </a:r>
            <a:r>
              <a:rPr lang="en-US" sz="1800" dirty="0"/>
              <a:t>Registered</a:t>
            </a:r>
            <a:r>
              <a:rPr lang="en-US" sz="1800" b="1" dirty="0"/>
              <a:t> </a:t>
            </a:r>
            <a:r>
              <a:rPr lang="en-US" sz="1800" dirty="0"/>
              <a:t>exporters with the EPCs benefit from the various </a:t>
            </a:r>
            <a:r>
              <a:rPr lang="en-US" sz="1800" u="sng" dirty="0"/>
              <a:t>export incentive schemes</a:t>
            </a:r>
            <a:r>
              <a:rPr lang="en-US" sz="1800" dirty="0"/>
              <a:t> as and when announced by the government. It is mandatory for exporters to register with EPCs to avail these benefits. </a:t>
            </a:r>
          </a:p>
          <a:p>
            <a:pPr algn="just"/>
            <a:r>
              <a:rPr lang="en-US" sz="1800" b="1" dirty="0"/>
              <a:t>Source of trade data</a:t>
            </a:r>
            <a:r>
              <a:rPr lang="en-US" sz="1800" dirty="0"/>
              <a:t>: All EPCs collect export and import data of all its members, thus building a repository of valuable information for both the government and the exporters. This data can provide a lot of insights into diversifying and expanding the international market base. </a:t>
            </a:r>
          </a:p>
          <a:p>
            <a:pPr algn="just"/>
            <a:r>
              <a:rPr lang="en-US" sz="1800" b="1" dirty="0"/>
              <a:t>Platform for growth: </a:t>
            </a:r>
            <a:r>
              <a:rPr lang="en-US" sz="1800" dirty="0"/>
              <a:t>EPCs arrange foreign tours for trade delegations to help exporters reach out to new markets. Such tours present perfect opportunities to increase the buyer base and exports. It not only strengthens the trade relations, but also overall bilateral relations between the countries.</a:t>
            </a:r>
          </a:p>
          <a:p>
            <a:pPr algn="just"/>
            <a:endParaRPr lang="en-US" sz="1800" dirty="0"/>
          </a:p>
        </p:txBody>
      </p:sp>
    </p:spTree>
    <p:extLst>
      <p:ext uri="{BB962C8B-B14F-4D97-AF65-F5344CB8AC3E}">
        <p14:creationId xmlns:p14="http://schemas.microsoft.com/office/powerpoint/2010/main" val="25830135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TO EPC</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a:t>To </a:t>
            </a:r>
            <a:r>
              <a:rPr lang="en-US" u="sng" dirty="0"/>
              <a:t>apply for RCMC</a:t>
            </a:r>
            <a:r>
              <a:rPr lang="en-US" dirty="0"/>
              <a:t> from any of the EPCs, exporters must fill the application form that can be downloaded from respective websites of EPCs. Following documents must be submitted along with it: </a:t>
            </a:r>
          </a:p>
          <a:p>
            <a:pPr algn="just"/>
            <a:r>
              <a:rPr lang="en-US" dirty="0"/>
              <a:t>A self-certified copy of the </a:t>
            </a:r>
            <a:r>
              <a:rPr lang="en-US" u="sng" dirty="0"/>
              <a:t>IEC Number</a:t>
            </a:r>
            <a:r>
              <a:rPr lang="en-US" dirty="0"/>
              <a:t> issued by the licensing authority concerned </a:t>
            </a:r>
          </a:p>
          <a:p>
            <a:pPr algn="just"/>
            <a:r>
              <a:rPr lang="en-US" dirty="0"/>
              <a:t>An Undertaking on non-judicial stamp paper duly notarized on 10/- stamp paper.</a:t>
            </a:r>
          </a:p>
          <a:p>
            <a:pPr algn="just"/>
            <a:r>
              <a:rPr lang="en-US" dirty="0"/>
              <a:t>A self-attested Copy of Memorandum &amp; Articles of Association / Partnership deed / Certificate of Registrar of firm etc. as the case may be</a:t>
            </a:r>
          </a:p>
          <a:p>
            <a:pPr algn="just"/>
            <a:r>
              <a:rPr lang="en-US" dirty="0"/>
              <a:t>In case the exporter wants to be registered as Manufacturer exporter self-attested copy of SSI Certificate / Letter of Intent / Industrial License / Factory License / Employee State Insurance Certificate / Employees Provident Fund Registration Certificate.</a:t>
            </a:r>
          </a:p>
          <a:p>
            <a:pPr algn="just"/>
            <a:endParaRPr lang="en-US" dirty="0"/>
          </a:p>
        </p:txBody>
      </p:sp>
    </p:spTree>
    <p:extLst>
      <p:ext uri="{BB962C8B-B14F-4D97-AF65-F5344CB8AC3E}">
        <p14:creationId xmlns:p14="http://schemas.microsoft.com/office/powerpoint/2010/main" val="19164576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TO FIEO</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marL="0" indent="0" algn="just">
              <a:buNone/>
            </a:pPr>
            <a:r>
              <a:rPr lang="en-US" sz="1700" dirty="0"/>
              <a:t>To </a:t>
            </a:r>
            <a:r>
              <a:rPr lang="en-US" sz="1700" u="sng" dirty="0"/>
              <a:t>apply for FIEO</a:t>
            </a:r>
            <a:r>
              <a:rPr lang="en-US" sz="1700" dirty="0"/>
              <a:t> membership, the exporters must download and fill the application form and submit the following documents along with it: </a:t>
            </a:r>
          </a:p>
          <a:p>
            <a:pPr algn="just"/>
            <a:r>
              <a:rPr lang="en-US" sz="1700" dirty="0"/>
              <a:t>A self-certified copy of the IEC Number issued by the licensing authority concerned.</a:t>
            </a:r>
          </a:p>
          <a:p>
            <a:pPr algn="just"/>
            <a:r>
              <a:rPr lang="en-US" sz="1700" dirty="0"/>
              <a:t>A </a:t>
            </a:r>
            <a:r>
              <a:rPr lang="en-US" sz="1700" dirty="0" err="1"/>
              <a:t>Cheque</a:t>
            </a:r>
            <a:r>
              <a:rPr lang="en-US" sz="1700" dirty="0"/>
              <a:t> / Pay Order / Demand Draft </a:t>
            </a:r>
            <a:r>
              <a:rPr lang="en-US" sz="1700" dirty="0" err="1"/>
              <a:t>favouring</a:t>
            </a:r>
            <a:r>
              <a:rPr lang="en-US" sz="1700" dirty="0"/>
              <a:t> Federation of Indian Export </a:t>
            </a:r>
            <a:r>
              <a:rPr lang="en-US" sz="1700" dirty="0" err="1"/>
              <a:t>Organisations</a:t>
            </a:r>
            <a:r>
              <a:rPr lang="en-US" sz="1700" dirty="0"/>
              <a:t> towards Annual Membership Subscription.</a:t>
            </a:r>
          </a:p>
          <a:p>
            <a:pPr algn="just"/>
            <a:r>
              <a:rPr lang="en-US" sz="1700" dirty="0"/>
              <a:t>Letter of Authority on the letterhead of the firm duly completed and signatures attested by C.A.</a:t>
            </a:r>
          </a:p>
          <a:p>
            <a:pPr algn="just"/>
            <a:r>
              <a:rPr lang="en-US" sz="1700" dirty="0"/>
              <a:t>Self-certified copy(</a:t>
            </a:r>
            <a:r>
              <a:rPr lang="en-US" sz="1700" dirty="0" err="1"/>
              <a:t>ies</a:t>
            </a:r>
            <a:r>
              <a:rPr lang="en-US" sz="1700" dirty="0"/>
              <a:t>) of the SSI Registration Certificate/Industrial </a:t>
            </a:r>
            <a:r>
              <a:rPr lang="en-US" sz="1700" dirty="0" err="1"/>
              <a:t>Licence</a:t>
            </a:r>
            <a:r>
              <a:rPr lang="en-US" sz="1700" dirty="0"/>
              <a:t>/IEM/others, if applicable.</a:t>
            </a:r>
          </a:p>
          <a:p>
            <a:pPr algn="just"/>
            <a:r>
              <a:rPr lang="en-US" sz="1700" dirty="0"/>
              <a:t>A self-certified copy of One Star Export House / Two Star Export House / Three Star Export House / Four Star Export House / Five Star Export House Certificate, if applicable.</a:t>
            </a:r>
          </a:p>
          <a:p>
            <a:pPr algn="just"/>
            <a:r>
              <a:rPr lang="en-US" sz="1700" dirty="0"/>
              <a:t>ID proof of Director(s) / Partner(s)/ Proprietor(s) (</a:t>
            </a:r>
            <a:r>
              <a:rPr lang="en-US" sz="1700" dirty="0" err="1"/>
              <a:t>Adhaar</a:t>
            </a:r>
            <a:r>
              <a:rPr lang="en-US" sz="1700" dirty="0"/>
              <a:t> Card/ Driving </a:t>
            </a:r>
            <a:r>
              <a:rPr lang="en-US" sz="1700" dirty="0" err="1"/>
              <a:t>Licence</a:t>
            </a:r>
            <a:r>
              <a:rPr lang="en-US" sz="1700" dirty="0"/>
              <a:t>/ Voter ID Card/ Passport) </a:t>
            </a:r>
          </a:p>
          <a:p>
            <a:pPr algn="just"/>
            <a:r>
              <a:rPr lang="en-US" sz="1700" dirty="0"/>
              <a:t>GSTIN </a:t>
            </a:r>
          </a:p>
          <a:p>
            <a:pPr algn="just"/>
            <a:r>
              <a:rPr lang="en-US" sz="1700" dirty="0"/>
              <a:t>Export Turnover country-wise /commodity-wise for the past 3 financial years.  </a:t>
            </a:r>
            <a:r>
              <a:rPr lang="en-US" sz="1700" dirty="0" err="1"/>
              <a:t>Proforma</a:t>
            </a:r>
            <a:r>
              <a:rPr lang="en-US" sz="1700" dirty="0"/>
              <a:t> enclosed (OR) Statement of foreign exchange earnings for the past 3 financial years in case of Service Providers</a:t>
            </a:r>
          </a:p>
          <a:p>
            <a:pPr algn="just"/>
            <a:endParaRPr lang="en-US" sz="1700" dirty="0"/>
          </a:p>
        </p:txBody>
      </p:sp>
    </p:spTree>
    <p:extLst>
      <p:ext uri="{BB962C8B-B14F-4D97-AF65-F5344CB8AC3E}">
        <p14:creationId xmlns:p14="http://schemas.microsoft.com/office/powerpoint/2010/main" val="146112889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COMMODITY BOARDS(FUNCTONS AND OBJECTIVES)</a:t>
            </a:r>
            <a:endParaRPr lang="en-US" dirty="0"/>
          </a:p>
        </p:txBody>
      </p:sp>
      <p:sp>
        <p:nvSpPr>
          <p:cNvPr id="3" name="Content Placeholder 2"/>
          <p:cNvSpPr>
            <a:spLocks noGrp="1"/>
          </p:cNvSpPr>
          <p:nvPr>
            <p:ph idx="1"/>
          </p:nvPr>
        </p:nvSpPr>
        <p:spPr/>
        <p:txBody>
          <a:bodyPr>
            <a:noAutofit/>
          </a:bodyPr>
          <a:lstStyle/>
          <a:p>
            <a:pPr marL="0" indent="0" algn="just" fontAlgn="base">
              <a:buNone/>
            </a:pPr>
            <a:r>
              <a:rPr lang="en-US" sz="1800" dirty="0"/>
              <a:t>1. Advising the government on policy matters such as fixing quotas for exports, entering into trade agreements with foreign countries, etc.</a:t>
            </a:r>
          </a:p>
          <a:p>
            <a:pPr marL="0" indent="0" algn="just" fontAlgn="base">
              <a:buNone/>
            </a:pPr>
            <a:r>
              <a:rPr lang="en-US" sz="1800" dirty="0"/>
              <a:t>2. Undertaking promotional activities such as participation in exhibition and trade fairs, opening of foreign offices abroad, conducting marketing surveys, sponsoring trade delegations, etc.</a:t>
            </a:r>
          </a:p>
          <a:p>
            <a:pPr marL="0" indent="0" algn="just" fontAlgn="base">
              <a:buNone/>
            </a:pPr>
            <a:r>
              <a:rPr lang="en-US" sz="1800" dirty="0"/>
              <a:t>3. Promoting the consumption of commodities in their jurisdiction by opening branch offices in foreign countries.</a:t>
            </a:r>
          </a:p>
          <a:p>
            <a:pPr marL="0" indent="0" algn="just" fontAlgn="base">
              <a:buNone/>
            </a:pPr>
            <a:r>
              <a:rPr lang="en-US" sz="1800" dirty="0"/>
              <a:t>4. Resolving all problems relating to commodities in their jurisdiction.</a:t>
            </a:r>
          </a:p>
          <a:p>
            <a:pPr marL="0" indent="0" algn="just" fontAlgn="base">
              <a:buNone/>
            </a:pPr>
            <a:r>
              <a:rPr lang="en-US" sz="1800" dirty="0"/>
              <a:t>5. Undertaking research activities to develop production and marketing activities within the country. Commodity Boards have research units of their own. Examples include Central Coffee Research Institute, Rubber Research Institute, Coir Research Institute at </a:t>
            </a:r>
            <a:r>
              <a:rPr lang="en-US" sz="1800" dirty="0" err="1" smtClean="0"/>
              <a:t>Alleppy</a:t>
            </a:r>
            <a:r>
              <a:rPr lang="en-US" sz="1800" dirty="0"/>
              <a:t>, the Central Sericulture Research Station at Berhampur, etc.</a:t>
            </a:r>
          </a:p>
          <a:p>
            <a:pPr marL="0" indent="0" algn="just" fontAlgn="base">
              <a:buNone/>
            </a:pPr>
            <a:r>
              <a:rPr lang="en-US" sz="1800" dirty="0"/>
              <a:t>6. Imparting training to workers engaged in the production of the commodity concerned. The National Coir Training and Design Centre, Institutes of Handloom Technology at Salem and at Varanasi are the training institutes set up by their respective commodity Boards.</a:t>
            </a:r>
          </a:p>
          <a:p>
            <a:pPr algn="just"/>
            <a:endParaRPr lang="en-US" sz="1800" dirty="0"/>
          </a:p>
        </p:txBody>
      </p:sp>
    </p:spTree>
    <p:extLst>
      <p:ext uri="{BB962C8B-B14F-4D97-AF65-F5344CB8AC3E}">
        <p14:creationId xmlns:p14="http://schemas.microsoft.com/office/powerpoint/2010/main" val="27565774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COMMODITY BOARDS</a:t>
            </a: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a:t>1. </a:t>
            </a:r>
            <a:r>
              <a:rPr lang="en-US" b="1" u="sng" dirty="0"/>
              <a:t>Coffee Board</a:t>
            </a:r>
            <a:r>
              <a:rPr lang="en-US" dirty="0"/>
              <a:t>: The Coffee Board was established under the Coffee Act of 1942. It aims at the development of the industry and the promotion of its exports. The Coffee Board has set up a Central Coffee Research Institutes and also six coffee demonstration farms. The results of its research activities are made available to coffee growers. The Board advertises its product in foreign trade journal and mass circulation newspaper media. It also participates in trade fairs and exhibitions to promote the export of the product.</a:t>
            </a:r>
          </a:p>
          <a:p>
            <a:pPr fontAlgn="base"/>
            <a:r>
              <a:rPr lang="en-US" dirty="0"/>
              <a:t>2. </a:t>
            </a:r>
            <a:r>
              <a:rPr lang="en-US" b="1" u="sng" dirty="0"/>
              <a:t>Tea Board</a:t>
            </a:r>
            <a:r>
              <a:rPr lang="en-US" dirty="0"/>
              <a:t>: The Tea Board was established by the Government of India under the Tea Act of 1955. Development of the tea industry and the promotion of its export are the main objectives of the Tea Board. The board has set up offices in India as well as abroad. It works in collaboration with the Tea councils set up in the U.K, the USA, Germany, France, Australia, New Zealand and Canada with the cooperation of other tea producing countries. The Board also arranges for pre-shipment inspection and quality control under the Tea Control Order of 1959.</a:t>
            </a:r>
          </a:p>
          <a:p>
            <a:endParaRPr lang="en-US" dirty="0"/>
          </a:p>
        </p:txBody>
      </p:sp>
    </p:spTree>
    <p:extLst>
      <p:ext uri="{BB962C8B-B14F-4D97-AF65-F5344CB8AC3E}">
        <p14:creationId xmlns:p14="http://schemas.microsoft.com/office/powerpoint/2010/main" val="10960359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fontAlgn="base">
              <a:buNone/>
            </a:pPr>
            <a:r>
              <a:rPr lang="en-US" dirty="0"/>
              <a:t>3. </a:t>
            </a:r>
            <a:r>
              <a:rPr lang="en-US" b="1" u="sng" dirty="0"/>
              <a:t>Cardamom Board</a:t>
            </a:r>
            <a:r>
              <a:rPr lang="en-US" dirty="0"/>
              <a:t>: The Cardamom Board was constituted under the Cardamom Act of 1965 by the Government of India. It is the statutory body with its headquarters at </a:t>
            </a:r>
            <a:r>
              <a:rPr lang="en-US" dirty="0" err="1"/>
              <a:t>Ernakulam</a:t>
            </a:r>
            <a:r>
              <a:rPr lang="en-US" dirty="0"/>
              <a:t>. It has set up a foreign office at Brussels which conducts exhibitions abroad and undertakes promotional campaigns.</a:t>
            </a:r>
          </a:p>
          <a:p>
            <a:pPr marL="0" indent="0" fontAlgn="base">
              <a:buNone/>
            </a:pPr>
            <a:r>
              <a:rPr lang="en-US" dirty="0"/>
              <a:t>4. </a:t>
            </a:r>
            <a:r>
              <a:rPr lang="en-US" b="1" u="sng" dirty="0"/>
              <a:t>Rubber Board</a:t>
            </a:r>
            <a:r>
              <a:rPr lang="en-US" dirty="0"/>
              <a:t>: The Government of India established the Rubber Board under the Rubber Act of 1947 as a statutory body. The Board advises the government on all matters related to rubber industry. Further, it undertakes control, planning, marketing and acquisition of rubber.</a:t>
            </a:r>
          </a:p>
          <a:p>
            <a:pPr marL="0" indent="0" fontAlgn="base">
              <a:buNone/>
            </a:pPr>
            <a:r>
              <a:rPr lang="en-US" dirty="0"/>
              <a:t>Rubber Board promotes the development of rubber industry in India. It is responsible for the registration of estates, issue of new planting and replanting licenses and other development schemes such as replanting subsidy. It has set up a Rubber Research Institute with well equipped laboratories. Its publications are very useful for the rubber industry.</a:t>
            </a:r>
          </a:p>
          <a:p>
            <a:endParaRPr lang="en-US" dirty="0"/>
          </a:p>
        </p:txBody>
      </p:sp>
    </p:spTree>
    <p:extLst>
      <p:ext uri="{BB962C8B-B14F-4D97-AF65-F5344CB8AC3E}">
        <p14:creationId xmlns:p14="http://schemas.microsoft.com/office/powerpoint/2010/main" val="30018551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fontAlgn="base">
              <a:buNone/>
            </a:pPr>
            <a:r>
              <a:rPr lang="en-US" dirty="0"/>
              <a:t>5. </a:t>
            </a:r>
            <a:r>
              <a:rPr lang="en-US" b="1" u="sng" dirty="0"/>
              <a:t>Coir Board</a:t>
            </a:r>
            <a:r>
              <a:rPr lang="en-US" dirty="0"/>
              <a:t>: The Coir Board was incorporated under the Coir Industry Act. It aims at the development of the coir industries. It has a coir research institute at </a:t>
            </a:r>
            <a:r>
              <a:rPr lang="en-US" dirty="0" err="1"/>
              <a:t>Alleply</a:t>
            </a:r>
            <a:r>
              <a:rPr lang="en-US" dirty="0"/>
              <a:t> and National coir Training and Design </a:t>
            </a:r>
            <a:r>
              <a:rPr lang="en-US" dirty="0" err="1"/>
              <a:t>centre</a:t>
            </a:r>
            <a:r>
              <a:rPr lang="en-US" dirty="0"/>
              <a:t>. The Coir Board conducts research surveys. encourages formation of new industry. It undertakes publicity in India and abroad through mass media and exhibitions.</a:t>
            </a:r>
          </a:p>
          <a:p>
            <a:pPr marL="0" indent="0" fontAlgn="base">
              <a:buNone/>
            </a:pPr>
            <a:endParaRPr lang="en-US" dirty="0" smtClean="0"/>
          </a:p>
          <a:p>
            <a:pPr marL="0" indent="0" fontAlgn="base">
              <a:buNone/>
            </a:pPr>
            <a:r>
              <a:rPr lang="en-US" dirty="0" smtClean="0"/>
              <a:t>6</a:t>
            </a:r>
            <a:r>
              <a:rPr lang="en-US" dirty="0"/>
              <a:t>. </a:t>
            </a:r>
            <a:r>
              <a:rPr lang="en-US" b="1" u="sng" dirty="0"/>
              <a:t>Central Silk Board</a:t>
            </a:r>
            <a:r>
              <a:rPr lang="en-US" dirty="0"/>
              <a:t>: The central silk board was set up in 1949 under the Central Silk Board Act. Its headquarters are located at Mumbai. It also runs the central sericulture research stations at Berhampur, </a:t>
            </a:r>
            <a:r>
              <a:rPr lang="en-US" dirty="0" err="1"/>
              <a:t>Kalimpong</a:t>
            </a:r>
            <a:r>
              <a:rPr lang="en-US" dirty="0"/>
              <a:t>, Mysore and Ranchi. The board performs the following functions:</a:t>
            </a:r>
          </a:p>
          <a:p>
            <a:pPr fontAlgn="base"/>
            <a:r>
              <a:rPr lang="en-US" dirty="0"/>
              <a:t>Developing sericulture industry</a:t>
            </a:r>
          </a:p>
          <a:p>
            <a:pPr fontAlgn="base"/>
            <a:r>
              <a:rPr lang="en-US" dirty="0"/>
              <a:t>Implementing annual plans and attaining production and export targets.</a:t>
            </a:r>
          </a:p>
          <a:p>
            <a:pPr fontAlgn="base"/>
            <a:r>
              <a:rPr lang="en-US" dirty="0"/>
              <a:t>Organizing research, training, seed production, and export promotion.</a:t>
            </a:r>
          </a:p>
          <a:p>
            <a:pPr fontAlgn="base"/>
            <a:r>
              <a:rPr lang="en-US" dirty="0"/>
              <a:t>Import and export of raw silk fabrics.</a:t>
            </a:r>
          </a:p>
          <a:p>
            <a:endParaRPr lang="en-US" dirty="0"/>
          </a:p>
        </p:txBody>
      </p:sp>
    </p:spTree>
    <p:extLst>
      <p:ext uri="{BB962C8B-B14F-4D97-AF65-F5344CB8AC3E}">
        <p14:creationId xmlns:p14="http://schemas.microsoft.com/office/powerpoint/2010/main" val="37937077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62500" lnSpcReduction="20000"/>
          </a:bodyPr>
          <a:lstStyle/>
          <a:p>
            <a:pPr marL="0" indent="0" algn="just" fontAlgn="base">
              <a:buNone/>
            </a:pPr>
            <a:r>
              <a:rPr lang="en-US" dirty="0"/>
              <a:t>7. </a:t>
            </a:r>
            <a:r>
              <a:rPr lang="en-US" b="1" u="sng" dirty="0"/>
              <a:t>The All India Handicrafts Board</a:t>
            </a:r>
            <a:r>
              <a:rPr lang="en-US" dirty="0"/>
              <a:t>: The All India Handicraft Board has its headquarters in Delhi. Its activities include the following:</a:t>
            </a:r>
          </a:p>
          <a:p>
            <a:pPr algn="just" fontAlgn="base"/>
            <a:r>
              <a:rPr lang="en-US" dirty="0"/>
              <a:t>The running of four design </a:t>
            </a:r>
            <a:r>
              <a:rPr lang="en-US" dirty="0" err="1"/>
              <a:t>centres</a:t>
            </a:r>
            <a:r>
              <a:rPr lang="en-US" dirty="0"/>
              <a:t> at Mumbai, Kolkata, Bangalore and New Delhi and one development </a:t>
            </a:r>
            <a:r>
              <a:rPr lang="en-US" dirty="0" err="1"/>
              <a:t>centre</a:t>
            </a:r>
            <a:r>
              <a:rPr lang="en-US" dirty="0"/>
              <a:t> at Bangalore.</a:t>
            </a:r>
          </a:p>
          <a:p>
            <a:pPr algn="just" fontAlgn="base"/>
            <a:r>
              <a:rPr lang="en-US" dirty="0"/>
              <a:t>Assisting the state government in planning and executing development schemes.</a:t>
            </a:r>
          </a:p>
          <a:p>
            <a:pPr algn="just" fontAlgn="base"/>
            <a:r>
              <a:rPr lang="en-US" dirty="0"/>
              <a:t>Development and evaluation of new designs which are commercially viable and production of proto-type.</a:t>
            </a:r>
          </a:p>
          <a:p>
            <a:pPr algn="just" fontAlgn="base"/>
            <a:r>
              <a:rPr lang="en-US" dirty="0"/>
              <a:t>Export promotion measures like participation in trade fairs and exhibitions, production of films, brochures, catalogues and other promotional aids.</a:t>
            </a:r>
          </a:p>
          <a:p>
            <a:pPr marL="0" indent="0" algn="just" fontAlgn="base">
              <a:buNone/>
            </a:pPr>
            <a:r>
              <a:rPr lang="en-US" dirty="0"/>
              <a:t>8. </a:t>
            </a:r>
            <a:r>
              <a:rPr lang="en-US" b="1" u="sng" dirty="0"/>
              <a:t>The All India Handloom Board</a:t>
            </a:r>
            <a:r>
              <a:rPr lang="en-US" dirty="0"/>
              <a:t>: The All India Handloom Board promotes the development of handlooms as cottage industry. Two institutes of Handloom Technology are located at Salem and Varanasi. They also offer 3 year diploma courses.</a:t>
            </a:r>
          </a:p>
          <a:p>
            <a:pPr algn="just" fontAlgn="base"/>
            <a:r>
              <a:rPr lang="en-US" dirty="0"/>
              <a:t>Seven weaver </a:t>
            </a:r>
            <a:r>
              <a:rPr lang="en-US" dirty="0" err="1"/>
              <a:t>centres</a:t>
            </a:r>
            <a:r>
              <a:rPr lang="en-US" dirty="0"/>
              <a:t> are located in Bombay, Indore, Varanasi, Calcutta, </a:t>
            </a:r>
            <a:r>
              <a:rPr lang="en-US" dirty="0" err="1"/>
              <a:t>Mangalari</a:t>
            </a:r>
            <a:r>
              <a:rPr lang="en-US" dirty="0"/>
              <a:t>, Bangalore and Madras. These </a:t>
            </a:r>
            <a:r>
              <a:rPr lang="en-US" dirty="0" err="1"/>
              <a:t>centres</a:t>
            </a:r>
            <a:r>
              <a:rPr lang="en-US" dirty="0"/>
              <a:t> conduct research to evolve attractive designs for domestic as well as foreign markets. They provide technical assistance in printing, dyeing and weaving. They also provide financial assistance and helps the industry by organizing depots abroad. They arrange pre-shipment quality control inspection.</a:t>
            </a:r>
          </a:p>
          <a:p>
            <a:pPr algn="just"/>
            <a:endParaRPr lang="en-US" dirty="0"/>
          </a:p>
        </p:txBody>
      </p:sp>
    </p:spTree>
    <p:extLst>
      <p:ext uri="{BB962C8B-B14F-4D97-AF65-F5344CB8AC3E}">
        <p14:creationId xmlns:p14="http://schemas.microsoft.com/office/powerpoint/2010/main" val="196541363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EPC AND COMMODITY BOARD</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51496"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9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Export Trend</a:t>
            </a:r>
          </a:p>
          <a:p>
            <a:r>
              <a:rPr lang="en-US" dirty="0"/>
              <a:t>Supply base</a:t>
            </a:r>
          </a:p>
          <a:p>
            <a:r>
              <a:rPr lang="en-US" dirty="0"/>
              <a:t>Production capacity and Product base</a:t>
            </a:r>
          </a:p>
          <a:p>
            <a:r>
              <a:rPr lang="en-US" dirty="0"/>
              <a:t>Product Adaptability</a:t>
            </a:r>
          </a:p>
          <a:p>
            <a:r>
              <a:rPr lang="en-US" dirty="0"/>
              <a:t>Servicing Facility</a:t>
            </a:r>
          </a:p>
          <a:p>
            <a:r>
              <a:rPr lang="en-US" dirty="0"/>
              <a:t>Target Markets</a:t>
            </a:r>
          </a:p>
          <a:p>
            <a:r>
              <a:rPr lang="en-US" dirty="0"/>
              <a:t>Demand Stability</a:t>
            </a:r>
          </a:p>
          <a:p>
            <a:r>
              <a:rPr lang="en-US" dirty="0"/>
              <a:t>Trade restrictions</a:t>
            </a:r>
          </a:p>
          <a:p>
            <a:r>
              <a:rPr lang="en-US" dirty="0"/>
              <a:t>Profitability</a:t>
            </a:r>
          </a:p>
          <a:p>
            <a:pPr marL="109728" indent="0">
              <a:buNone/>
            </a:pPr>
            <a:endParaRPr lang="en-US" dirty="0"/>
          </a:p>
        </p:txBody>
      </p:sp>
      <p:sp>
        <p:nvSpPr>
          <p:cNvPr id="3" name="Title 2"/>
          <p:cNvSpPr>
            <a:spLocks noGrp="1"/>
          </p:cNvSpPr>
          <p:nvPr>
            <p:ph type="title"/>
          </p:nvPr>
        </p:nvSpPr>
        <p:spPr/>
        <p:txBody>
          <a:bodyPr/>
          <a:lstStyle/>
          <a:p>
            <a:r>
              <a:rPr lang="en-US" dirty="0"/>
              <a:t>Selection of Export products</a:t>
            </a:r>
          </a:p>
        </p:txBody>
      </p:sp>
    </p:spTree>
    <p:extLst>
      <p:ext uri="{BB962C8B-B14F-4D97-AF65-F5344CB8AC3E}">
        <p14:creationId xmlns:p14="http://schemas.microsoft.com/office/powerpoint/2010/main" val="8164762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309688"/>
            <a:ext cx="55626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4082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681038"/>
            <a:ext cx="5534025"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95678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1338263"/>
            <a:ext cx="5553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0619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EPCG SCHEME</a:t>
            </a:r>
            <a:endParaRPr lang="en-US" dirty="0"/>
          </a:p>
        </p:txBody>
      </p:sp>
      <p:sp>
        <p:nvSpPr>
          <p:cNvPr id="3" name="Content Placeholder 2"/>
          <p:cNvSpPr>
            <a:spLocks noGrp="1"/>
          </p:cNvSpPr>
          <p:nvPr>
            <p:ph idx="1"/>
          </p:nvPr>
        </p:nvSpPr>
        <p:spPr/>
        <p:txBody>
          <a:bodyPr>
            <a:normAutofit fontScale="92500"/>
          </a:bodyPr>
          <a:lstStyle/>
          <a:p>
            <a:r>
              <a:rPr lang="en-US" dirty="0"/>
              <a:t>EPCG (Export Promotion Capital Goods) Scheme helps in facilitating the import of capital goods for manufacturing quality goods and to augment the competitiveness of India’s export.</a:t>
            </a:r>
            <a:br>
              <a:rPr lang="en-US" dirty="0"/>
            </a:br>
            <a:endParaRPr lang="en-US" dirty="0"/>
          </a:p>
          <a:p>
            <a:r>
              <a:rPr lang="en-US" dirty="0"/>
              <a:t>EPCG scheme enables the import of capital goods that are used in the pre-production, production, and post-production without the payment of customs duty.</a:t>
            </a:r>
          </a:p>
          <a:p>
            <a:endParaRPr lang="en-US" dirty="0"/>
          </a:p>
        </p:txBody>
      </p:sp>
    </p:spTree>
    <p:extLst>
      <p:ext uri="{BB962C8B-B14F-4D97-AF65-F5344CB8AC3E}">
        <p14:creationId xmlns:p14="http://schemas.microsoft.com/office/powerpoint/2010/main" val="376754863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This is a Scheme that enables an importer (being an export-oriented business) to import capital goods at zero rates of customs duty. However, the scheme is subject to an export value equivalent to 6 times of duty saved on the importation of such capital goods within 6 years from the date of issuance of the authorization.</a:t>
            </a:r>
          </a:p>
          <a:p>
            <a:r>
              <a:rPr lang="en-US" dirty="0"/>
              <a:t>In simple words, there is a compulsion on the business to bring in foreign currency which is equal to 600 per cent of duty saved on such importation measured in domestic currency. This is to be done within six years from availing of the Export Promotion Capital Goods Scheme.</a:t>
            </a:r>
          </a:p>
          <a:p>
            <a:r>
              <a:rPr lang="en-US" dirty="0"/>
              <a:t>The capital goods allowed under Export Promotion Capital Goods Scheme shall include spares (including reconditioned/ refurbished), fixtures, jigs, tool, </a:t>
            </a:r>
            <a:r>
              <a:rPr lang="en-US" dirty="0" err="1"/>
              <a:t>moulds</a:t>
            </a:r>
            <a:r>
              <a:rPr lang="en-US" dirty="0"/>
              <a:t> and dies. </a:t>
            </a:r>
          </a:p>
        </p:txBody>
      </p:sp>
    </p:spTree>
    <p:extLst>
      <p:ext uri="{BB962C8B-B14F-4D97-AF65-F5344CB8AC3E}">
        <p14:creationId xmlns:p14="http://schemas.microsoft.com/office/powerpoint/2010/main" val="25698447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EPCG SCHEME</a:t>
            </a:r>
            <a:endParaRPr lang="en-US" dirty="0"/>
          </a:p>
        </p:txBody>
      </p:sp>
      <p:sp>
        <p:nvSpPr>
          <p:cNvPr id="3" name="Content Placeholder 2"/>
          <p:cNvSpPr>
            <a:spLocks noGrp="1"/>
          </p:cNvSpPr>
          <p:nvPr>
            <p:ph idx="1"/>
          </p:nvPr>
        </p:nvSpPr>
        <p:spPr/>
        <p:txBody>
          <a:bodyPr>
            <a:normAutofit fontScale="92500" lnSpcReduction="20000"/>
          </a:bodyPr>
          <a:lstStyle/>
          <a:p>
            <a:r>
              <a:rPr lang="en-US" dirty="0"/>
              <a:t>EPCG is intended for promoting exports and the Indian Government with the help of this scheme offers incentives and financial support to the exporters. </a:t>
            </a:r>
            <a:endParaRPr lang="en-US" dirty="0" smtClean="0"/>
          </a:p>
          <a:p>
            <a:r>
              <a:rPr lang="en-US" dirty="0" smtClean="0"/>
              <a:t>Heavy </a:t>
            </a:r>
            <a:r>
              <a:rPr lang="en-US" dirty="0"/>
              <a:t>exporters could benefit from this provision. However, it is not advisable to go ahead with this scheme for those who don’t expect to manufacture in quantity or expect to sell the produce entirely within the country, as it could become almost impossible to </a:t>
            </a:r>
            <a:r>
              <a:rPr lang="en-US" dirty="0" err="1"/>
              <a:t>fulfil</a:t>
            </a:r>
            <a:r>
              <a:rPr lang="en-US" dirty="0"/>
              <a:t> the obligations set under this scheme.</a:t>
            </a:r>
          </a:p>
        </p:txBody>
      </p:sp>
    </p:spTree>
    <p:extLst>
      <p:ext uri="{BB962C8B-B14F-4D97-AF65-F5344CB8AC3E}">
        <p14:creationId xmlns:p14="http://schemas.microsoft.com/office/powerpoint/2010/main" val="13352246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DOCUMENTS REQUIRED FOR EPCG LICENSE</a:t>
            </a:r>
            <a:endParaRPr lang="en-US" dirty="0"/>
          </a:p>
        </p:txBody>
      </p:sp>
      <p:sp>
        <p:nvSpPr>
          <p:cNvPr id="3" name="Content Placeholder 2"/>
          <p:cNvSpPr>
            <a:spLocks noGrp="1"/>
          </p:cNvSpPr>
          <p:nvPr>
            <p:ph idx="1"/>
          </p:nvPr>
        </p:nvSpPr>
        <p:spPr/>
        <p:txBody>
          <a:bodyPr>
            <a:normAutofit fontScale="70000" lnSpcReduction="20000"/>
          </a:bodyPr>
          <a:lstStyle/>
          <a:p>
            <a:r>
              <a:rPr lang="en-US" dirty="0"/>
              <a:t>Import Export Code (IEC)</a:t>
            </a:r>
          </a:p>
          <a:p>
            <a:r>
              <a:rPr lang="en-US" dirty="0"/>
              <a:t>Registration cum Membership Certificate (RCMC)</a:t>
            </a:r>
          </a:p>
          <a:p>
            <a:r>
              <a:rPr lang="en-US" dirty="0"/>
              <a:t>Digital signature</a:t>
            </a:r>
          </a:p>
          <a:p>
            <a:r>
              <a:rPr lang="en-US" dirty="0"/>
              <a:t>Registration certificate from Tourism Department</a:t>
            </a:r>
          </a:p>
          <a:p>
            <a:r>
              <a:rPr lang="en-US" dirty="0"/>
              <a:t>Pan Card</a:t>
            </a:r>
          </a:p>
          <a:p>
            <a:r>
              <a:rPr lang="en-US" dirty="0"/>
              <a:t>Excise Registration (if registered)</a:t>
            </a:r>
          </a:p>
          <a:p>
            <a:r>
              <a:rPr lang="en-US" dirty="0"/>
              <a:t>GST Registration Certificate</a:t>
            </a:r>
          </a:p>
          <a:p>
            <a:r>
              <a:rPr lang="en-US" dirty="0" err="1"/>
              <a:t>Proforma</a:t>
            </a:r>
            <a:r>
              <a:rPr lang="en-US" dirty="0"/>
              <a:t> Invoice</a:t>
            </a:r>
          </a:p>
          <a:p>
            <a:r>
              <a:rPr lang="en-US" dirty="0"/>
              <a:t>Brochure</a:t>
            </a:r>
          </a:p>
          <a:p>
            <a:r>
              <a:rPr lang="en-US" dirty="0"/>
              <a:t>Self-Certified Copy + Original of Certificate of Chartered Accountant</a:t>
            </a:r>
          </a:p>
          <a:p>
            <a:r>
              <a:rPr lang="en-US" dirty="0"/>
              <a:t>Self-Certified Copy + Original of Certificate of Chartered Engineer</a:t>
            </a:r>
          </a:p>
          <a:p>
            <a:endParaRPr lang="en-US" dirty="0"/>
          </a:p>
        </p:txBody>
      </p:sp>
    </p:spTree>
    <p:extLst>
      <p:ext uri="{BB962C8B-B14F-4D97-AF65-F5344CB8AC3E}">
        <p14:creationId xmlns:p14="http://schemas.microsoft.com/office/powerpoint/2010/main" val="35201141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FIEO</a:t>
            </a:r>
            <a:endParaRPr lang="en-US" dirty="0"/>
          </a:p>
        </p:txBody>
      </p:sp>
      <p:sp>
        <p:nvSpPr>
          <p:cNvPr id="3" name="Content Placeholder 2"/>
          <p:cNvSpPr>
            <a:spLocks noGrp="1"/>
          </p:cNvSpPr>
          <p:nvPr>
            <p:ph idx="1"/>
          </p:nvPr>
        </p:nvSpPr>
        <p:spPr/>
        <p:txBody>
          <a:bodyPr>
            <a:normAutofit/>
          </a:bodyPr>
          <a:lstStyle/>
          <a:p>
            <a:pPr algn="just"/>
            <a:endParaRPr lang="en-US" sz="1500" dirty="0" smtClean="0"/>
          </a:p>
          <a:p>
            <a:pPr algn="just" fontAlgn="base"/>
            <a:r>
              <a:rPr lang="en-US" sz="1500" dirty="0" smtClean="0"/>
              <a:t>Federation </a:t>
            </a:r>
            <a:r>
              <a:rPr lang="en-US" sz="1500" dirty="0"/>
              <a:t>of Indian Export </a:t>
            </a:r>
            <a:r>
              <a:rPr lang="en-US" sz="1500" dirty="0" err="1"/>
              <a:t>Organisations</a:t>
            </a:r>
            <a:r>
              <a:rPr lang="en-US" sz="1500" dirty="0"/>
              <a:t>, popularly known as FIEO, was set up in 1965 as an Apex Body of Export Promotion </a:t>
            </a:r>
            <a:r>
              <a:rPr lang="en-US" sz="1500" dirty="0" err="1"/>
              <a:t>Organisations</a:t>
            </a:r>
            <a:r>
              <a:rPr lang="en-US" sz="1500" dirty="0"/>
              <a:t> in the country. FIEO is registered under the Societies Registration Act, 1860 with its Headquarters in Delhi, Regional Offices in Delhi, Mumbai, Chennai and Kolkata, and Chapters in Jaipur, Kanpur, Ludhiana, Ahmedabad, Indore, Hyderabad, Kochi, Bangalore, Coimbatore, Bhubaneswar, Ranchi and Guwahati. The organization is ISO 9001:2015 certified and ensures uniform and quality service to its members and associates.</a:t>
            </a:r>
          </a:p>
          <a:p>
            <a:pPr algn="just" fontAlgn="base"/>
            <a:r>
              <a:rPr lang="en-US" sz="1500" dirty="0"/>
              <a:t>FIEO has a direct membership of over 30,000. In terms of the Foreign Trade Policy, FIEO has been designated as Registering Authority for status holder exporting firms and other exporters dealing in multi-products. It also issues Certificate of Origin (Non-Preferential) which is required by many countries as proof of origin of the goods. It directly and indirectly serves the interests of over 200,000 exporters from every goods and services sector in the country.</a:t>
            </a:r>
          </a:p>
          <a:p>
            <a:pPr algn="just" fontAlgn="base"/>
            <a:r>
              <a:rPr lang="en-US" sz="1500" dirty="0"/>
              <a:t>FIEO provides the crucial interface between international trading community of India and the Central and State Governments, financial institutions, ports, railways, surface transport and all engaged in export trade facilitation. It serves on the high level committees constituted by the Government of India to facilitate trade. It provides vital inputs to the Government on various matters of trade.</a:t>
            </a:r>
          </a:p>
          <a:p>
            <a:pPr algn="just"/>
            <a:endParaRPr lang="en-US" sz="1500" dirty="0"/>
          </a:p>
        </p:txBody>
      </p:sp>
    </p:spTree>
    <p:extLst>
      <p:ext uri="{BB962C8B-B14F-4D97-AF65-F5344CB8AC3E}">
        <p14:creationId xmlns:p14="http://schemas.microsoft.com/office/powerpoint/2010/main" val="18413756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pPr algn="just" fontAlgn="base"/>
            <a:r>
              <a:rPr lang="en-US" dirty="0"/>
              <a:t>FIEO </a:t>
            </a:r>
            <a:r>
              <a:rPr lang="en-US" dirty="0" err="1"/>
              <a:t>organises</a:t>
            </a:r>
            <a:r>
              <a:rPr lang="en-US" dirty="0"/>
              <a:t> workshops, seminars, training </a:t>
            </a:r>
            <a:r>
              <a:rPr lang="en-US" dirty="0" err="1"/>
              <a:t>programmes</a:t>
            </a:r>
            <a:r>
              <a:rPr lang="en-US" dirty="0"/>
              <a:t>, open house meets with the highest authorities to draw the attention of the Government on important trade issues and help speedy resolution. It facilitates </a:t>
            </a:r>
            <a:r>
              <a:rPr lang="en-US" dirty="0" err="1"/>
              <a:t>redressal</a:t>
            </a:r>
            <a:r>
              <a:rPr lang="en-US" dirty="0"/>
              <a:t> of exporters’ problems by taking them up with the authorities concerned and guides them on policy matters, international trade etc.</a:t>
            </a:r>
          </a:p>
          <a:p>
            <a:pPr algn="just" fontAlgn="base"/>
            <a:r>
              <a:rPr lang="en-US" dirty="0"/>
              <a:t>FIEO has entered into approximately 100 Memorandum of Understanding (</a:t>
            </a:r>
            <a:r>
              <a:rPr lang="en-US" dirty="0" err="1"/>
              <a:t>MoU</a:t>
            </a:r>
            <a:r>
              <a:rPr lang="en-US" dirty="0"/>
              <a:t>) with international </a:t>
            </a:r>
            <a:r>
              <a:rPr lang="en-US" dirty="0" err="1"/>
              <a:t>organisations</a:t>
            </a:r>
            <a:r>
              <a:rPr lang="en-US" dirty="0"/>
              <a:t>, chambers of commerce and trade associations to promote international trade. It organizes many country specific </a:t>
            </a:r>
            <a:r>
              <a:rPr lang="en-US" dirty="0" err="1"/>
              <a:t>programmes</a:t>
            </a:r>
            <a:r>
              <a:rPr lang="en-US" dirty="0"/>
              <a:t> to prepare the exporters for various global markets. It exchanges business delegations, arranges exhibitions, organizes B2B meets with the members of trade from various countries. FIEO is the India partner of the Enterprise Europe Network and assists MSMEs in internationalization.</a:t>
            </a:r>
          </a:p>
          <a:p>
            <a:pPr algn="just"/>
            <a:r>
              <a:rPr lang="en-US" dirty="0"/>
              <a:t>FIEO has developed and maintains the Indian Trade Portal – www.indiantradeportal.in, on behalf of the Department of Commerce, Govt. of India.  The Portal provides information on India’s export and import policies, export benefits, Most </a:t>
            </a:r>
            <a:r>
              <a:rPr lang="en-US" dirty="0" err="1"/>
              <a:t>Favoured</a:t>
            </a:r>
            <a:r>
              <a:rPr lang="en-US" dirty="0"/>
              <a:t> Nation (MFN)/ preferential tariff, rules of origin, Sanitary and </a:t>
            </a:r>
            <a:r>
              <a:rPr lang="en-US" dirty="0" err="1"/>
              <a:t>Phytosanitary</a:t>
            </a:r>
            <a:r>
              <a:rPr lang="en-US" dirty="0"/>
              <a:t> Standards (SPS) / Technical Barriers to Trade (TBT) measures of 87 markets etc. at tariff line.</a:t>
            </a:r>
          </a:p>
        </p:txBody>
      </p:sp>
    </p:spTree>
    <p:extLst>
      <p:ext uri="{BB962C8B-B14F-4D97-AF65-F5344CB8AC3E}">
        <p14:creationId xmlns:p14="http://schemas.microsoft.com/office/powerpoint/2010/main" val="24115687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IIFT</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The Indian Institute of Foreign Trade (IIFT) was established in 1963 as an autonomous body under the Ministry of Commerce &amp; Industry to contribute in the skill building for the external trade sector of India.  The Institute was granted “Deemed to be University” status in 2002. The National Assessment and Accreditation Council (NAAC) has recognized IIFT as Grade ‘A’ Institution in 2005 as well as in 2015.</a:t>
            </a:r>
          </a:p>
          <a:p>
            <a:pPr algn="just"/>
            <a:r>
              <a:rPr lang="en-US" dirty="0"/>
              <a:t>MBA (International Business), flagship </a:t>
            </a:r>
            <a:r>
              <a:rPr lang="en-US" dirty="0" err="1"/>
              <a:t>programme</a:t>
            </a:r>
            <a:r>
              <a:rPr lang="en-US" dirty="0"/>
              <a:t> of IIFT, is a six-trimester general management residential </a:t>
            </a:r>
            <a:r>
              <a:rPr lang="en-US" dirty="0" err="1"/>
              <a:t>programme</a:t>
            </a:r>
            <a:r>
              <a:rPr lang="en-US" dirty="0"/>
              <a:t> with a focus on International Business.  IIFT has campuses at Delhi, Kolkata and Kakinada.</a:t>
            </a:r>
          </a:p>
          <a:p>
            <a:pPr algn="just"/>
            <a:endParaRPr lang="en-US" dirty="0"/>
          </a:p>
        </p:txBody>
      </p:sp>
    </p:spTree>
    <p:extLst>
      <p:ext uri="{BB962C8B-B14F-4D97-AF65-F5344CB8AC3E}">
        <p14:creationId xmlns:p14="http://schemas.microsoft.com/office/powerpoint/2010/main" val="363078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Political Embargo</a:t>
            </a:r>
          </a:p>
          <a:p>
            <a:r>
              <a:rPr lang="en-US" dirty="0"/>
              <a:t>Special Requirements</a:t>
            </a:r>
          </a:p>
          <a:p>
            <a:r>
              <a:rPr lang="en-US" dirty="0"/>
              <a:t>Product Specifications</a:t>
            </a:r>
          </a:p>
          <a:p>
            <a:r>
              <a:rPr lang="en-US" dirty="0"/>
              <a:t>Distant location</a:t>
            </a:r>
          </a:p>
          <a:p>
            <a:r>
              <a:rPr lang="en-US" dirty="0"/>
              <a:t>Business Community</a:t>
            </a:r>
          </a:p>
          <a:p>
            <a:r>
              <a:rPr lang="en-US" dirty="0"/>
              <a:t>Preferential treatment(GSP)</a:t>
            </a:r>
          </a:p>
          <a:p>
            <a:pPr marL="109728" indent="0">
              <a:buNone/>
            </a:pPr>
            <a:endParaRPr lang="en-US" dirty="0"/>
          </a:p>
        </p:txBody>
      </p:sp>
      <p:sp>
        <p:nvSpPr>
          <p:cNvPr id="3" name="Title 2"/>
          <p:cNvSpPr>
            <a:spLocks noGrp="1"/>
          </p:cNvSpPr>
          <p:nvPr>
            <p:ph type="title"/>
          </p:nvPr>
        </p:nvSpPr>
        <p:spPr/>
        <p:txBody>
          <a:bodyPr/>
          <a:lstStyle/>
          <a:p>
            <a:r>
              <a:rPr lang="en-US" dirty="0"/>
              <a:t>Selection of Export Markets</a:t>
            </a:r>
          </a:p>
        </p:txBody>
      </p:sp>
    </p:spTree>
    <p:extLst>
      <p:ext uri="{BB962C8B-B14F-4D97-AF65-F5344CB8AC3E}">
        <p14:creationId xmlns:p14="http://schemas.microsoft.com/office/powerpoint/2010/main" val="108964193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ITPO</a:t>
            </a:r>
            <a:endParaRPr lang="en-US" dirty="0"/>
          </a:p>
        </p:txBody>
      </p:sp>
      <p:sp>
        <p:nvSpPr>
          <p:cNvPr id="3" name="Content Placeholder 2"/>
          <p:cNvSpPr>
            <a:spLocks noGrp="1"/>
          </p:cNvSpPr>
          <p:nvPr>
            <p:ph idx="1"/>
          </p:nvPr>
        </p:nvSpPr>
        <p:spPr/>
        <p:txBody>
          <a:bodyPr>
            <a:normAutofit/>
          </a:bodyPr>
          <a:lstStyle/>
          <a:p>
            <a:pPr marL="0" indent="0" algn="just" fontAlgn="base">
              <a:buNone/>
            </a:pPr>
            <a:r>
              <a:rPr lang="en-US" sz="1600" dirty="0"/>
              <a:t>India Trade Promotion </a:t>
            </a:r>
            <a:r>
              <a:rPr lang="en-US" sz="1600" dirty="0" err="1"/>
              <a:t>Organisation</a:t>
            </a:r>
            <a:r>
              <a:rPr lang="en-US" sz="1600" dirty="0"/>
              <a:t> (ITPO) is the premier trade promotion agency of India, provides a broad spectrum of services to trade and industry and acts as a catalyst for growth of India’s trade. The main Corporate objectives of ITPO are:</a:t>
            </a:r>
          </a:p>
          <a:p>
            <a:pPr algn="just" fontAlgn="base"/>
            <a:r>
              <a:rPr lang="en-US" sz="1600" dirty="0"/>
              <a:t>To promote external and domestic trade of India in cost effective manner by organizing and participating in international trade fairs in India and abroad; organizing buyer-seller meets and contact promotion </a:t>
            </a:r>
            <a:r>
              <a:rPr lang="en-US" sz="1600" dirty="0" err="1"/>
              <a:t>programmes</a:t>
            </a:r>
            <a:r>
              <a:rPr lang="en-US" sz="1600" dirty="0"/>
              <a:t> abroad; conducting overseas market surveys, exchanging and </a:t>
            </a:r>
            <a:r>
              <a:rPr lang="en-US" sz="1600" dirty="0" smtClean="0"/>
              <a:t>coordinating </a:t>
            </a:r>
            <a:r>
              <a:rPr lang="en-US" sz="1600" dirty="0"/>
              <a:t>visits of business delegations, and undertake need based research to facilitate trade in specific sectors/markets;</a:t>
            </a:r>
          </a:p>
          <a:p>
            <a:pPr algn="just" fontAlgn="base"/>
            <a:r>
              <a:rPr lang="en-US" sz="1600" dirty="0"/>
              <a:t>To support and assist small and medium enterprises to access markets both in India and abroad;</a:t>
            </a:r>
          </a:p>
          <a:p>
            <a:pPr algn="just" fontAlgn="base"/>
            <a:r>
              <a:rPr lang="en-US" sz="1600" dirty="0"/>
              <a:t>To disseminate trade information and facilitate E-commerce/trade;</a:t>
            </a:r>
          </a:p>
          <a:p>
            <a:pPr algn="just" fontAlgn="base"/>
            <a:r>
              <a:rPr lang="en-US" sz="1600" dirty="0"/>
              <a:t>To develop quality physical infrastructure, services and management so as to enable holding of trade promotion events such as conventions and trade exhibitions of international standard; and</a:t>
            </a:r>
          </a:p>
          <a:p>
            <a:pPr algn="just" fontAlgn="base"/>
            <a:r>
              <a:rPr lang="en-US" sz="1600" dirty="0"/>
              <a:t>To enlist the involvement and support of the State Governments, other government trade promotion agencies, trade and industry associations in trade promotion of India’s external and domestic trade.</a:t>
            </a:r>
          </a:p>
          <a:p>
            <a:pPr algn="just"/>
            <a:endParaRPr lang="en-US" sz="1600" dirty="0"/>
          </a:p>
        </p:txBody>
      </p:sp>
    </p:spTree>
    <p:extLst>
      <p:ext uri="{BB962C8B-B14F-4D97-AF65-F5344CB8AC3E}">
        <p14:creationId xmlns:p14="http://schemas.microsoft.com/office/powerpoint/2010/main" val="15768528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SEZs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Area of operations / Setting </a:t>
            </a:r>
            <a:r>
              <a:rPr lang="en-US" b="1" dirty="0" smtClean="0"/>
              <a:t>Up: </a:t>
            </a:r>
            <a:r>
              <a:rPr lang="en-US" dirty="0"/>
              <a:t>Can be set up only at </a:t>
            </a:r>
            <a:r>
              <a:rPr lang="en-US" b="1" dirty="0"/>
              <a:t>designated sites</a:t>
            </a:r>
            <a:r>
              <a:rPr lang="en-US" dirty="0"/>
              <a:t> notified as </a:t>
            </a:r>
            <a:r>
              <a:rPr lang="en-US" dirty="0" smtClean="0"/>
              <a:t>SEZ</a:t>
            </a:r>
          </a:p>
          <a:p>
            <a:r>
              <a:rPr lang="en-US" b="1" dirty="0"/>
              <a:t>Authority / approval for setting </a:t>
            </a:r>
            <a:r>
              <a:rPr lang="en-US" b="1" dirty="0" smtClean="0"/>
              <a:t>up: </a:t>
            </a:r>
            <a:r>
              <a:rPr lang="en-US" b="1" dirty="0"/>
              <a:t>Approval required</a:t>
            </a:r>
            <a:r>
              <a:rPr lang="en-US" dirty="0"/>
              <a:t> under the SEZ laws; to be granted by the Development Commissioner of the concerned </a:t>
            </a:r>
            <a:r>
              <a:rPr lang="en-US" dirty="0" smtClean="0"/>
              <a:t>SEZ</a:t>
            </a:r>
          </a:p>
          <a:p>
            <a:r>
              <a:rPr lang="en-US" b="1" dirty="0" smtClean="0"/>
              <a:t>Imports: </a:t>
            </a:r>
            <a:r>
              <a:rPr lang="en-US" dirty="0"/>
              <a:t>All imports are </a:t>
            </a:r>
            <a:r>
              <a:rPr lang="en-US" b="1" dirty="0"/>
              <a:t>exempt from</a:t>
            </a:r>
            <a:r>
              <a:rPr lang="en-US" dirty="0"/>
              <a:t> payment of all types of </a:t>
            </a:r>
            <a:r>
              <a:rPr lang="en-US" b="1" dirty="0"/>
              <a:t>customs duties</a:t>
            </a:r>
            <a:r>
              <a:rPr lang="en-US" dirty="0"/>
              <a:t> (BCD, SWS, IGST, </a:t>
            </a:r>
            <a:r>
              <a:rPr lang="en-US" dirty="0" err="1"/>
              <a:t>Cess</a:t>
            </a:r>
            <a:r>
              <a:rPr lang="en-US" dirty="0"/>
              <a:t>, </a:t>
            </a:r>
            <a:r>
              <a:rPr lang="en-US" dirty="0" err="1"/>
              <a:t>etc</a:t>
            </a:r>
            <a:r>
              <a:rPr lang="en-US" dirty="0" smtClean="0"/>
              <a:t>)</a:t>
            </a:r>
          </a:p>
          <a:p>
            <a:r>
              <a:rPr lang="en-US" b="1" dirty="0"/>
              <a:t>Income Tax </a:t>
            </a:r>
            <a:r>
              <a:rPr lang="en-US" b="1" dirty="0" smtClean="0"/>
              <a:t>benefit: </a:t>
            </a:r>
            <a:r>
              <a:rPr lang="en-US" dirty="0"/>
              <a:t>Withdrawn (deductions available to units’ setup prior to July 2020</a:t>
            </a:r>
            <a:r>
              <a:rPr lang="en-US" dirty="0" smtClean="0"/>
              <a:t>)</a:t>
            </a:r>
          </a:p>
          <a:p>
            <a:r>
              <a:rPr lang="en-US" b="1" dirty="0"/>
              <a:t>Existing SEIS </a:t>
            </a:r>
            <a:r>
              <a:rPr lang="en-US" b="1" dirty="0" smtClean="0"/>
              <a:t>Benefit: Available</a:t>
            </a:r>
          </a:p>
          <a:p>
            <a:r>
              <a:rPr lang="en-US" b="1" dirty="0"/>
              <a:t>Duty Drawback </a:t>
            </a:r>
            <a:r>
              <a:rPr lang="en-US" b="1" dirty="0" smtClean="0"/>
              <a:t>benefit: </a:t>
            </a:r>
            <a:r>
              <a:rPr lang="en-US" dirty="0" smtClean="0"/>
              <a:t>Not available</a:t>
            </a:r>
          </a:p>
          <a:p>
            <a:r>
              <a:rPr lang="en-US" b="1" dirty="0"/>
              <a:t>Export on payment of </a:t>
            </a:r>
            <a:r>
              <a:rPr lang="en-US" b="1" dirty="0" smtClean="0"/>
              <a:t>IGST: </a:t>
            </a:r>
            <a:r>
              <a:rPr lang="en-US" dirty="0"/>
              <a:t>Have the option to pay applicable IGST and later claim refund of the </a:t>
            </a:r>
            <a:r>
              <a:rPr lang="en-US" dirty="0" smtClean="0"/>
              <a:t>same</a:t>
            </a:r>
          </a:p>
          <a:p>
            <a:r>
              <a:rPr lang="en-US" b="1" dirty="0"/>
              <a:t>Applicable Indirect Tax </a:t>
            </a:r>
            <a:r>
              <a:rPr lang="en-US" b="1" dirty="0" smtClean="0"/>
              <a:t>laws: </a:t>
            </a:r>
            <a:r>
              <a:rPr lang="en-US" dirty="0"/>
              <a:t>SEZ Act, Customs Act and GST Act</a:t>
            </a:r>
          </a:p>
        </p:txBody>
      </p:sp>
    </p:spTree>
    <p:extLst>
      <p:ext uri="{BB962C8B-B14F-4D97-AF65-F5344CB8AC3E}">
        <p14:creationId xmlns:p14="http://schemas.microsoft.com/office/powerpoint/2010/main" val="200756700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EOUs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They can procure raw materials and capital goods through domestic sources or import without paying any duty on the purchase</a:t>
            </a:r>
          </a:p>
          <a:p>
            <a:r>
              <a:rPr lang="en-US" dirty="0"/>
              <a:t>They can claim reimbursement on GST amounts they pay</a:t>
            </a:r>
          </a:p>
          <a:p>
            <a:r>
              <a:rPr lang="en-US" dirty="0"/>
              <a:t>In case they have paid duty on the purchase of fuel from domestic oil companies, they can claim a refund on the same</a:t>
            </a:r>
          </a:p>
          <a:p>
            <a:r>
              <a:rPr lang="en-US" dirty="0"/>
              <a:t>EOUs are allowed to claim an input tax credit on goods and services</a:t>
            </a:r>
          </a:p>
          <a:p>
            <a:r>
              <a:rPr lang="en-US" dirty="0"/>
              <a:t>EOUs enjoy priority-basis clearance facilities</a:t>
            </a:r>
          </a:p>
          <a:p>
            <a:r>
              <a:rPr lang="en-US" dirty="0"/>
              <a:t>EOUs are not required to obtain the industrial licensing which is required for manufacturing items that are reserved for the SSI sector</a:t>
            </a:r>
          </a:p>
          <a:p>
            <a:endParaRPr lang="en-US" dirty="0"/>
          </a:p>
        </p:txBody>
      </p:sp>
    </p:spTree>
    <p:extLst>
      <p:ext uri="{BB962C8B-B14F-4D97-AF65-F5344CB8AC3E}">
        <p14:creationId xmlns:p14="http://schemas.microsoft.com/office/powerpoint/2010/main" val="390109018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EOUs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Area of operations / Setting Up: </a:t>
            </a:r>
            <a:r>
              <a:rPr lang="en-US" dirty="0"/>
              <a:t>Can be set up </a:t>
            </a:r>
            <a:r>
              <a:rPr lang="en-US" b="1" dirty="0"/>
              <a:t>anywhere </a:t>
            </a:r>
            <a:r>
              <a:rPr lang="en-US" dirty="0"/>
              <a:t>in India </a:t>
            </a:r>
            <a:endParaRPr lang="en-US" dirty="0" smtClean="0"/>
          </a:p>
          <a:p>
            <a:r>
              <a:rPr lang="en-US" b="1" dirty="0" smtClean="0"/>
              <a:t>Authority </a:t>
            </a:r>
            <a:r>
              <a:rPr lang="en-US" b="1" dirty="0"/>
              <a:t>/ approval for setting up: Approval required</a:t>
            </a:r>
            <a:r>
              <a:rPr lang="en-US" dirty="0"/>
              <a:t> under the FTP; to be granted by the jurisdictional Development Commissioner </a:t>
            </a:r>
            <a:endParaRPr lang="en-US" dirty="0" smtClean="0"/>
          </a:p>
          <a:p>
            <a:r>
              <a:rPr lang="en-US" b="1" dirty="0" smtClean="0"/>
              <a:t>Imports</a:t>
            </a:r>
            <a:r>
              <a:rPr lang="en-US" b="1" dirty="0"/>
              <a:t>: </a:t>
            </a:r>
            <a:r>
              <a:rPr lang="en-US" dirty="0"/>
              <a:t>All imports are </a:t>
            </a:r>
            <a:r>
              <a:rPr lang="en-US" b="1" dirty="0"/>
              <a:t>exempt from</a:t>
            </a:r>
            <a:r>
              <a:rPr lang="en-US" dirty="0"/>
              <a:t> payment of all types of </a:t>
            </a:r>
            <a:r>
              <a:rPr lang="en-US" b="1" dirty="0"/>
              <a:t>customs duties</a:t>
            </a:r>
            <a:r>
              <a:rPr lang="en-US" dirty="0"/>
              <a:t> (BCD, SWS, IGST, </a:t>
            </a:r>
            <a:r>
              <a:rPr lang="en-US" dirty="0" err="1"/>
              <a:t>Cess</a:t>
            </a:r>
            <a:r>
              <a:rPr lang="en-US" dirty="0"/>
              <a:t>, </a:t>
            </a:r>
            <a:r>
              <a:rPr lang="en-US" dirty="0" err="1"/>
              <a:t>etc</a:t>
            </a:r>
            <a:r>
              <a:rPr lang="en-US" dirty="0"/>
              <a:t>) </a:t>
            </a:r>
            <a:endParaRPr lang="en-US" dirty="0" smtClean="0"/>
          </a:p>
          <a:p>
            <a:r>
              <a:rPr lang="en-US" b="1" dirty="0" smtClean="0"/>
              <a:t>Income </a:t>
            </a:r>
            <a:r>
              <a:rPr lang="en-US" b="1" dirty="0"/>
              <a:t>Tax benefit: </a:t>
            </a:r>
            <a:r>
              <a:rPr lang="en-US" dirty="0"/>
              <a:t>Withdrawn (deductions available to units’ setup prior to April 2012)</a:t>
            </a:r>
          </a:p>
          <a:p>
            <a:r>
              <a:rPr lang="en-US" b="1" dirty="0"/>
              <a:t>Existing SEIS Benefit: </a:t>
            </a:r>
            <a:r>
              <a:rPr lang="en-US" b="1" dirty="0" smtClean="0"/>
              <a:t>Not Available</a:t>
            </a:r>
            <a:endParaRPr lang="en-US" b="1" dirty="0"/>
          </a:p>
          <a:p>
            <a:r>
              <a:rPr lang="en-US" b="1" dirty="0"/>
              <a:t>Duty Drawback benefit: </a:t>
            </a:r>
            <a:r>
              <a:rPr lang="en-US" dirty="0"/>
              <a:t>Not available</a:t>
            </a:r>
          </a:p>
          <a:p>
            <a:r>
              <a:rPr lang="en-US" b="1" dirty="0"/>
              <a:t>Export on payment of IGST: Do not have</a:t>
            </a:r>
            <a:r>
              <a:rPr lang="en-US" dirty="0"/>
              <a:t> the option to pay applicable IGST and later claim refund of the same. Mandatory to supply the same without payment of applicable GST under LUT</a:t>
            </a:r>
          </a:p>
          <a:p>
            <a:r>
              <a:rPr lang="en-US" b="1" dirty="0"/>
              <a:t>Applicable Indirect Tax laws: </a:t>
            </a:r>
            <a:r>
              <a:rPr lang="en-US" dirty="0"/>
              <a:t>FTP &amp; HBP, Customs Act and GST Act</a:t>
            </a:r>
          </a:p>
        </p:txBody>
      </p:sp>
    </p:spTree>
    <p:extLst>
      <p:ext uri="{BB962C8B-B14F-4D97-AF65-F5344CB8AC3E}">
        <p14:creationId xmlns:p14="http://schemas.microsoft.com/office/powerpoint/2010/main" val="25525146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ECGC(EXPORT CREDIT </a:t>
            </a:r>
            <a:r>
              <a:rPr lang="en-US" smtClean="0"/>
              <a:t>GUARANTEE CORPORATION OF INDIA)</a:t>
            </a:r>
            <a:endParaRPr lang="en-US" dirty="0"/>
          </a:p>
        </p:txBody>
      </p:sp>
      <p:sp>
        <p:nvSpPr>
          <p:cNvPr id="3" name="Content Placeholder 2"/>
          <p:cNvSpPr>
            <a:spLocks noGrp="1"/>
          </p:cNvSpPr>
          <p:nvPr>
            <p:ph idx="1"/>
          </p:nvPr>
        </p:nvSpPr>
        <p:spPr/>
        <p:txBody>
          <a:bodyPr>
            <a:normAutofit/>
          </a:bodyPr>
          <a:lstStyle/>
          <a:p>
            <a:pPr algn="just"/>
            <a:r>
              <a:rPr lang="en-US" sz="1600" dirty="0"/>
              <a:t>To encourage and facilitate </a:t>
            </a:r>
            <a:r>
              <a:rPr lang="en-US" sz="1600" dirty="0" err="1"/>
              <a:t>globalisation</a:t>
            </a:r>
            <a:r>
              <a:rPr lang="en-US" sz="1600" dirty="0"/>
              <a:t> of India's trade. </a:t>
            </a:r>
          </a:p>
          <a:p>
            <a:pPr algn="just"/>
            <a:r>
              <a:rPr lang="en-US" sz="1600" dirty="0" smtClean="0"/>
              <a:t>To </a:t>
            </a:r>
            <a:r>
              <a:rPr lang="en-US" sz="1600" dirty="0"/>
              <a:t>assist Indian exporters in managing their credit risks by providing timely information on worthiness of the buyers, banks and the countries. </a:t>
            </a:r>
          </a:p>
          <a:p>
            <a:pPr algn="just"/>
            <a:r>
              <a:rPr lang="en-US" sz="1600" dirty="0" smtClean="0"/>
              <a:t>To </a:t>
            </a:r>
            <a:r>
              <a:rPr lang="en-US" sz="1600" dirty="0"/>
              <a:t>protect the Indian exporters against unforeseen losses, which may arise due to failure of the buyer, bank or problems faced by the country of the buyer by providing cost effective credit insurance covers in the form of Policy, Factoring and Investment Insurance services comparable to similar covers available to exporters in other countries. </a:t>
            </a:r>
          </a:p>
          <a:p>
            <a:pPr algn="just"/>
            <a:r>
              <a:rPr lang="en-US" sz="1600" dirty="0" smtClean="0"/>
              <a:t>To </a:t>
            </a:r>
            <a:r>
              <a:rPr lang="en-US" sz="1600" dirty="0"/>
              <a:t>facilitate availability of adequate bank finance to the Indian exporters by providing export credit insurance to banks at competitive rates. </a:t>
            </a:r>
          </a:p>
          <a:p>
            <a:pPr algn="just"/>
            <a:r>
              <a:rPr lang="en-US" sz="1600" dirty="0" smtClean="0"/>
              <a:t>To </a:t>
            </a:r>
            <a:r>
              <a:rPr lang="en-US" sz="1600" dirty="0"/>
              <a:t>achieve improved performance in terms of profitability, financial and operational efficiency indicators and achieve optimum return on investment</a:t>
            </a:r>
            <a:r>
              <a:rPr lang="en-US" sz="1600" dirty="0" smtClean="0"/>
              <a:t>.</a:t>
            </a:r>
          </a:p>
          <a:p>
            <a:pPr algn="just"/>
            <a:r>
              <a:rPr lang="en-US" sz="1600" dirty="0"/>
              <a:t>To develop world class expertise in credit insurance among employees and ensure continuous innovation and achieve highest customer satisfaction by delivering top quality </a:t>
            </a:r>
            <a:r>
              <a:rPr lang="en-US" sz="1600" dirty="0" smtClean="0"/>
              <a:t>service</a:t>
            </a:r>
          </a:p>
          <a:p>
            <a:pPr algn="just"/>
            <a:r>
              <a:rPr lang="en-US" sz="1600" dirty="0" smtClean="0"/>
              <a:t>To </a:t>
            </a:r>
            <a:r>
              <a:rPr lang="en-US" sz="1600" dirty="0"/>
              <a:t>educate the customer by continuous publicity and effective marketing</a:t>
            </a:r>
          </a:p>
        </p:txBody>
      </p:sp>
    </p:spTree>
    <p:extLst>
      <p:ext uri="{BB962C8B-B14F-4D97-AF65-F5344CB8AC3E}">
        <p14:creationId xmlns:p14="http://schemas.microsoft.com/office/powerpoint/2010/main" val="356139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Earning foreign exchange</a:t>
            </a:r>
          </a:p>
          <a:p>
            <a:r>
              <a:rPr lang="en-US" dirty="0" smtClean="0"/>
              <a:t>International relations</a:t>
            </a:r>
          </a:p>
          <a:p>
            <a:r>
              <a:rPr lang="en-US" dirty="0" smtClean="0"/>
              <a:t>Balance of payment</a:t>
            </a:r>
          </a:p>
          <a:p>
            <a:r>
              <a:rPr lang="en-US" dirty="0" smtClean="0"/>
              <a:t>Reputation in the world</a:t>
            </a:r>
          </a:p>
          <a:p>
            <a:r>
              <a:rPr lang="en-US" dirty="0" smtClean="0"/>
              <a:t>Employment opportunities</a:t>
            </a:r>
          </a:p>
          <a:p>
            <a:r>
              <a:rPr lang="en-US" dirty="0" smtClean="0"/>
              <a:t>Promoting economic development</a:t>
            </a:r>
          </a:p>
          <a:p>
            <a:r>
              <a:rPr lang="en-US" dirty="0" smtClean="0"/>
              <a:t>Optimum utilization of resources</a:t>
            </a:r>
          </a:p>
          <a:p>
            <a:r>
              <a:rPr lang="en-US" dirty="0" smtClean="0"/>
              <a:t>Spread effect</a:t>
            </a:r>
          </a:p>
          <a:p>
            <a:r>
              <a:rPr lang="en-US" dirty="0" smtClean="0"/>
              <a:t>Higher standard of living</a:t>
            </a:r>
          </a:p>
        </p:txBody>
      </p:sp>
      <p:sp>
        <p:nvSpPr>
          <p:cNvPr id="3" name="Title 2"/>
          <p:cNvSpPr>
            <a:spLocks noGrp="1"/>
          </p:cNvSpPr>
          <p:nvPr>
            <p:ph type="title"/>
          </p:nvPr>
        </p:nvSpPr>
        <p:spPr/>
        <p:txBody>
          <a:bodyPr/>
          <a:lstStyle/>
          <a:p>
            <a:r>
              <a:rPr lang="en-US" dirty="0" smtClean="0"/>
              <a:t>NEED OF EXPORT</a:t>
            </a:r>
            <a:endParaRPr lang="en-US" dirty="0"/>
          </a:p>
        </p:txBody>
      </p:sp>
    </p:spTree>
    <p:extLst>
      <p:ext uri="{BB962C8B-B14F-4D97-AF65-F5344CB8AC3E}">
        <p14:creationId xmlns:p14="http://schemas.microsoft.com/office/powerpoint/2010/main" val="403214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fontAlgn="base"/>
            <a:r>
              <a:rPr lang="en-US" dirty="0"/>
              <a:t>Foreign trade in India is promoted and facilitated by the </a:t>
            </a:r>
            <a:endParaRPr lang="en-US" dirty="0" smtClean="0"/>
          </a:p>
          <a:p>
            <a:pPr marL="0" indent="0" algn="just" fontAlgn="base">
              <a:buNone/>
            </a:pPr>
            <a:r>
              <a:rPr lang="en-US" dirty="0" smtClean="0">
                <a:hlinkClick r:id="rId2"/>
              </a:rPr>
              <a:t>Directorate </a:t>
            </a:r>
            <a:r>
              <a:rPr lang="en-US" dirty="0">
                <a:hlinkClick r:id="rId2"/>
              </a:rPr>
              <a:t>General of Foreign Trade (DGFT)</a:t>
            </a:r>
            <a:r>
              <a:rPr lang="en-US" dirty="0"/>
              <a:t>, under the </a:t>
            </a:r>
            <a:endParaRPr lang="en-US" dirty="0" smtClean="0"/>
          </a:p>
          <a:p>
            <a:pPr marL="0" indent="0" algn="just" fontAlgn="base">
              <a:buNone/>
            </a:pPr>
            <a:r>
              <a:rPr lang="en-US" dirty="0" smtClean="0">
                <a:hlinkClick r:id="rId3"/>
              </a:rPr>
              <a:t>Ministry </a:t>
            </a:r>
            <a:r>
              <a:rPr lang="en-US" dirty="0">
                <a:hlinkClick r:id="rId3"/>
              </a:rPr>
              <a:t>of Commerce and Industry (</a:t>
            </a:r>
            <a:r>
              <a:rPr lang="en-US" dirty="0" err="1">
                <a:hlinkClick r:id="rId3"/>
              </a:rPr>
              <a:t>MoCI</a:t>
            </a:r>
            <a:r>
              <a:rPr lang="en-US" dirty="0">
                <a:hlinkClick r:id="rId3"/>
              </a:rPr>
              <a:t>)</a:t>
            </a:r>
            <a:r>
              <a:rPr lang="en-US" dirty="0"/>
              <a:t>. </a:t>
            </a:r>
            <a:endParaRPr lang="en-US" dirty="0" smtClean="0"/>
          </a:p>
          <a:p>
            <a:pPr marL="0" indent="0" algn="just" fontAlgn="base">
              <a:buNone/>
            </a:pPr>
            <a:r>
              <a:rPr lang="en-US" dirty="0" smtClean="0"/>
              <a:t>The </a:t>
            </a:r>
            <a:r>
              <a:rPr lang="en-US" dirty="0"/>
              <a:t>DGFT issues the </a:t>
            </a:r>
            <a:r>
              <a:rPr lang="en-US" dirty="0" err="1"/>
              <a:t>authorisation</a:t>
            </a:r>
            <a:r>
              <a:rPr lang="en-US" dirty="0"/>
              <a:t> to exporters and monitors their corresponding obligations through a network of 38 regional offices. The DGFT also implements the Foreign Trade Policy of India.</a:t>
            </a:r>
          </a:p>
          <a:p>
            <a:pPr fontAlgn="base"/>
            <a:endParaRPr lang="en-US" dirty="0"/>
          </a:p>
          <a:p>
            <a:endParaRPr lang="en-US" dirty="0"/>
          </a:p>
        </p:txBody>
      </p:sp>
      <p:sp>
        <p:nvSpPr>
          <p:cNvPr id="2" name="Title 1"/>
          <p:cNvSpPr>
            <a:spLocks noGrp="1"/>
          </p:cNvSpPr>
          <p:nvPr>
            <p:ph type="title"/>
          </p:nvPr>
        </p:nvSpPr>
        <p:spPr/>
        <p:txBody>
          <a:bodyPr/>
          <a:lstStyle/>
          <a:p>
            <a:r>
              <a:rPr lang="en-US" dirty="0" smtClean="0"/>
              <a:t>EXIM OVERVIEW</a:t>
            </a:r>
            <a:endParaRPr lang="en-US" dirty="0"/>
          </a:p>
        </p:txBody>
      </p:sp>
    </p:spTree>
    <p:extLst>
      <p:ext uri="{BB962C8B-B14F-4D97-AF65-F5344CB8AC3E}">
        <p14:creationId xmlns:p14="http://schemas.microsoft.com/office/powerpoint/2010/main" val="35484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export or import transaction can be made without obtaining an </a:t>
            </a:r>
            <a:r>
              <a:rPr lang="en-US" dirty="0" smtClean="0"/>
              <a:t>importer-exporter code </a:t>
            </a:r>
            <a:r>
              <a:rPr lang="en-US" dirty="0"/>
              <a:t>number. </a:t>
            </a:r>
            <a:endParaRPr lang="en-US" dirty="0" smtClean="0"/>
          </a:p>
          <a:p>
            <a:r>
              <a:rPr lang="en-US" dirty="0" smtClean="0"/>
              <a:t>IEC </a:t>
            </a:r>
            <a:r>
              <a:rPr lang="en-US" dirty="0"/>
              <a:t>number is a pre-condition for exports from and imports into India. </a:t>
            </a:r>
            <a:endParaRPr lang="en-US" dirty="0" smtClean="0"/>
          </a:p>
          <a:p>
            <a:r>
              <a:rPr lang="en-US" dirty="0" smtClean="0"/>
              <a:t>IEC</a:t>
            </a:r>
            <a:r>
              <a:rPr lang="en-US" dirty="0"/>
              <a:t> </a:t>
            </a:r>
            <a:r>
              <a:rPr lang="en-US" dirty="0" smtClean="0"/>
              <a:t>number </a:t>
            </a:r>
            <a:r>
              <a:rPr lang="en-US" dirty="0"/>
              <a:t>entitles to import or export any item of non-prohibited goods. This code number </a:t>
            </a:r>
            <a:r>
              <a:rPr lang="en-US" dirty="0" smtClean="0"/>
              <a:t>is made </a:t>
            </a:r>
            <a:r>
              <a:rPr lang="en-US" dirty="0"/>
              <a:t>compulsory, now.</a:t>
            </a:r>
          </a:p>
        </p:txBody>
      </p:sp>
      <p:sp>
        <p:nvSpPr>
          <p:cNvPr id="3" name="Title 2"/>
          <p:cNvSpPr>
            <a:spLocks noGrp="1"/>
          </p:cNvSpPr>
          <p:nvPr>
            <p:ph type="title"/>
          </p:nvPr>
        </p:nvSpPr>
        <p:spPr/>
        <p:txBody>
          <a:bodyPr>
            <a:normAutofit fontScale="90000"/>
          </a:bodyPr>
          <a:lstStyle/>
          <a:p>
            <a:r>
              <a:rPr lang="en-US" dirty="0" smtClean="0"/>
              <a:t>IMPORTER-EXPORTER CODE NUMBER(IEC)</a:t>
            </a:r>
            <a:endParaRPr lang="en-US" dirty="0"/>
          </a:p>
        </p:txBody>
      </p:sp>
    </p:spTree>
    <p:extLst>
      <p:ext uri="{BB962C8B-B14F-4D97-AF65-F5344CB8AC3E}">
        <p14:creationId xmlns:p14="http://schemas.microsoft.com/office/powerpoint/2010/main" val="151185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fontScale="77500" lnSpcReduction="20000"/>
          </a:bodyPr>
          <a:lstStyle/>
          <a:p>
            <a:pPr marL="109728" indent="0" algn="just">
              <a:buNone/>
            </a:pPr>
            <a:r>
              <a:rPr lang="en-US" dirty="0"/>
              <a:t>The Registered/Head office of the applicant shall make an application for grant of </a:t>
            </a:r>
            <a:r>
              <a:rPr lang="en-US" dirty="0" smtClean="0"/>
              <a:t>IEC number </a:t>
            </a:r>
            <a:r>
              <a:rPr lang="en-US" dirty="0"/>
              <a:t>to the Regional office of DGFT (known as Regional Licensing Authority), </a:t>
            </a:r>
            <a:r>
              <a:rPr lang="en-US" dirty="0" smtClean="0"/>
              <a:t>having territorial </a:t>
            </a:r>
            <a:r>
              <a:rPr lang="en-US" dirty="0"/>
              <a:t>jurisdiction over the firm, along with the following documents</a:t>
            </a:r>
            <a:r>
              <a:rPr lang="en-US" dirty="0" smtClean="0"/>
              <a:t>:</a:t>
            </a:r>
          </a:p>
          <a:p>
            <a:pPr marL="109728" indent="0" algn="just">
              <a:buNone/>
            </a:pPr>
            <a:endParaRPr lang="en-US" dirty="0"/>
          </a:p>
          <a:p>
            <a:pPr algn="just"/>
            <a:r>
              <a:rPr lang="en-US" dirty="0"/>
              <a:t>(A) Profile of the exporter/importer</a:t>
            </a:r>
          </a:p>
          <a:p>
            <a:pPr algn="just"/>
            <a:r>
              <a:rPr lang="en-US" dirty="0"/>
              <a:t>(B) Demand draft from a bank for Rs.1,000 as fees</a:t>
            </a:r>
          </a:p>
          <a:p>
            <a:pPr algn="just"/>
            <a:r>
              <a:rPr lang="en-US" dirty="0"/>
              <a:t>(C) Certificate from the banker of the applicant</a:t>
            </a:r>
          </a:p>
          <a:p>
            <a:pPr algn="just"/>
            <a:r>
              <a:rPr lang="en-US" dirty="0"/>
              <a:t>(D) Two copies of passport size photographs of the applicant, duly attested by bank.</a:t>
            </a:r>
          </a:p>
          <a:p>
            <a:pPr algn="just"/>
            <a:r>
              <a:rPr lang="en-US" dirty="0"/>
              <a:t>(E) If there is any non-resident investment in the applicant firm and such </a:t>
            </a:r>
            <a:r>
              <a:rPr lang="en-US" dirty="0" smtClean="0"/>
              <a:t>investment is </a:t>
            </a:r>
            <a:r>
              <a:rPr lang="en-US" dirty="0"/>
              <a:t>with full repatriation benefit, full particulars of such investment are to be </a:t>
            </a:r>
            <a:r>
              <a:rPr lang="en-US" dirty="0" smtClean="0"/>
              <a:t>disclosed and </a:t>
            </a:r>
            <a:r>
              <a:rPr lang="en-US" dirty="0"/>
              <a:t>approval of RBI for such investment is to be enclosed.</a:t>
            </a:r>
          </a:p>
          <a:p>
            <a:pPr algn="just"/>
            <a:r>
              <a:rPr lang="en-US" dirty="0"/>
              <a:t>(F) Declaration on applicant’s letterhead that there is no association of the </a:t>
            </a:r>
            <a:r>
              <a:rPr lang="en-US" dirty="0" smtClean="0"/>
              <a:t>applicant’s firm </a:t>
            </a:r>
            <a:r>
              <a:rPr lang="en-US" dirty="0"/>
              <a:t>with caution listed firms.</a:t>
            </a:r>
          </a:p>
        </p:txBody>
      </p:sp>
    </p:spTree>
    <p:extLst>
      <p:ext uri="{BB962C8B-B14F-4D97-AF65-F5344CB8AC3E}">
        <p14:creationId xmlns:p14="http://schemas.microsoft.com/office/powerpoint/2010/main" val="200202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The Licensing authority shall allot the IEC number in a prescribed format. </a:t>
            </a:r>
            <a:endParaRPr lang="en-US" dirty="0" smtClean="0"/>
          </a:p>
          <a:p>
            <a:pPr algn="just"/>
            <a:r>
              <a:rPr lang="en-US" dirty="0" smtClean="0"/>
              <a:t>There </a:t>
            </a:r>
            <a:r>
              <a:rPr lang="en-US" dirty="0"/>
              <a:t>is </a:t>
            </a:r>
            <a:r>
              <a:rPr lang="en-US" dirty="0" smtClean="0"/>
              <a:t>no expiry </a:t>
            </a:r>
            <a:r>
              <a:rPr lang="en-US" dirty="0"/>
              <a:t>date for IEC number. It shall be valid till it is revoked. </a:t>
            </a:r>
            <a:endParaRPr lang="en-US" dirty="0" smtClean="0"/>
          </a:p>
          <a:p>
            <a:pPr algn="just"/>
            <a:r>
              <a:rPr lang="en-US" dirty="0" smtClean="0"/>
              <a:t>This </a:t>
            </a:r>
            <a:r>
              <a:rPr lang="en-US" dirty="0"/>
              <a:t>number is to </a:t>
            </a:r>
            <a:r>
              <a:rPr lang="en-US" dirty="0" smtClean="0"/>
              <a:t>be, invariably</a:t>
            </a:r>
            <a:r>
              <a:rPr lang="en-US" dirty="0"/>
              <a:t>, quoted in all documents, prescribed by rules, in particular, in Bill of Entry </a:t>
            </a:r>
            <a:r>
              <a:rPr lang="en-US" dirty="0" smtClean="0"/>
              <a:t>incase </a:t>
            </a:r>
            <a:r>
              <a:rPr lang="en-US" dirty="0"/>
              <a:t>of imports and in Shipping Bill, in case of exports</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08340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a:t>It is obligatory for every exporter to register with appropriate Export Promotion </a:t>
            </a:r>
            <a:r>
              <a:rPr lang="en-US" dirty="0" smtClean="0"/>
              <a:t>Council(EPC</a:t>
            </a:r>
            <a:r>
              <a:rPr lang="en-US" dirty="0"/>
              <a:t>) and obtain Registration cum Membership Certificate. </a:t>
            </a:r>
            <a:endParaRPr lang="en-US" dirty="0" smtClean="0"/>
          </a:p>
          <a:p>
            <a:pPr algn="just"/>
            <a:r>
              <a:rPr lang="en-US" dirty="0" smtClean="0"/>
              <a:t>Any </a:t>
            </a:r>
            <a:r>
              <a:rPr lang="en-US" dirty="0"/>
              <a:t>person applying for </a:t>
            </a:r>
            <a:r>
              <a:rPr lang="en-US" dirty="0" smtClean="0"/>
              <a:t>import or </a:t>
            </a:r>
            <a:r>
              <a:rPr lang="en-US" dirty="0"/>
              <a:t>export </a:t>
            </a:r>
            <a:r>
              <a:rPr lang="en-US" dirty="0" err="1"/>
              <a:t>licence</a:t>
            </a:r>
            <a:r>
              <a:rPr lang="en-US" dirty="0"/>
              <a:t> or any other benefit under the current Exim Policy is required to </a:t>
            </a:r>
            <a:r>
              <a:rPr lang="en-US" dirty="0" smtClean="0"/>
              <a:t>obtain Registration </a:t>
            </a:r>
            <a:r>
              <a:rPr lang="en-US" dirty="0"/>
              <a:t>cum Membership Certificate (RCMC). </a:t>
            </a:r>
            <a:endParaRPr lang="en-US" dirty="0" smtClean="0"/>
          </a:p>
          <a:p>
            <a:pPr algn="just"/>
            <a:r>
              <a:rPr lang="en-US" dirty="0" smtClean="0"/>
              <a:t>The </a:t>
            </a:r>
            <a:r>
              <a:rPr lang="en-US" dirty="0"/>
              <a:t>benefits provided in the </a:t>
            </a:r>
            <a:r>
              <a:rPr lang="en-US" dirty="0" smtClean="0"/>
              <a:t>current Exim </a:t>
            </a:r>
            <a:r>
              <a:rPr lang="en-US" dirty="0"/>
              <a:t>Policy are available only to those having valid RCMC</a:t>
            </a:r>
          </a:p>
        </p:txBody>
      </p:sp>
      <p:sp>
        <p:nvSpPr>
          <p:cNvPr id="3" name="Title 2"/>
          <p:cNvSpPr>
            <a:spLocks noGrp="1"/>
          </p:cNvSpPr>
          <p:nvPr>
            <p:ph type="title"/>
          </p:nvPr>
        </p:nvSpPr>
        <p:spPr/>
        <p:txBody>
          <a:bodyPr>
            <a:normAutofit fontScale="90000"/>
          </a:bodyPr>
          <a:lstStyle/>
          <a:p>
            <a:r>
              <a:rPr lang="en-US" dirty="0"/>
              <a:t>Registration cum Membership </a:t>
            </a:r>
            <a:r>
              <a:rPr lang="en-US" dirty="0" smtClean="0"/>
              <a:t>Certificate (RCMC)</a:t>
            </a:r>
            <a:endParaRPr lang="en-US" dirty="0"/>
          </a:p>
        </p:txBody>
      </p:sp>
    </p:spTree>
    <p:extLst>
      <p:ext uri="{BB962C8B-B14F-4D97-AF65-F5344CB8AC3E}">
        <p14:creationId xmlns:p14="http://schemas.microsoft.com/office/powerpoint/2010/main" val="5944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dirty="0"/>
              <a:t>A registered exporter receives ocean of literature and necessary guidance </a:t>
            </a:r>
            <a:r>
              <a:rPr lang="en-US" dirty="0" smtClean="0"/>
              <a:t>regarding export </a:t>
            </a:r>
            <a:r>
              <a:rPr lang="en-US" dirty="0"/>
              <a:t>market information from the Council. </a:t>
            </a:r>
            <a:endParaRPr lang="en-US" dirty="0" smtClean="0"/>
          </a:p>
          <a:p>
            <a:pPr algn="just"/>
            <a:r>
              <a:rPr lang="en-US" dirty="0" smtClean="0"/>
              <a:t>Any </a:t>
            </a:r>
            <a:r>
              <a:rPr lang="en-US" dirty="0"/>
              <a:t>exporter may obtain RCMC from </a:t>
            </a:r>
            <a:r>
              <a:rPr lang="en-US" dirty="0" smtClean="0"/>
              <a:t>any Export </a:t>
            </a:r>
            <a:r>
              <a:rPr lang="en-US" dirty="0"/>
              <a:t>Promotion Council relating to his main line of business</a:t>
            </a:r>
            <a:r>
              <a:rPr lang="en-US" dirty="0" smtClean="0"/>
              <a:t>.</a:t>
            </a:r>
          </a:p>
          <a:p>
            <a:pPr algn="just"/>
            <a:r>
              <a:rPr lang="en-US" dirty="0" smtClean="0"/>
              <a:t>There </a:t>
            </a:r>
            <a:r>
              <a:rPr lang="en-US" dirty="0"/>
              <a:t>are different </a:t>
            </a:r>
            <a:r>
              <a:rPr lang="en-US" dirty="0" smtClean="0"/>
              <a:t>Export Promotion </a:t>
            </a:r>
            <a:r>
              <a:rPr lang="en-US" dirty="0"/>
              <a:t>Councils such as Engineering Export Promotion Council, Chemical </a:t>
            </a:r>
            <a:r>
              <a:rPr lang="en-US" dirty="0" smtClean="0"/>
              <a:t>Export Promotion </a:t>
            </a:r>
            <a:r>
              <a:rPr lang="en-US" dirty="0"/>
              <a:t>Council, Apparel Export Promotion Council and Textile Export Promotion </a:t>
            </a:r>
            <a:r>
              <a:rPr lang="en-US" dirty="0" smtClean="0"/>
              <a:t>Council etc</a:t>
            </a:r>
            <a:r>
              <a:rPr lang="en-US" dirty="0"/>
              <a:t>. </a:t>
            </a:r>
            <a:endParaRPr lang="en-US" dirty="0" smtClean="0"/>
          </a:p>
          <a:p>
            <a:pPr algn="just"/>
            <a:r>
              <a:rPr lang="en-US" dirty="0" smtClean="0"/>
              <a:t>If </a:t>
            </a:r>
            <a:r>
              <a:rPr lang="en-US" dirty="0"/>
              <a:t>the export product is not covered by any EPC, the concerned </a:t>
            </a:r>
            <a:r>
              <a:rPr lang="en-US" dirty="0" smtClean="0"/>
              <a:t>Regional Licensing </a:t>
            </a:r>
            <a:r>
              <a:rPr lang="en-US" dirty="0"/>
              <a:t>Authority of DGFT can issue RCMC to the exporter. </a:t>
            </a:r>
            <a:endParaRPr lang="en-US" dirty="0" smtClean="0"/>
          </a:p>
          <a:p>
            <a:pPr algn="just"/>
            <a:r>
              <a:rPr lang="en-US" dirty="0" smtClean="0"/>
              <a:t>With </a:t>
            </a:r>
            <a:r>
              <a:rPr lang="en-US" dirty="0"/>
              <a:t>the receipt of </a:t>
            </a:r>
            <a:r>
              <a:rPr lang="en-US" dirty="0" err="1" smtClean="0"/>
              <a:t>certificate,the</a:t>
            </a:r>
            <a:r>
              <a:rPr lang="en-US" dirty="0" smtClean="0"/>
              <a:t> </a:t>
            </a:r>
            <a:r>
              <a:rPr lang="en-US" dirty="0"/>
              <a:t>exporter will be known as “Registered Exporter”.</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4317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Many items of goods are free for exports without obtaining any </a:t>
            </a:r>
            <a:r>
              <a:rPr lang="en-US" dirty="0" err="1"/>
              <a:t>licence</a:t>
            </a:r>
            <a:r>
              <a:rPr lang="en-US" dirty="0"/>
              <a:t>, if they do </a:t>
            </a:r>
            <a:r>
              <a:rPr lang="en-US" dirty="0" smtClean="0"/>
              <a:t>not fall </a:t>
            </a:r>
            <a:r>
              <a:rPr lang="en-US" dirty="0"/>
              <a:t>in the Negative List.</a:t>
            </a:r>
          </a:p>
          <a:p>
            <a:pPr algn="just"/>
            <a:r>
              <a:rPr lang="en-US" dirty="0"/>
              <a:t>The Negative list consists of goods the import or export of which is prohibited, </a:t>
            </a:r>
            <a:r>
              <a:rPr lang="en-US" dirty="0" smtClean="0"/>
              <a:t>restricted through </a:t>
            </a:r>
            <a:r>
              <a:rPr lang="en-US" dirty="0"/>
              <a:t>licensing or otherwise canalized</a:t>
            </a:r>
          </a:p>
        </p:txBody>
      </p:sp>
      <p:sp>
        <p:nvSpPr>
          <p:cNvPr id="3" name="Title 2"/>
          <p:cNvSpPr>
            <a:spLocks noGrp="1"/>
          </p:cNvSpPr>
          <p:nvPr>
            <p:ph type="title"/>
          </p:nvPr>
        </p:nvSpPr>
        <p:spPr/>
        <p:txBody>
          <a:bodyPr/>
          <a:lstStyle/>
          <a:p>
            <a:r>
              <a:rPr lang="en-US" dirty="0" smtClean="0"/>
              <a:t>EXPORT LICENSING</a:t>
            </a:r>
            <a:endParaRPr lang="en-US" dirty="0"/>
          </a:p>
        </p:txBody>
      </p:sp>
    </p:spTree>
    <p:extLst>
      <p:ext uri="{BB962C8B-B14F-4D97-AF65-F5344CB8AC3E}">
        <p14:creationId xmlns:p14="http://schemas.microsoft.com/office/powerpoint/2010/main" val="1752804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20000"/>
          </a:bodyPr>
          <a:lstStyle/>
          <a:p>
            <a:pPr algn="just"/>
            <a:r>
              <a:rPr lang="en-US" b="1" dirty="0"/>
              <a:t>Part–I : </a:t>
            </a:r>
            <a:r>
              <a:rPr lang="en-US" dirty="0"/>
              <a:t>Prohibited Items: These items can not be exported or imported. These </a:t>
            </a:r>
            <a:r>
              <a:rPr lang="en-US" dirty="0" smtClean="0"/>
              <a:t>items include </a:t>
            </a:r>
            <a:r>
              <a:rPr lang="en-US" dirty="0"/>
              <a:t>wild life, exotic birds, wood and wood products in the form of </a:t>
            </a:r>
            <a:r>
              <a:rPr lang="en-US" dirty="0" smtClean="0"/>
              <a:t>logs, timber</a:t>
            </a:r>
            <a:r>
              <a:rPr lang="en-US" dirty="0"/>
              <a:t>, pulp and charcoal.</a:t>
            </a:r>
          </a:p>
          <a:p>
            <a:pPr algn="just"/>
            <a:r>
              <a:rPr lang="en-US" b="1" dirty="0"/>
              <a:t>Part–II : </a:t>
            </a:r>
            <a:r>
              <a:rPr lang="en-US" dirty="0"/>
              <a:t>Restricted Items: These are the items, export or import of which is </a:t>
            </a:r>
            <a:r>
              <a:rPr lang="en-US" dirty="0" smtClean="0"/>
              <a:t>restricted through </a:t>
            </a:r>
            <a:r>
              <a:rPr lang="en-US" dirty="0" err="1"/>
              <a:t>licence</a:t>
            </a:r>
            <a:r>
              <a:rPr lang="en-US" dirty="0"/>
              <a:t>. They can be imported or exported only in accordance </a:t>
            </a:r>
            <a:r>
              <a:rPr lang="en-US" dirty="0" smtClean="0"/>
              <a:t>with the </a:t>
            </a:r>
            <a:r>
              <a:rPr lang="en-US" dirty="0"/>
              <a:t>regulations governing in this behalf.</a:t>
            </a:r>
          </a:p>
          <a:p>
            <a:pPr algn="just"/>
            <a:r>
              <a:rPr lang="en-US" b="1" dirty="0"/>
              <a:t>Part–III : </a:t>
            </a:r>
            <a:r>
              <a:rPr lang="en-US" dirty="0"/>
              <a:t>Canalized Items: Goods, which are canalized, can be imported or </a:t>
            </a:r>
            <a:r>
              <a:rPr lang="en-US" dirty="0" smtClean="0"/>
              <a:t>exported through </a:t>
            </a:r>
            <a:r>
              <a:rPr lang="en-US" dirty="0"/>
              <a:t>the canalizing agency, specified in the Negative List. The </a:t>
            </a:r>
            <a:r>
              <a:rPr lang="en-US" dirty="0" smtClean="0"/>
              <a:t>Director General </a:t>
            </a:r>
            <a:r>
              <a:rPr lang="en-US" dirty="0"/>
              <a:t>of Foreign Trade may issue a </a:t>
            </a:r>
            <a:r>
              <a:rPr lang="en-US" dirty="0" err="1"/>
              <a:t>licence</a:t>
            </a:r>
            <a:r>
              <a:rPr lang="en-US" dirty="0"/>
              <a:t> to any other person to </a:t>
            </a:r>
            <a:r>
              <a:rPr lang="en-US" dirty="0" smtClean="0"/>
              <a:t>import or </a:t>
            </a:r>
            <a:r>
              <a:rPr lang="en-US" dirty="0"/>
              <a:t>export those items, which are included in the Negative List.</a:t>
            </a:r>
          </a:p>
        </p:txBody>
      </p:sp>
      <p:sp>
        <p:nvSpPr>
          <p:cNvPr id="3" name="Title 2"/>
          <p:cNvSpPr>
            <a:spLocks noGrp="1"/>
          </p:cNvSpPr>
          <p:nvPr>
            <p:ph type="title"/>
          </p:nvPr>
        </p:nvSpPr>
        <p:spPr/>
        <p:txBody>
          <a:bodyPr/>
          <a:lstStyle/>
          <a:p>
            <a:r>
              <a:rPr lang="en-US" dirty="0" smtClean="0"/>
              <a:t>NEGATIVE LIST OF GOODS</a:t>
            </a:r>
            <a:endParaRPr lang="en-US" dirty="0"/>
          </a:p>
        </p:txBody>
      </p:sp>
    </p:spTree>
    <p:extLst>
      <p:ext uri="{BB962C8B-B14F-4D97-AF65-F5344CB8AC3E}">
        <p14:creationId xmlns:p14="http://schemas.microsoft.com/office/powerpoint/2010/main" val="369629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err="1" smtClean="0"/>
              <a:t>Agri</a:t>
            </a:r>
            <a:r>
              <a:rPr lang="en-US" dirty="0" smtClean="0"/>
              <a:t> </a:t>
            </a:r>
            <a:r>
              <a:rPr lang="en-US" dirty="0"/>
              <a:t>Export Zones</a:t>
            </a:r>
            <a:br>
              <a:rPr lang="en-US" dirty="0"/>
            </a:br>
            <a:r>
              <a:rPr lang="en-US" dirty="0"/>
              <a:t>Various importers that come under the </a:t>
            </a:r>
            <a:r>
              <a:rPr lang="en-US" dirty="0" err="1"/>
              <a:t>Agri</a:t>
            </a:r>
            <a:r>
              <a:rPr lang="en-US" dirty="0"/>
              <a:t> Export Zones are entitled to all the import facilities and incentives</a:t>
            </a:r>
            <a:r>
              <a:rPr lang="en-US" dirty="0" smtClean="0"/>
              <a:t>.</a:t>
            </a:r>
          </a:p>
          <a:p>
            <a:r>
              <a:rPr lang="en-US" dirty="0" smtClean="0"/>
              <a:t>Served </a:t>
            </a:r>
            <a:r>
              <a:rPr lang="en-US" dirty="0"/>
              <a:t>from India</a:t>
            </a:r>
            <a:br>
              <a:rPr lang="en-US" dirty="0"/>
            </a:br>
            <a:r>
              <a:rPr lang="en-US" dirty="0"/>
              <a:t>In order to create a powerful “Served from India” brand all over the world, the government has provided different type of import incentive to the invisible export providers. Under the Served from India Scheme, import incentive is given for import of any capital goods, spares, office equipment and professional equipment.</a:t>
            </a:r>
          </a:p>
        </p:txBody>
      </p:sp>
      <p:sp>
        <p:nvSpPr>
          <p:cNvPr id="3" name="Title 2"/>
          <p:cNvSpPr>
            <a:spLocks noGrp="1"/>
          </p:cNvSpPr>
          <p:nvPr>
            <p:ph type="title"/>
          </p:nvPr>
        </p:nvSpPr>
        <p:spPr/>
        <p:txBody>
          <a:bodyPr>
            <a:normAutofit fontScale="90000"/>
          </a:bodyPr>
          <a:lstStyle/>
          <a:p>
            <a:r>
              <a:rPr lang="en-US" dirty="0" smtClean="0"/>
              <a:t>SPECIAL SCHEMES FOR IMPORTERS</a:t>
            </a:r>
            <a:endParaRPr lang="en-US" dirty="0"/>
          </a:p>
        </p:txBody>
      </p:sp>
    </p:spTree>
    <p:extLst>
      <p:ext uri="{BB962C8B-B14F-4D97-AF65-F5344CB8AC3E}">
        <p14:creationId xmlns:p14="http://schemas.microsoft.com/office/powerpoint/2010/main" val="2970517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248400"/>
          </a:xfrm>
        </p:spPr>
        <p:txBody>
          <a:bodyPr>
            <a:normAutofit fontScale="85000" lnSpcReduction="20000"/>
          </a:bodyPr>
          <a:lstStyle/>
          <a:p>
            <a:r>
              <a:rPr lang="en-US" b="1" dirty="0" smtClean="0"/>
              <a:t>Manufacture </a:t>
            </a:r>
            <a:r>
              <a:rPr lang="en-US" b="1" dirty="0"/>
              <a:t>under Bond</a:t>
            </a:r>
            <a:r>
              <a:rPr lang="en-US" dirty="0"/>
              <a:t/>
            </a:r>
            <a:br>
              <a:rPr lang="en-US" dirty="0"/>
            </a:br>
            <a:r>
              <a:rPr lang="en-US" dirty="0"/>
              <a:t>Under the Manufacture under Bond Scheme, all factories registered to produce their goods for export are exempted from import duty and other taxes on inputs used to manufacture such goods. Against this the manufacturer is allowed to import goods without paying any customs duty. The production is made under the supervision of customs or excise authority.</a:t>
            </a:r>
          </a:p>
          <a:p>
            <a:pPr algn="just"/>
            <a:r>
              <a:rPr lang="en-US" b="1" dirty="0"/>
              <a:t>Export Promotion Capital Goods Scheme (EPCG)</a:t>
            </a:r>
            <a:r>
              <a:rPr lang="en-US" dirty="0"/>
              <a:t/>
            </a:r>
            <a:br>
              <a:rPr lang="en-US" dirty="0"/>
            </a:br>
            <a:r>
              <a:rPr lang="en-US" dirty="0"/>
              <a:t>EPCG is a special type of incentive given to the EPCG license holder. Capital goods imported under EPCG Scheme are subject to actual user condition and the same cannot be transferred /sold till the fulfillment of export obligation specified in the license. In order to ensure that the capital goods imported under EPCG Scheme, the license holder is required to produce certificate from the jurisdictional Central Excise Authority (CEA) or Chartered Engineer (CE) confirming installation of such capital goods in the declared premises.</a:t>
            </a:r>
          </a:p>
          <a:p>
            <a:pPr algn="just"/>
            <a:endParaRPr lang="en-US" dirty="0"/>
          </a:p>
        </p:txBody>
      </p:sp>
    </p:spTree>
    <p:extLst>
      <p:ext uri="{BB962C8B-B14F-4D97-AF65-F5344CB8AC3E}">
        <p14:creationId xmlns:p14="http://schemas.microsoft.com/office/powerpoint/2010/main" val="236387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a:t>Duty Free Import </a:t>
            </a:r>
            <a:r>
              <a:rPr lang="en-US" dirty="0" err="1"/>
              <a:t>Authorisation</a:t>
            </a:r>
            <a:r>
              <a:rPr lang="en-US" dirty="0"/>
              <a:t> or DFIA in short is issued to allow duty free import of inputs which are used in the manufacture of the export product (making normal allowance for wastage), and fuel, energy, catalyst etc. which are consumed or </a:t>
            </a:r>
            <a:r>
              <a:rPr lang="en-US" dirty="0" err="1"/>
              <a:t>utilised</a:t>
            </a:r>
            <a:r>
              <a:rPr lang="en-US" dirty="0"/>
              <a:t> in the course of their use to obtain the export product. Duty Free Import </a:t>
            </a:r>
            <a:r>
              <a:rPr lang="en-US" dirty="0" err="1"/>
              <a:t>Authorisation</a:t>
            </a:r>
            <a:r>
              <a:rPr lang="en-US" dirty="0"/>
              <a:t> is issued on the basis of inputs and export items given under Standard Input and Output Norms (SION).</a:t>
            </a:r>
          </a:p>
        </p:txBody>
      </p:sp>
      <p:sp>
        <p:nvSpPr>
          <p:cNvPr id="3" name="Title 2"/>
          <p:cNvSpPr>
            <a:spLocks noGrp="1"/>
          </p:cNvSpPr>
          <p:nvPr>
            <p:ph type="title"/>
          </p:nvPr>
        </p:nvSpPr>
        <p:spPr/>
        <p:txBody>
          <a:bodyPr/>
          <a:lstStyle/>
          <a:p>
            <a:r>
              <a:rPr lang="en-US" dirty="0" smtClean="0"/>
              <a:t>DFIA</a:t>
            </a:r>
            <a:endParaRPr lang="en-US" dirty="0"/>
          </a:p>
        </p:txBody>
      </p:sp>
    </p:spTree>
    <p:extLst>
      <p:ext uri="{BB962C8B-B14F-4D97-AF65-F5344CB8AC3E}">
        <p14:creationId xmlns:p14="http://schemas.microsoft.com/office/powerpoint/2010/main" val="10182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hlinkClick r:id="rId2"/>
              </a:rPr>
              <a:t>Foreign Trade Policy (FTP)</a:t>
            </a:r>
            <a:r>
              <a:rPr lang="en-US" dirty="0"/>
              <a:t> is the prime policy that lays down simple and transparent procedures which are easy to comply with and administer for efficient management of foreign trade in India. The Policy aims at enhancing the country’s trade for economic growth and employment generation. </a:t>
            </a:r>
            <a:endParaRPr lang="en-US" dirty="0" smtClean="0"/>
          </a:p>
          <a:p>
            <a:pPr algn="just"/>
            <a:r>
              <a:rPr lang="en-US" dirty="0" smtClean="0"/>
              <a:t>The</a:t>
            </a:r>
            <a:r>
              <a:rPr lang="en-US" dirty="0"/>
              <a:t> </a:t>
            </a:r>
            <a:r>
              <a:rPr lang="en-US" dirty="0">
                <a:hlinkClick r:id="rId3"/>
              </a:rPr>
              <a:t>Customs Tariff Act</a:t>
            </a:r>
            <a:r>
              <a:rPr lang="en-US" dirty="0"/>
              <a:t> and the </a:t>
            </a:r>
            <a:r>
              <a:rPr lang="en-US" dirty="0">
                <a:hlinkClick r:id="rId4"/>
              </a:rPr>
              <a:t>Central Excise Tariff Act</a:t>
            </a:r>
            <a:r>
              <a:rPr lang="en-US" dirty="0"/>
              <a:t> are the other two important Acts that lay down how the Customs and Excise duties shall be levied on trade, respectively.</a:t>
            </a:r>
          </a:p>
        </p:txBody>
      </p:sp>
      <p:sp>
        <p:nvSpPr>
          <p:cNvPr id="2" name="Title 1"/>
          <p:cNvSpPr>
            <a:spLocks noGrp="1"/>
          </p:cNvSpPr>
          <p:nvPr>
            <p:ph type="title"/>
          </p:nvPr>
        </p:nvSpPr>
        <p:spPr/>
        <p:txBody>
          <a:bodyPr/>
          <a:lstStyle/>
          <a:p>
            <a:r>
              <a:rPr lang="en-US" dirty="0" smtClean="0"/>
              <a:t>EXIM OVERVIEW</a:t>
            </a:r>
            <a:endParaRPr lang="en-US" dirty="0"/>
          </a:p>
        </p:txBody>
      </p:sp>
    </p:spTree>
    <p:extLst>
      <p:ext uri="{BB962C8B-B14F-4D97-AF65-F5344CB8AC3E}">
        <p14:creationId xmlns:p14="http://schemas.microsoft.com/office/powerpoint/2010/main" val="2127307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Duty Drawback rates in India is the special rebate given under the Section 75 of Indian Customs Act on exported products or materials. </a:t>
            </a:r>
            <a:endParaRPr lang="en-US" dirty="0" smtClean="0"/>
          </a:p>
          <a:p>
            <a:r>
              <a:rPr lang="en-US" dirty="0" smtClean="0"/>
              <a:t>Duty </a:t>
            </a:r>
            <a:r>
              <a:rPr lang="en-US" dirty="0"/>
              <a:t>drawback rates or concession are only applicable on products which are used in the processing of goods manufactured in India and then exported to foreign countries. </a:t>
            </a:r>
            <a:endParaRPr lang="en-US" dirty="0" smtClean="0"/>
          </a:p>
          <a:p>
            <a:r>
              <a:rPr lang="en-US" dirty="0" smtClean="0"/>
              <a:t>Duty </a:t>
            </a:r>
            <a:r>
              <a:rPr lang="en-US" dirty="0"/>
              <a:t>Drawback is not given on inputs obtained without payment of customs or excise duty. </a:t>
            </a:r>
            <a:endParaRPr lang="en-US" dirty="0" smtClean="0"/>
          </a:p>
          <a:p>
            <a:r>
              <a:rPr lang="en-US" dirty="0" smtClean="0"/>
              <a:t>In </a:t>
            </a:r>
            <a:r>
              <a:rPr lang="en-US" dirty="0"/>
              <a:t>case of re-export of goods, it should be done within 2 years from the date of payment of duty when they were imported. 98% of the duty is allowable as drawback, only after inspection. If the goods imported are used before its re-export, the drawback will be allowed as at reduced per cent.</a:t>
            </a:r>
            <a:br>
              <a:rPr lang="en-US" dirty="0"/>
            </a:br>
            <a:endParaRPr lang="en-US" dirty="0"/>
          </a:p>
        </p:txBody>
      </p:sp>
      <p:sp>
        <p:nvSpPr>
          <p:cNvPr id="3" name="Title 2"/>
          <p:cNvSpPr>
            <a:spLocks noGrp="1"/>
          </p:cNvSpPr>
          <p:nvPr>
            <p:ph type="title"/>
          </p:nvPr>
        </p:nvSpPr>
        <p:spPr/>
        <p:txBody>
          <a:bodyPr/>
          <a:lstStyle/>
          <a:p>
            <a:r>
              <a:rPr lang="en-US" dirty="0" smtClean="0"/>
              <a:t>DUTY DRAWBACK</a:t>
            </a:r>
            <a:endParaRPr lang="en-US" dirty="0"/>
          </a:p>
        </p:txBody>
      </p:sp>
    </p:spTree>
    <p:extLst>
      <p:ext uri="{BB962C8B-B14F-4D97-AF65-F5344CB8AC3E}">
        <p14:creationId xmlns:p14="http://schemas.microsoft.com/office/powerpoint/2010/main" val="389486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Any type of import incentive under preferential rate is only applicable for the </a:t>
            </a:r>
            <a:r>
              <a:rPr lang="en-US"/>
              <a:t>import </a:t>
            </a:r>
            <a:r>
              <a:rPr lang="en-US" smtClean="0"/>
              <a:t>of </a:t>
            </a:r>
            <a:r>
              <a:rPr lang="en-US" dirty="0"/>
              <a:t>goods from certain preferential countries such as Mauritius, Seychelles and Tonga provided certain conditions are satisfied. </a:t>
            </a:r>
            <a:endParaRPr lang="en-US" dirty="0" smtClean="0"/>
          </a:p>
          <a:p>
            <a:pPr algn="just"/>
            <a:r>
              <a:rPr lang="en-US" dirty="0" smtClean="0"/>
              <a:t>The </a:t>
            </a:r>
            <a:r>
              <a:rPr lang="en-US" dirty="0"/>
              <a:t>certificate of origin is very important in order to avail of the benefits of such concessional rates of duty</a:t>
            </a:r>
          </a:p>
        </p:txBody>
      </p:sp>
      <p:sp>
        <p:nvSpPr>
          <p:cNvPr id="3" name="Title 2"/>
          <p:cNvSpPr>
            <a:spLocks noGrp="1"/>
          </p:cNvSpPr>
          <p:nvPr>
            <p:ph type="title"/>
          </p:nvPr>
        </p:nvSpPr>
        <p:spPr/>
        <p:txBody>
          <a:bodyPr/>
          <a:lstStyle/>
          <a:p>
            <a:r>
              <a:rPr lang="en-US" dirty="0" smtClean="0"/>
              <a:t>PREFERENTIAL RATES</a:t>
            </a:r>
            <a:endParaRPr lang="en-US" dirty="0"/>
          </a:p>
        </p:txBody>
      </p:sp>
    </p:spTree>
    <p:extLst>
      <p:ext uri="{BB962C8B-B14F-4D97-AF65-F5344CB8AC3E}">
        <p14:creationId xmlns:p14="http://schemas.microsoft.com/office/powerpoint/2010/main" val="237250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dirty="0"/>
              <a:t>Duty Entitlement Pass Book in short DEPB is basically an export incentive scheme. The objective of DEPB scheme is to neutralize the incidence of basic custom duty on the import content of the exported </a:t>
            </a:r>
            <a:r>
              <a:rPr lang="en-US" dirty="0" smtClean="0"/>
              <a:t>products</a:t>
            </a:r>
          </a:p>
          <a:p>
            <a:pPr algn="just"/>
            <a:r>
              <a:rPr lang="en-US" dirty="0"/>
              <a:t>Under the post-export DEPB, which is issued after exports, the exporter is given a Duty Entitlement Pass Book at a pre-determined credit on the FOB value. </a:t>
            </a:r>
            <a:endParaRPr lang="en-US" dirty="0" smtClean="0"/>
          </a:p>
          <a:p>
            <a:pPr algn="just"/>
            <a:r>
              <a:rPr lang="en-US" dirty="0" smtClean="0"/>
              <a:t>The </a:t>
            </a:r>
            <a:r>
              <a:rPr lang="en-US" dirty="0"/>
              <a:t>DEPB allows import of any items except the items which are otherwise restricted for imports</a:t>
            </a:r>
          </a:p>
        </p:txBody>
      </p:sp>
      <p:sp>
        <p:nvSpPr>
          <p:cNvPr id="3" name="Title 2"/>
          <p:cNvSpPr>
            <a:spLocks noGrp="1"/>
          </p:cNvSpPr>
          <p:nvPr>
            <p:ph type="title"/>
          </p:nvPr>
        </p:nvSpPr>
        <p:spPr/>
        <p:txBody>
          <a:bodyPr/>
          <a:lstStyle/>
          <a:p>
            <a:r>
              <a:rPr lang="en-US" dirty="0" smtClean="0"/>
              <a:t>DEPB</a:t>
            </a:r>
            <a:endParaRPr lang="en-US" dirty="0"/>
          </a:p>
        </p:txBody>
      </p:sp>
    </p:spTree>
    <p:extLst>
      <p:ext uri="{BB962C8B-B14F-4D97-AF65-F5344CB8AC3E}">
        <p14:creationId xmlns:p14="http://schemas.microsoft.com/office/powerpoint/2010/main" val="136488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government authority designated to regulate flow of goods to/from a country and to collect duties levied by a country on imports and </a:t>
            </a:r>
            <a:r>
              <a:rPr lang="en-US" dirty="0" smtClean="0"/>
              <a:t>exports</a:t>
            </a:r>
          </a:p>
          <a:p>
            <a:r>
              <a:rPr lang="en-US" dirty="0" smtClean="0"/>
              <a:t>The </a:t>
            </a:r>
            <a:r>
              <a:rPr lang="en-US" dirty="0"/>
              <a:t>term also applies to the procedures involved in such </a:t>
            </a:r>
            <a:r>
              <a:rPr lang="en-US" dirty="0" smtClean="0"/>
              <a:t>activities</a:t>
            </a:r>
          </a:p>
          <a:p>
            <a:r>
              <a:rPr lang="en-US" dirty="0"/>
              <a:t>In other words, customs means a place at a port, airport or frontier in which government officials control incoming goods, people (travellers) and other loads.</a:t>
            </a:r>
          </a:p>
        </p:txBody>
      </p:sp>
      <p:sp>
        <p:nvSpPr>
          <p:cNvPr id="3" name="Title 2"/>
          <p:cNvSpPr>
            <a:spLocks noGrp="1"/>
          </p:cNvSpPr>
          <p:nvPr>
            <p:ph type="title"/>
          </p:nvPr>
        </p:nvSpPr>
        <p:spPr/>
        <p:txBody>
          <a:bodyPr/>
          <a:lstStyle/>
          <a:p>
            <a:r>
              <a:rPr lang="en-US" dirty="0" smtClean="0"/>
              <a:t>CUSTOMS</a:t>
            </a:r>
            <a:endParaRPr lang="en-US" dirty="0"/>
          </a:p>
        </p:txBody>
      </p:sp>
    </p:spTree>
    <p:extLst>
      <p:ext uri="{BB962C8B-B14F-4D97-AF65-F5344CB8AC3E}">
        <p14:creationId xmlns:p14="http://schemas.microsoft.com/office/powerpoint/2010/main" val="3562346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POWERS OF CUSTOMS OFFICIER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610"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719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TYPES OF CUSTOMS DUTIES</a:t>
            </a:r>
            <a:endParaRPr lang="en-US" dirty="0"/>
          </a:p>
        </p:txBody>
      </p:sp>
      <p:sp>
        <p:nvSpPr>
          <p:cNvPr id="4" name="Rectangle 3"/>
          <p:cNvSpPr/>
          <p:nvPr/>
        </p:nvSpPr>
        <p:spPr>
          <a:xfrm>
            <a:off x="2286000" y="2413338"/>
            <a:ext cx="5867400" cy="1754326"/>
          </a:xfrm>
          <a:prstGeom prst="rect">
            <a:avLst/>
          </a:prstGeom>
        </p:spPr>
        <p:txBody>
          <a:bodyPr wrap="square">
            <a:spAutoFit/>
          </a:bodyPr>
          <a:lstStyle/>
          <a:p>
            <a:r>
              <a:rPr lang="en-US" dirty="0"/>
              <a:t> </a:t>
            </a:r>
            <a:r>
              <a:rPr lang="en-US" dirty="0" smtClean="0"/>
              <a:t>    Basic </a:t>
            </a:r>
            <a:r>
              <a:rPr lang="en-US" dirty="0"/>
              <a:t>Customs Duty (BCD)</a:t>
            </a:r>
          </a:p>
          <a:p>
            <a:r>
              <a:rPr lang="en-US" dirty="0"/>
              <a:t>     Countervailing Duty (CVD)</a:t>
            </a:r>
          </a:p>
          <a:p>
            <a:r>
              <a:rPr lang="en-US" dirty="0"/>
              <a:t>     Additional Customs Duty or Special CVD</a:t>
            </a:r>
          </a:p>
          <a:p>
            <a:r>
              <a:rPr lang="en-US" dirty="0"/>
              <a:t>     Protective Duty,</a:t>
            </a:r>
          </a:p>
          <a:p>
            <a:r>
              <a:rPr lang="en-US" dirty="0"/>
              <a:t>     Anti-dumping Duty</a:t>
            </a:r>
          </a:p>
          <a:p>
            <a:r>
              <a:rPr lang="en-US" dirty="0"/>
              <a:t>     Education </a:t>
            </a:r>
            <a:r>
              <a:rPr lang="en-US" dirty="0" err="1"/>
              <a:t>Cess</a:t>
            </a:r>
            <a:r>
              <a:rPr lang="en-US" dirty="0"/>
              <a:t> on Custom Duty</a:t>
            </a:r>
          </a:p>
        </p:txBody>
      </p:sp>
    </p:spTree>
    <p:extLst>
      <p:ext uri="{BB962C8B-B14F-4D97-AF65-F5344CB8AC3E}">
        <p14:creationId xmlns:p14="http://schemas.microsoft.com/office/powerpoint/2010/main" val="696778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Countervailing duty: Occurs when a foreign producer sells a product in host country at a price that is below that producer’s sales price in home market, or at a price lower than its cost of production.</a:t>
            </a:r>
          </a:p>
          <a:p>
            <a:r>
              <a:rPr lang="en-US" dirty="0" smtClean="0"/>
              <a:t>Anti-Dumping duty: Occurs when foreign government provides financial assistance to benefit the production, manufacture or exportation of a goods. (</a:t>
            </a:r>
            <a:r>
              <a:rPr lang="en-US" dirty="0" err="1" smtClean="0"/>
              <a:t>Subsidised</a:t>
            </a:r>
            <a:r>
              <a:rPr lang="en-US" dirty="0" smtClean="0"/>
              <a:t>)</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10724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Rule 4 &amp; 5 – </a:t>
            </a:r>
            <a:r>
              <a:rPr lang="en-US" i="1" dirty="0"/>
              <a:t>Comparative value method </a:t>
            </a:r>
            <a:r>
              <a:rPr lang="en-US" dirty="0"/>
              <a:t>that compares the transaction value of identical or similar items</a:t>
            </a:r>
          </a:p>
          <a:p>
            <a:r>
              <a:rPr lang="en-US" dirty="0"/>
              <a:t>Rule 7 – </a:t>
            </a:r>
            <a:r>
              <a:rPr lang="en-US" i="1" dirty="0"/>
              <a:t>Deductive value method </a:t>
            </a:r>
            <a:r>
              <a:rPr lang="en-US" dirty="0"/>
              <a:t>that uses sale price of such good in the importing country</a:t>
            </a:r>
          </a:p>
          <a:p>
            <a:r>
              <a:rPr lang="en-US" dirty="0"/>
              <a:t>Rule 8 – </a:t>
            </a:r>
            <a:r>
              <a:rPr lang="en-US" i="1" dirty="0"/>
              <a:t>Computed value method</a:t>
            </a:r>
            <a:r>
              <a:rPr lang="en-US" dirty="0"/>
              <a:t> that employs costs related to materials, fabrication, and profit in the country of production</a:t>
            </a:r>
          </a:p>
          <a:p>
            <a:r>
              <a:rPr lang="en-US" dirty="0"/>
              <a:t>Rule 9 – The </a:t>
            </a:r>
            <a:r>
              <a:rPr lang="en-US" i="1" dirty="0"/>
              <a:t>Fallback method</a:t>
            </a:r>
            <a:r>
              <a:rPr lang="en-US" dirty="0"/>
              <a:t> that is based on previous methods with an element of higher flexibility.</a:t>
            </a:r>
          </a:p>
          <a:p>
            <a:endParaRPr lang="en-US" dirty="0"/>
          </a:p>
        </p:txBody>
      </p:sp>
      <p:sp>
        <p:nvSpPr>
          <p:cNvPr id="3" name="Title 2"/>
          <p:cNvSpPr>
            <a:spLocks noGrp="1"/>
          </p:cNvSpPr>
          <p:nvPr>
            <p:ph type="title"/>
          </p:nvPr>
        </p:nvSpPr>
        <p:spPr/>
        <p:txBody>
          <a:bodyPr>
            <a:normAutofit fontScale="90000"/>
          </a:bodyPr>
          <a:lstStyle/>
          <a:p>
            <a:r>
              <a:rPr lang="en-US" dirty="0" smtClean="0"/>
              <a:t>HOW CUSTOMS DUTY COMPUTED?</a:t>
            </a:r>
            <a:endParaRPr lang="en-US" dirty="0"/>
          </a:p>
        </p:txBody>
      </p:sp>
    </p:spTree>
    <p:extLst>
      <p:ext uri="{BB962C8B-B14F-4D97-AF65-F5344CB8AC3E}">
        <p14:creationId xmlns:p14="http://schemas.microsoft.com/office/powerpoint/2010/main" val="2975101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CUSTOMS CLEARANCE PROCEDURES IN EXPORT</a:t>
            </a:r>
            <a:endParaRPr lang="en-US" dirty="0"/>
          </a:p>
        </p:txBody>
      </p:sp>
      <p:sp>
        <p:nvSpPr>
          <p:cNvPr id="3" name="Subtitle 2"/>
          <p:cNvSpPr>
            <a:spLocks noGrp="1"/>
          </p:cNvSpPr>
          <p:nvPr>
            <p:ph type="subTitle" idx="1"/>
          </p:nvPr>
        </p:nvSpPr>
        <p:spPr/>
        <p:txBody>
          <a:bodyPr>
            <a:normAutofit fontScale="55000" lnSpcReduction="20000"/>
          </a:bodyPr>
          <a:lstStyle/>
          <a:p>
            <a:r>
              <a:rPr lang="en-US" dirty="0"/>
              <a:t>Procedure - Steps- Contract - Financing - Institutional Framework </a:t>
            </a:r>
            <a:r>
              <a:rPr lang="en-US" dirty="0" smtClean="0"/>
              <a:t>– Excise Clearance, - </a:t>
            </a:r>
            <a:r>
              <a:rPr lang="en-US" dirty="0"/>
              <a:t>Pre-Shipment Inspection - Methods - Insurance in Transportation - Clearing </a:t>
            </a:r>
            <a:r>
              <a:rPr lang="en-US" dirty="0" smtClean="0"/>
              <a:t>and Forwarding </a:t>
            </a:r>
            <a:r>
              <a:rPr lang="en-US" dirty="0"/>
              <a:t>Agents - E-Filing Procedures - Customs EDI System </a:t>
            </a:r>
            <a:r>
              <a:rPr lang="en-US" dirty="0" smtClean="0"/>
              <a:t>– Transport Document </a:t>
            </a:r>
            <a:r>
              <a:rPr lang="en-US" dirty="0"/>
              <a:t>- Freight Forwarder and Liner Introduction - Bill of Lading - Types of BL </a:t>
            </a:r>
            <a:r>
              <a:rPr lang="en-US" dirty="0" smtClean="0"/>
              <a:t>- Importance </a:t>
            </a:r>
            <a:r>
              <a:rPr lang="en-US" dirty="0"/>
              <a:t>and Uses of BL - BL Terms and Conditions.</a:t>
            </a:r>
          </a:p>
        </p:txBody>
      </p:sp>
    </p:spTree>
    <p:extLst>
      <p:ext uri="{BB962C8B-B14F-4D97-AF65-F5344CB8AC3E}">
        <p14:creationId xmlns:p14="http://schemas.microsoft.com/office/powerpoint/2010/main" val="1887675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a:t>
            </a:r>
            <a:r>
              <a:rPr lang="en-US" sz="3000" dirty="0" smtClean="0"/>
              <a:t>ocuments </a:t>
            </a:r>
            <a:r>
              <a:rPr lang="en-US" sz="3000" dirty="0"/>
              <a:t>to the customs department for</a:t>
            </a:r>
            <a:br>
              <a:rPr lang="en-US" sz="3000" dirty="0"/>
            </a:br>
            <a:r>
              <a:rPr lang="en-US" sz="3000" dirty="0"/>
              <a:t>securing customs clearance</a:t>
            </a:r>
          </a:p>
        </p:txBody>
      </p:sp>
      <p:sp>
        <p:nvSpPr>
          <p:cNvPr id="3" name="Content Placeholder 2"/>
          <p:cNvSpPr>
            <a:spLocks noGrp="1"/>
          </p:cNvSpPr>
          <p:nvPr>
            <p:ph idx="1"/>
          </p:nvPr>
        </p:nvSpPr>
        <p:spPr/>
        <p:txBody>
          <a:bodyPr>
            <a:normAutofit fontScale="55000" lnSpcReduction="20000"/>
          </a:bodyPr>
          <a:lstStyle/>
          <a:p>
            <a:r>
              <a:rPr lang="en-US" dirty="0"/>
              <a:t>(</a:t>
            </a:r>
            <a:r>
              <a:rPr lang="en-US" i="1" dirty="0"/>
              <a:t>i</a:t>
            </a:r>
            <a:r>
              <a:rPr lang="en-US" dirty="0"/>
              <a:t>) Shipping Bill (Appropriate type) in quadruplicate, if clearance is manual or</a:t>
            </a:r>
          </a:p>
          <a:p>
            <a:pPr marL="0" indent="0">
              <a:buNone/>
            </a:pPr>
            <a:r>
              <a:rPr lang="en-US" dirty="0" smtClean="0"/>
              <a:t>	Annexure </a:t>
            </a:r>
            <a:r>
              <a:rPr lang="en-US" dirty="0"/>
              <a:t>A or B, in case clearance is given in </a:t>
            </a:r>
            <a:r>
              <a:rPr lang="en-US" dirty="0" err="1"/>
              <a:t>computerised</a:t>
            </a:r>
            <a:r>
              <a:rPr lang="en-US" dirty="0"/>
              <a:t> manner;</a:t>
            </a:r>
          </a:p>
          <a:p>
            <a:r>
              <a:rPr lang="en-US" dirty="0"/>
              <a:t>(</a:t>
            </a:r>
            <a:r>
              <a:rPr lang="en-US" i="1" dirty="0"/>
              <a:t>ii</a:t>
            </a:r>
            <a:r>
              <a:rPr lang="en-US" dirty="0"/>
              <a:t>) Commercial Invoice (2 copies);</a:t>
            </a:r>
          </a:p>
          <a:p>
            <a:r>
              <a:rPr lang="en-US" dirty="0"/>
              <a:t>(</a:t>
            </a:r>
            <a:r>
              <a:rPr lang="en-US" i="1" dirty="0"/>
              <a:t>iii</a:t>
            </a:r>
            <a:r>
              <a:rPr lang="en-US" dirty="0"/>
              <a:t>) Exchange Control Form- GR Form or SDF as applicable, in duplicate. SDF form is</a:t>
            </a:r>
          </a:p>
          <a:p>
            <a:pPr marL="0" indent="0">
              <a:buNone/>
            </a:pPr>
            <a:r>
              <a:rPr lang="en-US" smtClean="0"/>
              <a:t>         used </a:t>
            </a:r>
            <a:r>
              <a:rPr lang="en-US" dirty="0"/>
              <a:t>in place of GR Form where customs operations are </a:t>
            </a:r>
            <a:r>
              <a:rPr lang="en-US" dirty="0" err="1"/>
              <a:t>computerised</a:t>
            </a:r>
            <a:r>
              <a:rPr lang="en-US" dirty="0"/>
              <a:t>;</a:t>
            </a:r>
          </a:p>
          <a:p>
            <a:r>
              <a:rPr lang="en-US" dirty="0"/>
              <a:t>(</a:t>
            </a:r>
            <a:r>
              <a:rPr lang="en-US" i="1" dirty="0"/>
              <a:t>iv</a:t>
            </a:r>
            <a:r>
              <a:rPr lang="en-US" dirty="0"/>
              <a:t>) Copy of Letter of Credit/Copy of Export Order/ Export contract, duly attested </a:t>
            </a:r>
            <a:r>
              <a:rPr lang="en-US" dirty="0" smtClean="0"/>
              <a:t>by bank</a:t>
            </a:r>
            <a:r>
              <a:rPr lang="en-US" dirty="0"/>
              <a:t>;</a:t>
            </a:r>
          </a:p>
          <a:p>
            <a:r>
              <a:rPr lang="en-US" dirty="0"/>
              <a:t>(v) Packing List;</a:t>
            </a:r>
          </a:p>
          <a:p>
            <a:r>
              <a:rPr lang="en-US" dirty="0"/>
              <a:t>(</a:t>
            </a:r>
            <a:r>
              <a:rPr lang="en-US" i="1" dirty="0"/>
              <a:t>vi</a:t>
            </a:r>
            <a:r>
              <a:rPr lang="en-US" dirty="0"/>
              <a:t>) Certificate of Origin or GSP certificate of Origin;</a:t>
            </a:r>
          </a:p>
          <a:p>
            <a:r>
              <a:rPr lang="en-US" dirty="0"/>
              <a:t>(</a:t>
            </a:r>
            <a:r>
              <a:rPr lang="en-US" i="1" dirty="0"/>
              <a:t>vii</a:t>
            </a:r>
            <a:r>
              <a:rPr lang="en-US" dirty="0"/>
              <a:t>) Shipper’s declaration form for export of goods;</a:t>
            </a:r>
          </a:p>
          <a:p>
            <a:r>
              <a:rPr lang="en-US" dirty="0"/>
              <a:t>(</a:t>
            </a:r>
            <a:r>
              <a:rPr lang="en-US" i="1" dirty="0"/>
              <a:t>viii</a:t>
            </a:r>
            <a:r>
              <a:rPr lang="en-US" dirty="0"/>
              <a:t>) ARE-1, duly approved by the Central Excise office (ARE-1 has replaced AR-4);</a:t>
            </a:r>
          </a:p>
          <a:p>
            <a:r>
              <a:rPr lang="en-US" dirty="0"/>
              <a:t>(</a:t>
            </a:r>
            <a:r>
              <a:rPr lang="en-US" i="1" dirty="0"/>
              <a:t>ix</a:t>
            </a:r>
            <a:r>
              <a:rPr lang="en-US" dirty="0"/>
              <a:t>) Original copy of Certificate of Insurance, wherever necessary;</a:t>
            </a:r>
          </a:p>
          <a:p>
            <a:r>
              <a:rPr lang="en-US" dirty="0"/>
              <a:t>(</a:t>
            </a:r>
            <a:r>
              <a:rPr lang="en-US" i="1" dirty="0"/>
              <a:t>x</a:t>
            </a:r>
            <a:r>
              <a:rPr lang="en-US" dirty="0"/>
              <a:t>) Marine Insurance Policy;</a:t>
            </a:r>
          </a:p>
          <a:p>
            <a:r>
              <a:rPr lang="en-US" dirty="0"/>
              <a:t>(</a:t>
            </a:r>
            <a:r>
              <a:rPr lang="en-US" i="1" dirty="0"/>
              <a:t>xi</a:t>
            </a:r>
            <a:r>
              <a:rPr lang="en-US" dirty="0"/>
              <a:t>) Export </a:t>
            </a:r>
            <a:r>
              <a:rPr lang="en-US" dirty="0" err="1"/>
              <a:t>Licence</a:t>
            </a:r>
            <a:r>
              <a:rPr lang="en-US" dirty="0"/>
              <a:t>, where required and</a:t>
            </a:r>
          </a:p>
          <a:p>
            <a:r>
              <a:rPr lang="en-US" dirty="0"/>
              <a:t>(</a:t>
            </a:r>
            <a:r>
              <a:rPr lang="en-US" i="1" dirty="0"/>
              <a:t>xii</a:t>
            </a:r>
            <a:r>
              <a:rPr lang="en-US" dirty="0"/>
              <a:t>) Any other documents.</a:t>
            </a:r>
          </a:p>
        </p:txBody>
      </p:sp>
    </p:spTree>
    <p:extLst>
      <p:ext uri="{BB962C8B-B14F-4D97-AF65-F5344CB8AC3E}">
        <p14:creationId xmlns:p14="http://schemas.microsoft.com/office/powerpoint/2010/main" val="117719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a:t>The current account deficit is a measurement of a country’s trade where the value of the goods and services it imports exceeds the value of the products it exports. </a:t>
            </a:r>
            <a:endParaRPr lang="en-US" dirty="0" smtClean="0"/>
          </a:p>
          <a:p>
            <a:pPr algn="just"/>
            <a:r>
              <a:rPr lang="en-US" dirty="0" smtClean="0"/>
              <a:t>The </a:t>
            </a:r>
            <a:r>
              <a:rPr lang="en-US" dirty="0"/>
              <a:t>current account includes net income, such as interest and dividends, and transfers, such as foreign aid, although these components make up only a small percentage of the total current account. </a:t>
            </a:r>
            <a:endParaRPr lang="en-US" dirty="0" smtClean="0"/>
          </a:p>
          <a:p>
            <a:pPr algn="just"/>
            <a:r>
              <a:rPr lang="en-US" dirty="0" smtClean="0"/>
              <a:t>The </a:t>
            </a:r>
            <a:r>
              <a:rPr lang="en-US" dirty="0"/>
              <a:t>current account represents a country’s foreign transactions and, like the capital account, is a component of a country’s </a:t>
            </a:r>
            <a:r>
              <a:rPr lang="en-US" u="sng" dirty="0">
                <a:hlinkClick r:id="rId2"/>
              </a:rPr>
              <a:t>balance of payments</a:t>
            </a:r>
            <a:r>
              <a:rPr lang="en-US" dirty="0"/>
              <a:t> (BOP).</a:t>
            </a:r>
          </a:p>
        </p:txBody>
      </p:sp>
      <p:sp>
        <p:nvSpPr>
          <p:cNvPr id="2" name="Title 1"/>
          <p:cNvSpPr>
            <a:spLocks noGrp="1"/>
          </p:cNvSpPr>
          <p:nvPr>
            <p:ph type="title"/>
          </p:nvPr>
        </p:nvSpPr>
        <p:spPr/>
        <p:txBody>
          <a:bodyPr/>
          <a:lstStyle/>
          <a:p>
            <a:r>
              <a:rPr lang="en-US" dirty="0" smtClean="0"/>
              <a:t>CURRENT ACCOUNT DEFICIT</a:t>
            </a:r>
            <a:endParaRPr lang="en-US" dirty="0"/>
          </a:p>
        </p:txBody>
      </p:sp>
    </p:spTree>
    <p:extLst>
      <p:ext uri="{BB962C8B-B14F-4D97-AF65-F5344CB8AC3E}">
        <p14:creationId xmlns:p14="http://schemas.microsoft.com/office/powerpoint/2010/main" val="1742445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Indian Customs EDI System</a:t>
            </a:r>
            <a:endParaRPr lang="en-US" dirty="0"/>
          </a:p>
        </p:txBody>
      </p:sp>
      <p:sp>
        <p:nvSpPr>
          <p:cNvPr id="3" name="Content Placeholder 2"/>
          <p:cNvSpPr>
            <a:spLocks noGrp="1"/>
          </p:cNvSpPr>
          <p:nvPr>
            <p:ph idx="1"/>
          </p:nvPr>
        </p:nvSpPr>
        <p:spPr/>
        <p:txBody>
          <a:bodyPr>
            <a:noAutofit/>
          </a:bodyPr>
          <a:lstStyle/>
          <a:p>
            <a:pPr marL="0" indent="0" algn="just">
              <a:buNone/>
            </a:pPr>
            <a:r>
              <a:rPr lang="en-US" sz="2000" dirty="0" smtClean="0"/>
              <a:t>1. To </a:t>
            </a:r>
            <a:r>
              <a:rPr lang="en-US" sz="2000" dirty="0"/>
              <a:t>simplify customs laws, regulations, administrative guidelines and procedures </a:t>
            </a:r>
            <a:r>
              <a:rPr lang="en-US" sz="2000" dirty="0" smtClean="0"/>
              <a:t>to the </a:t>
            </a:r>
            <a:r>
              <a:rPr lang="en-US" sz="2000" dirty="0"/>
              <a:t>extent possible so that customs clearance is expedited without undue burden;</a:t>
            </a:r>
          </a:p>
          <a:p>
            <a:pPr marL="0" indent="0" algn="just">
              <a:buNone/>
            </a:pPr>
            <a:r>
              <a:rPr lang="en-US" sz="2000" dirty="0"/>
              <a:t>2. Respond more quickly to the needs of trade;</a:t>
            </a:r>
          </a:p>
          <a:p>
            <a:pPr marL="0" indent="0" algn="just">
              <a:buNone/>
            </a:pPr>
            <a:r>
              <a:rPr lang="en-US" sz="2000" dirty="0"/>
              <a:t>3 </a:t>
            </a:r>
            <a:r>
              <a:rPr lang="en-US" sz="2000" dirty="0" err="1"/>
              <a:t>Computerisation</a:t>
            </a:r>
            <a:r>
              <a:rPr lang="en-US" sz="2000" dirty="0"/>
              <a:t> of customs related functions including import/export </a:t>
            </a:r>
            <a:r>
              <a:rPr lang="en-US" sz="2000" dirty="0" smtClean="0"/>
              <a:t>general manifest </a:t>
            </a:r>
            <a:r>
              <a:rPr lang="en-US" sz="2000" dirty="0"/>
              <a:t>control, ex-bond clearance of warehoused goods, goods imported </a:t>
            </a:r>
            <a:r>
              <a:rPr lang="en-US" sz="2000" dirty="0" smtClean="0"/>
              <a:t>against export </a:t>
            </a:r>
            <a:r>
              <a:rPr lang="en-US" sz="2000" dirty="0"/>
              <a:t>promotion schemes, monitoring of export promotion schemes;</a:t>
            </a:r>
          </a:p>
          <a:p>
            <a:pPr marL="0" indent="0" algn="just">
              <a:buNone/>
            </a:pPr>
            <a:r>
              <a:rPr lang="en-US" sz="2000" dirty="0"/>
              <a:t>4. Reduce interaction of trade with Government agencies;</a:t>
            </a:r>
          </a:p>
          <a:p>
            <a:pPr marL="0" indent="0" algn="just">
              <a:buNone/>
            </a:pPr>
            <a:r>
              <a:rPr lang="en-US" sz="2000" dirty="0"/>
              <a:t>5. Provide retrieval of information from other custom locations to have </a:t>
            </a:r>
            <a:r>
              <a:rPr lang="en-US" sz="2000" dirty="0" smtClean="0"/>
              <a:t>uniformity </a:t>
            </a:r>
            <a:r>
              <a:rPr lang="en-US" sz="2000" dirty="0" err="1" smtClean="0"/>
              <a:t>inassessment</a:t>
            </a:r>
            <a:r>
              <a:rPr lang="en-US" sz="2000" dirty="0" smtClean="0"/>
              <a:t> </a:t>
            </a:r>
            <a:r>
              <a:rPr lang="en-US" sz="2000" dirty="0"/>
              <a:t>and valuation;</a:t>
            </a:r>
          </a:p>
          <a:p>
            <a:pPr marL="0" indent="0" algn="just">
              <a:buNone/>
            </a:pPr>
            <a:r>
              <a:rPr lang="en-US" sz="2000" dirty="0"/>
              <a:t>6. Provide management information system for policy making and its effective </a:t>
            </a:r>
            <a:r>
              <a:rPr lang="en-US" sz="2000" dirty="0" err="1" smtClean="0"/>
              <a:t>revenuecollection</a:t>
            </a:r>
            <a:r>
              <a:rPr lang="en-US" sz="2000" dirty="0"/>
              <a:t>;</a:t>
            </a:r>
          </a:p>
          <a:p>
            <a:pPr marL="0" indent="0" algn="just">
              <a:buNone/>
            </a:pPr>
            <a:r>
              <a:rPr lang="en-US" sz="2000" dirty="0"/>
              <a:t>7. Monitoring pendency and</a:t>
            </a:r>
          </a:p>
          <a:p>
            <a:pPr marL="0" indent="0" algn="just">
              <a:buNone/>
            </a:pPr>
            <a:r>
              <a:rPr lang="en-US" sz="2000" dirty="0"/>
              <a:t>8. Provide quick and correct information on import/export statistics.</a:t>
            </a:r>
          </a:p>
        </p:txBody>
      </p:sp>
    </p:spTree>
    <p:extLst>
      <p:ext uri="{BB962C8B-B14F-4D97-AF65-F5344CB8AC3E}">
        <p14:creationId xmlns:p14="http://schemas.microsoft.com/office/powerpoint/2010/main" val="4132673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PROCEDURES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(A) Carting Permission: </a:t>
            </a:r>
            <a:r>
              <a:rPr lang="en-US" dirty="0"/>
              <a:t>Before bringing cargo to the shipment shed, it is </a:t>
            </a:r>
            <a:r>
              <a:rPr lang="en-US" dirty="0" smtClean="0"/>
              <a:t>necessary to </a:t>
            </a:r>
            <a:r>
              <a:rPr lang="en-US" dirty="0"/>
              <a:t>take “Carting permission” from superintendent of the shed and agent of </a:t>
            </a:r>
            <a:r>
              <a:rPr lang="en-US" dirty="0" smtClean="0"/>
              <a:t>the shipping </a:t>
            </a:r>
            <a:r>
              <a:rPr lang="en-US" dirty="0"/>
              <a:t>company.</a:t>
            </a:r>
          </a:p>
          <a:p>
            <a:r>
              <a:rPr lang="en-US" b="1" dirty="0"/>
              <a:t>(B) Vehicle Ticket: </a:t>
            </a:r>
            <a:r>
              <a:rPr lang="en-US" dirty="0"/>
              <a:t>At the port gate, while entering with cargo, shipper has to </a:t>
            </a:r>
            <a:r>
              <a:rPr lang="en-US" dirty="0" smtClean="0"/>
              <a:t>show carting </a:t>
            </a:r>
            <a:r>
              <a:rPr lang="en-US" dirty="0"/>
              <a:t>permission and vehicle ticket, in duplicate, to the Gate Inspector. </a:t>
            </a:r>
            <a:r>
              <a:rPr lang="en-US" dirty="0" smtClean="0"/>
              <a:t>Gate inspector </a:t>
            </a:r>
            <a:r>
              <a:rPr lang="en-US" dirty="0"/>
              <a:t>examines goods and documents to ensure permitted goods in the </a:t>
            </a:r>
            <a:r>
              <a:rPr lang="en-US" dirty="0" smtClean="0"/>
              <a:t>documents only </a:t>
            </a:r>
            <a:r>
              <a:rPr lang="en-US" dirty="0"/>
              <a:t>are entering into port. The packages, bundles, cases mentioned in the </a:t>
            </a:r>
            <a:r>
              <a:rPr lang="en-US" dirty="0" smtClean="0"/>
              <a:t>vehicle ticket </a:t>
            </a:r>
            <a:r>
              <a:rPr lang="en-US" dirty="0"/>
              <a:t>are tallied with those in the vehicles before goods are allowed in. </a:t>
            </a:r>
            <a:r>
              <a:rPr lang="en-US" dirty="0" smtClean="0"/>
              <a:t>Necessary entry </a:t>
            </a:r>
            <a:r>
              <a:rPr lang="en-US" dirty="0"/>
              <a:t>is made in the registers in respect of cargo passed through the gate.</a:t>
            </a:r>
          </a:p>
        </p:txBody>
      </p:sp>
    </p:spTree>
    <p:extLst>
      <p:ext uri="{BB962C8B-B14F-4D97-AF65-F5344CB8AC3E}">
        <p14:creationId xmlns:p14="http://schemas.microsoft.com/office/powerpoint/2010/main" val="267399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b="1" dirty="0" smtClean="0"/>
              <a:t>(C)Mate’s </a:t>
            </a:r>
            <a:r>
              <a:rPr lang="en-US" b="1" dirty="0"/>
              <a:t>Receipt: </a:t>
            </a:r>
            <a:r>
              <a:rPr lang="en-US" dirty="0"/>
              <a:t>Soon after goods are cleared by customs, exporter/CHA obtains</a:t>
            </a:r>
          </a:p>
          <a:p>
            <a:pPr marL="0" indent="0" algn="just">
              <a:buNone/>
            </a:pPr>
            <a:r>
              <a:rPr lang="en-US" dirty="0"/>
              <a:t>“Let Ship Order” from the Preventive officer of customs on the exporter’s copy </a:t>
            </a:r>
            <a:r>
              <a:rPr lang="en-US" dirty="0" smtClean="0"/>
              <a:t>of Shipping </a:t>
            </a:r>
            <a:r>
              <a:rPr lang="en-US" dirty="0"/>
              <a:t>Bill. The master of the vessel allows loading of cargo on board, </a:t>
            </a:r>
            <a:r>
              <a:rPr lang="en-US" dirty="0" smtClean="0"/>
              <a:t>in consultation </a:t>
            </a:r>
            <a:r>
              <a:rPr lang="en-US" dirty="0"/>
              <a:t>with Preventive Officer of Customs. The master of the vessel </a:t>
            </a:r>
            <a:r>
              <a:rPr lang="en-US" dirty="0" smtClean="0"/>
              <a:t>issues mate’s </a:t>
            </a:r>
            <a:r>
              <a:rPr lang="en-US" dirty="0"/>
              <a:t>receipt to Port authorities in respect of shipment taken on board, </a:t>
            </a:r>
            <a:r>
              <a:rPr lang="en-US" dirty="0" smtClean="0"/>
              <a:t>indicating the </a:t>
            </a:r>
            <a:r>
              <a:rPr lang="en-US" dirty="0"/>
              <a:t>condition of goods at the time of receipt. After payment of port dues, </a:t>
            </a:r>
            <a:r>
              <a:rPr lang="en-US" dirty="0" smtClean="0"/>
              <a:t>shipper collects </a:t>
            </a:r>
            <a:r>
              <a:rPr lang="en-US" dirty="0"/>
              <a:t>the mate’s receipt. Mate’s receipt is an important document as it is to </a:t>
            </a:r>
            <a:r>
              <a:rPr lang="en-US" dirty="0" smtClean="0"/>
              <a:t>be exchanged </a:t>
            </a:r>
            <a:r>
              <a:rPr lang="en-US" dirty="0"/>
              <a:t>to Bill of Lading. So, shipper has to collect it from the </a:t>
            </a:r>
            <a:r>
              <a:rPr lang="en-US" dirty="0" smtClean="0"/>
              <a:t>superintendent of </a:t>
            </a:r>
            <a:r>
              <a:rPr lang="en-US" dirty="0"/>
              <a:t>the shed, immediately, soon after it is received to avoid the delay and </a:t>
            </a:r>
            <a:r>
              <a:rPr lang="en-US" dirty="0" smtClean="0"/>
              <a:t>problems in </a:t>
            </a:r>
            <a:r>
              <a:rPr lang="en-US" dirty="0"/>
              <a:t>negotiation.</a:t>
            </a:r>
          </a:p>
        </p:txBody>
      </p:sp>
    </p:spTree>
    <p:extLst>
      <p:ext uri="{BB962C8B-B14F-4D97-AF65-F5344CB8AC3E}">
        <p14:creationId xmlns:p14="http://schemas.microsoft.com/office/powerpoint/2010/main" val="1373953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t>(D)Bill </a:t>
            </a:r>
            <a:r>
              <a:rPr lang="en-US" b="1" dirty="0"/>
              <a:t>of Lading: </a:t>
            </a:r>
            <a:r>
              <a:rPr lang="en-US" dirty="0"/>
              <a:t>Shipper collects blank copies of Bill of Lading from the </a:t>
            </a:r>
            <a:r>
              <a:rPr lang="en-US" dirty="0" smtClean="0"/>
              <a:t>shipping company </a:t>
            </a:r>
            <a:r>
              <a:rPr lang="en-US" dirty="0"/>
              <a:t>and prepares two/three negotiable and required non-negotiable copies </a:t>
            </a:r>
            <a:r>
              <a:rPr lang="en-US" dirty="0" smtClean="0"/>
              <a:t>of Bill </a:t>
            </a:r>
            <a:r>
              <a:rPr lang="en-US" dirty="0"/>
              <a:t>of Lading. Shipping Company issues Bill of Lading to the shipper in </a:t>
            </a:r>
            <a:r>
              <a:rPr lang="en-US" dirty="0" smtClean="0"/>
              <a:t>exchange of </a:t>
            </a:r>
            <a:r>
              <a:rPr lang="en-US" dirty="0"/>
              <a:t>mate’s receipt. Bill of Lading may be marked “Freight Paid” if shipper has </a:t>
            </a:r>
            <a:r>
              <a:rPr lang="en-US" dirty="0" smtClean="0"/>
              <a:t>paid freight </a:t>
            </a:r>
            <a:r>
              <a:rPr lang="en-US" dirty="0"/>
              <a:t>and “Freight to Pay” when freight is to be collected from importer. </a:t>
            </a:r>
            <a:r>
              <a:rPr lang="en-US" dirty="0" smtClean="0"/>
              <a:t>Shipping Company </a:t>
            </a:r>
            <a:r>
              <a:rPr lang="en-US" dirty="0"/>
              <a:t>incorporates those clauses that are appearing in the mate’s receipt, </a:t>
            </a:r>
            <a:r>
              <a:rPr lang="en-US" dirty="0" smtClean="0"/>
              <a:t>before Bill </a:t>
            </a:r>
            <a:r>
              <a:rPr lang="en-US" dirty="0"/>
              <a:t>of Lading is issued.</a:t>
            </a:r>
          </a:p>
        </p:txBody>
      </p:sp>
    </p:spTree>
    <p:extLst>
      <p:ext uri="{BB962C8B-B14F-4D97-AF65-F5344CB8AC3E}">
        <p14:creationId xmlns:p14="http://schemas.microsoft.com/office/powerpoint/2010/main" val="3493532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dirty="0" smtClean="0"/>
              <a:t>CLEARING AND FORWARDING AGENT: </a:t>
            </a:r>
            <a:r>
              <a:rPr lang="en-US" sz="1600" dirty="0" smtClean="0"/>
              <a:t>Their </a:t>
            </a:r>
            <a:r>
              <a:rPr lang="en-US" sz="1600" dirty="0"/>
              <a:t>basic function is to provide different range of services to exporters to ensure</a:t>
            </a:r>
            <a:br>
              <a:rPr lang="en-US" sz="1600" dirty="0"/>
            </a:br>
            <a:r>
              <a:rPr lang="en-US" sz="1600" dirty="0"/>
              <a:t>smooth and timely shipment of </a:t>
            </a:r>
            <a:r>
              <a:rPr lang="en-US" sz="1600" dirty="0" smtClean="0"/>
              <a:t>goods. </a:t>
            </a:r>
            <a:r>
              <a:rPr lang="en-US" sz="1600" dirty="0"/>
              <a:t>Clearing and forwarding agents are also known as Customs House Agents or </a:t>
            </a:r>
            <a:r>
              <a:rPr lang="en-US" sz="1600" dirty="0" smtClean="0"/>
              <a:t>Freight Forwarders </a:t>
            </a:r>
            <a:r>
              <a:rPr lang="en-US" sz="1600" dirty="0"/>
              <a:t>or Shipping Agents</a:t>
            </a:r>
          </a:p>
        </p:txBody>
      </p:sp>
      <p:sp>
        <p:nvSpPr>
          <p:cNvPr id="2" name="Content Placeholder 1"/>
          <p:cNvSpPr>
            <a:spLocks noGrp="1"/>
          </p:cNvSpPr>
          <p:nvPr>
            <p:ph idx="1"/>
          </p:nvPr>
        </p:nvSpPr>
        <p:spPr>
          <a:xfrm>
            <a:off x="872067" y="1600200"/>
            <a:ext cx="7408333" cy="4953000"/>
          </a:xfrm>
        </p:spPr>
        <p:txBody>
          <a:bodyPr>
            <a:noAutofit/>
          </a:bodyPr>
          <a:lstStyle/>
          <a:p>
            <a:pPr marL="0" indent="0">
              <a:buNone/>
            </a:pPr>
            <a:r>
              <a:rPr lang="en-US" sz="1400" b="1" dirty="0" smtClean="0"/>
              <a:t>ESSENTIAL SERVICES:</a:t>
            </a:r>
          </a:p>
          <a:p>
            <a:pPr marL="0" indent="0">
              <a:buNone/>
            </a:pPr>
            <a:r>
              <a:rPr lang="en-US" sz="1400" b="1" dirty="0"/>
              <a:t>1. Warehousing before Transportation</a:t>
            </a:r>
          </a:p>
          <a:p>
            <a:r>
              <a:rPr lang="en-US" sz="1400" dirty="0"/>
              <a:t>Soon after the goods are manufactured and are ready for shipping, warehousing </a:t>
            </a:r>
            <a:r>
              <a:rPr lang="en-US" sz="1400" dirty="0" smtClean="0"/>
              <a:t>facility for </a:t>
            </a:r>
            <a:r>
              <a:rPr lang="en-US" sz="1400" dirty="0"/>
              <a:t>goods is made available before they are transported to the docks/port.</a:t>
            </a:r>
          </a:p>
          <a:p>
            <a:pPr marL="0" indent="0">
              <a:buNone/>
            </a:pPr>
            <a:r>
              <a:rPr lang="en-US" sz="1400" b="1" dirty="0"/>
              <a:t>2. Local Transportation</a:t>
            </a:r>
          </a:p>
          <a:p>
            <a:r>
              <a:rPr lang="en-US" sz="1400" dirty="0"/>
              <a:t>When clearance is received from Port, goods are transported to the docks and </a:t>
            </a:r>
            <a:r>
              <a:rPr lang="en-US" sz="1400" dirty="0" smtClean="0"/>
              <a:t>warehoused in </a:t>
            </a:r>
            <a:r>
              <a:rPr lang="en-US" sz="1400" dirty="0"/>
              <a:t>the port.</a:t>
            </a:r>
          </a:p>
          <a:p>
            <a:pPr marL="0" indent="0">
              <a:buNone/>
            </a:pPr>
            <a:r>
              <a:rPr lang="en-US" sz="1400" b="1" dirty="0"/>
              <a:t>3. Container Arrangement</a:t>
            </a:r>
          </a:p>
          <a:p>
            <a:r>
              <a:rPr lang="en-US" sz="1400" dirty="0"/>
              <a:t>Movement through containers has been gaining popularity to facilitate export </a:t>
            </a:r>
            <a:r>
              <a:rPr lang="en-US" sz="1400" dirty="0" smtClean="0"/>
              <a:t>goods reach </a:t>
            </a:r>
            <a:r>
              <a:rPr lang="en-US" sz="1400" dirty="0"/>
              <a:t>in the original condition, they are sent. In case of need, this service is provided.</a:t>
            </a:r>
          </a:p>
          <a:p>
            <a:pPr marL="0" indent="0">
              <a:buNone/>
            </a:pPr>
            <a:r>
              <a:rPr lang="en-US" sz="1400" b="1" dirty="0"/>
              <a:t>4. Reservation of Shipping Space</a:t>
            </a:r>
          </a:p>
          <a:p>
            <a:r>
              <a:rPr lang="en-US" sz="1400" dirty="0"/>
              <a:t>Unless shipping space is </a:t>
            </a:r>
            <a:r>
              <a:rPr lang="en-US" sz="1400" dirty="0" err="1"/>
              <a:t>finalised</a:t>
            </a:r>
            <a:r>
              <a:rPr lang="en-US" sz="1400" dirty="0"/>
              <a:t>, there is no guarantee about the shipment of goods.</a:t>
            </a:r>
          </a:p>
          <a:p>
            <a:r>
              <a:rPr lang="en-US" sz="1400" dirty="0"/>
              <a:t>C &amp; F agent books the shipping space contacting the agents of the </a:t>
            </a:r>
            <a:r>
              <a:rPr lang="en-US" sz="1400" dirty="0" smtClean="0"/>
              <a:t> Shipping company, alternatively</a:t>
            </a:r>
            <a:r>
              <a:rPr lang="en-US" sz="1400" dirty="0"/>
              <a:t>, making arrangements for air- freighting.</a:t>
            </a:r>
            <a:endParaRPr lang="en-US" sz="1400" dirty="0" smtClean="0"/>
          </a:p>
          <a:p>
            <a:pPr marL="0" indent="0">
              <a:buNone/>
            </a:pPr>
            <a:endParaRPr lang="en-US" sz="1800" dirty="0"/>
          </a:p>
        </p:txBody>
      </p:sp>
    </p:spTree>
    <p:extLst>
      <p:ext uri="{BB962C8B-B14F-4D97-AF65-F5344CB8AC3E}">
        <p14:creationId xmlns:p14="http://schemas.microsoft.com/office/powerpoint/2010/main" val="730565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533400"/>
            <a:ext cx="7408333" cy="5592763"/>
          </a:xfrm>
        </p:spPr>
        <p:txBody>
          <a:bodyPr>
            <a:noAutofit/>
          </a:bodyPr>
          <a:lstStyle/>
          <a:p>
            <a:pPr marL="0" indent="0">
              <a:buNone/>
            </a:pPr>
            <a:r>
              <a:rPr lang="en-US" sz="1200" b="1" dirty="0"/>
              <a:t>5. Selection of Mode of Transport</a:t>
            </a:r>
          </a:p>
          <a:p>
            <a:r>
              <a:rPr lang="en-US" sz="1200" dirty="0"/>
              <a:t>Mode of transport is a matter of negotiation between the exporter and importer,</a:t>
            </a:r>
          </a:p>
          <a:p>
            <a:pPr marL="0" indent="0">
              <a:buNone/>
            </a:pPr>
            <a:r>
              <a:rPr lang="en-US" sz="1200" dirty="0"/>
              <a:t>invariably, incorporated in the contract. Either exporter or importer arranges transportation,</a:t>
            </a:r>
          </a:p>
          <a:p>
            <a:pPr marL="0" indent="0">
              <a:buNone/>
            </a:pPr>
            <a:r>
              <a:rPr lang="en-US" sz="1200" dirty="0"/>
              <a:t>depending on price terms. C &amp; F agent provides information about different shipping lines/</a:t>
            </a:r>
          </a:p>
          <a:p>
            <a:pPr marL="0" indent="0">
              <a:buNone/>
            </a:pPr>
            <a:r>
              <a:rPr lang="en-US" sz="1200" dirty="0"/>
              <a:t>air lines and guides on the selection of route, optimal from the standpoint of delivery date</a:t>
            </a:r>
          </a:p>
          <a:p>
            <a:pPr marL="0" indent="0">
              <a:buNone/>
            </a:pPr>
            <a:r>
              <a:rPr lang="en-US" sz="1200" dirty="0"/>
              <a:t>and distribution costs. Delivery of goods as agreed upon is one of the conditions on which</a:t>
            </a:r>
          </a:p>
          <a:p>
            <a:pPr marL="0" indent="0">
              <a:buNone/>
            </a:pPr>
            <a:r>
              <a:rPr lang="en-US" sz="1200" dirty="0"/>
              <a:t>success in exports depends. As transportation cost occupies a significant place in total cost</a:t>
            </a:r>
          </a:p>
          <a:p>
            <a:pPr marL="0" indent="0">
              <a:buNone/>
            </a:pPr>
            <a:r>
              <a:rPr lang="en-US" sz="1200" dirty="0"/>
              <a:t>structure, services of clearing agents are highly valuable in managing timely delivery,</a:t>
            </a:r>
          </a:p>
          <a:p>
            <a:pPr marL="0" indent="0">
              <a:buNone/>
            </a:pPr>
            <a:r>
              <a:rPr lang="en-US" sz="1200" dirty="0"/>
              <a:t>containing costs to achieve sales and profit goals for exporter.</a:t>
            </a:r>
          </a:p>
          <a:p>
            <a:pPr marL="0" indent="0">
              <a:buNone/>
            </a:pPr>
            <a:r>
              <a:rPr lang="en-US" sz="1200" b="1" dirty="0"/>
              <a:t>6. Packing, Marking and </a:t>
            </a:r>
            <a:r>
              <a:rPr lang="en-US" sz="1200" b="1" dirty="0" err="1"/>
              <a:t>labelling</a:t>
            </a:r>
            <a:endParaRPr lang="en-US" sz="1200" b="1" dirty="0"/>
          </a:p>
          <a:p>
            <a:r>
              <a:rPr lang="en-US" sz="1200" dirty="0"/>
              <a:t>Goods are packed, marked and </a:t>
            </a:r>
            <a:r>
              <a:rPr lang="en-US" sz="1200" dirty="0" err="1"/>
              <a:t>labelled</a:t>
            </a:r>
            <a:r>
              <a:rPr lang="en-US" sz="1200" dirty="0"/>
              <a:t> so that goods are ready for inspection and </a:t>
            </a:r>
            <a:r>
              <a:rPr lang="en-US" sz="1200" dirty="0" err="1"/>
              <a:t>preshipment</a:t>
            </a:r>
            <a:r>
              <a:rPr lang="en-US" sz="1200" dirty="0"/>
              <a:t>.</a:t>
            </a:r>
          </a:p>
          <a:p>
            <a:r>
              <a:rPr lang="en-US" sz="1200" dirty="0"/>
              <a:t>These services are also provided by shipping agents, depending upon </a:t>
            </a:r>
            <a:r>
              <a:rPr lang="en-US" sz="1200" dirty="0" smtClean="0"/>
              <a:t>the requirement</a:t>
            </a:r>
            <a:r>
              <a:rPr lang="en-US" sz="1200" dirty="0"/>
              <a:t>.</a:t>
            </a:r>
          </a:p>
          <a:p>
            <a:pPr marL="0" indent="0">
              <a:buNone/>
            </a:pPr>
            <a:r>
              <a:rPr lang="en-US" sz="1200" b="1" dirty="0"/>
              <a:t>7. Completing Customs and Port formalities</a:t>
            </a:r>
          </a:p>
          <a:p>
            <a:r>
              <a:rPr lang="en-US" sz="1200" dirty="0"/>
              <a:t>Clearing agents prepare the shipping documents to the requirements of customs</a:t>
            </a:r>
          </a:p>
          <a:p>
            <a:pPr marL="0" indent="0">
              <a:buNone/>
            </a:pPr>
            <a:r>
              <a:rPr lang="en-US" sz="1200" dirty="0"/>
              <a:t>procedures. Necessary port formalities are complied with, in time, to avoid delays in </a:t>
            </a:r>
            <a:r>
              <a:rPr lang="en-US" sz="1200" dirty="0" smtClean="0"/>
              <a:t>shipment of </a:t>
            </a:r>
            <a:r>
              <a:rPr lang="en-US" sz="1200" dirty="0"/>
              <a:t>goods.</a:t>
            </a:r>
          </a:p>
          <a:p>
            <a:pPr marL="0" indent="0">
              <a:buNone/>
            </a:pPr>
            <a:r>
              <a:rPr lang="en-US" sz="1200" b="1" dirty="0"/>
              <a:t>8. Cargo Insurance</a:t>
            </a:r>
          </a:p>
          <a:p>
            <a:r>
              <a:rPr lang="en-US" sz="1200" dirty="0"/>
              <a:t>Necessary marine/cargo insurance is made as per the terms of contract. Risk coverage</a:t>
            </a:r>
          </a:p>
          <a:p>
            <a:pPr marL="0" indent="0">
              <a:buNone/>
            </a:pPr>
            <a:r>
              <a:rPr lang="en-US" sz="1200" dirty="0"/>
              <a:t>in insurance policy has to be earlier to the date of shipment of goods</a:t>
            </a:r>
          </a:p>
        </p:txBody>
      </p:sp>
    </p:spTree>
    <p:extLst>
      <p:ext uri="{BB962C8B-B14F-4D97-AF65-F5344CB8AC3E}">
        <p14:creationId xmlns:p14="http://schemas.microsoft.com/office/powerpoint/2010/main" val="3399630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r>
              <a:rPr lang="en-US" b="1" dirty="0"/>
              <a:t>9. Advising Exporters on Trade Laws</a:t>
            </a:r>
          </a:p>
          <a:p>
            <a:pPr marL="0" indent="0">
              <a:buNone/>
            </a:pPr>
            <a:r>
              <a:rPr lang="en-US" dirty="0"/>
              <a:t>They are experts in the field as they deal continuously. They are abreast of the </a:t>
            </a:r>
            <a:r>
              <a:rPr lang="en-US" dirty="0" smtClean="0"/>
              <a:t>changes in </a:t>
            </a:r>
            <a:r>
              <a:rPr lang="en-US" dirty="0"/>
              <a:t>the regulations and trade practices of foreign countries. Exporters can get benefit of </a:t>
            </a:r>
            <a:r>
              <a:rPr lang="en-US" dirty="0" smtClean="0"/>
              <a:t>their advice</a:t>
            </a:r>
            <a:r>
              <a:rPr lang="en-US" dirty="0"/>
              <a:t>.</a:t>
            </a:r>
          </a:p>
          <a:p>
            <a:r>
              <a:rPr lang="en-US" b="1" dirty="0"/>
              <a:t>10. Educating Exporters</a:t>
            </a:r>
          </a:p>
          <a:p>
            <a:pPr marL="0" indent="0">
              <a:buNone/>
            </a:pPr>
            <a:r>
              <a:rPr lang="en-US" dirty="0"/>
              <a:t>Clearing agents educate exporters in respect of developments in transport and </a:t>
            </a:r>
            <a:r>
              <a:rPr lang="en-US" dirty="0" smtClean="0"/>
              <a:t>changing options </a:t>
            </a:r>
            <a:r>
              <a:rPr lang="en-US" dirty="0"/>
              <a:t>available to them to explore new markets that are earlier remote or inaccessible.</a:t>
            </a:r>
          </a:p>
          <a:p>
            <a:r>
              <a:rPr lang="en-US" b="1" dirty="0"/>
              <a:t>11. Coordination with other Agencies</a:t>
            </a:r>
          </a:p>
          <a:p>
            <a:pPr marL="0" indent="0">
              <a:buNone/>
            </a:pPr>
            <a:r>
              <a:rPr lang="en-US" dirty="0"/>
              <a:t>Clearing agents arrange to procure certificates or endorsements from different </a:t>
            </a:r>
            <a:r>
              <a:rPr lang="en-US" dirty="0" smtClean="0"/>
              <a:t>agencies, required </a:t>
            </a:r>
            <a:r>
              <a:rPr lang="en-US" dirty="0"/>
              <a:t>for shipment of goods. To illustrate, where necessary, certificate of origin is </a:t>
            </a:r>
            <a:r>
              <a:rPr lang="en-US" dirty="0" smtClean="0"/>
              <a:t>procured by </a:t>
            </a:r>
            <a:r>
              <a:rPr lang="en-US" dirty="0"/>
              <a:t>them from the local Chamber of Commerce.</a:t>
            </a:r>
          </a:p>
          <a:p>
            <a:r>
              <a:rPr lang="en-US" b="1" dirty="0"/>
              <a:t>12. Procuring Documents</a:t>
            </a:r>
          </a:p>
          <a:p>
            <a:pPr marL="0" indent="0">
              <a:buNone/>
            </a:pPr>
            <a:r>
              <a:rPr lang="en-US" dirty="0"/>
              <a:t>Finally, clearing agent procures documents like Bill of Lading and makes them </a:t>
            </a:r>
            <a:r>
              <a:rPr lang="en-US" dirty="0" smtClean="0"/>
              <a:t>available to </a:t>
            </a:r>
            <a:r>
              <a:rPr lang="en-US" dirty="0"/>
              <a:t>the exporters for negotiation with the bank.</a:t>
            </a:r>
          </a:p>
        </p:txBody>
      </p:sp>
    </p:spTree>
    <p:extLst>
      <p:ext uri="{BB962C8B-B14F-4D97-AF65-F5344CB8AC3E}">
        <p14:creationId xmlns:p14="http://schemas.microsoft.com/office/powerpoint/2010/main" val="1835673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SERVICE OF C&amp;F</a:t>
            </a:r>
            <a:endParaRPr lang="en-US" dirty="0"/>
          </a:p>
        </p:txBody>
      </p:sp>
      <p:sp>
        <p:nvSpPr>
          <p:cNvPr id="3" name="Content Placeholder 2"/>
          <p:cNvSpPr>
            <a:spLocks noGrp="1"/>
          </p:cNvSpPr>
          <p:nvPr>
            <p:ph idx="1"/>
          </p:nvPr>
        </p:nvSpPr>
        <p:spPr>
          <a:xfrm>
            <a:off x="457200" y="1600200"/>
            <a:ext cx="8229600" cy="5181600"/>
          </a:xfrm>
        </p:spPr>
        <p:txBody>
          <a:bodyPr>
            <a:normAutofit lnSpcReduction="10000"/>
          </a:bodyPr>
          <a:lstStyle/>
          <a:p>
            <a:r>
              <a:rPr lang="en-US" sz="1500" b="1" dirty="0"/>
              <a:t>1. Warehousing facilities abroad</a:t>
            </a:r>
          </a:p>
          <a:p>
            <a:pPr marL="0" indent="0">
              <a:buNone/>
            </a:pPr>
            <a:r>
              <a:rPr lang="en-US" sz="1500" dirty="0"/>
              <a:t>When goods reach the destination point and importer refuses to take delivery of </a:t>
            </a:r>
            <a:r>
              <a:rPr lang="en-US" sz="1500" dirty="0" smtClean="0"/>
              <a:t>goods, exporter </a:t>
            </a:r>
            <a:r>
              <a:rPr lang="en-US" sz="1500" dirty="0"/>
              <a:t>faces an embarrassing situation. At some of the major international markets, </a:t>
            </a:r>
            <a:r>
              <a:rPr lang="en-US" sz="1500" dirty="0" smtClean="0"/>
              <a:t>the leading </a:t>
            </a:r>
            <a:r>
              <a:rPr lang="en-US" sz="1500" dirty="0"/>
              <a:t>clearing agents provide warehousing facilities. This facility gives breathing time </a:t>
            </a:r>
            <a:r>
              <a:rPr lang="en-US" sz="1500" dirty="0" smtClean="0"/>
              <a:t>to plan </a:t>
            </a:r>
            <a:r>
              <a:rPr lang="en-US" sz="1500" dirty="0"/>
              <a:t>alternative course of action to gain, at least minimal profit to the exporter.</a:t>
            </a:r>
          </a:p>
          <a:p>
            <a:r>
              <a:rPr lang="en-US" sz="1500" b="1" dirty="0"/>
              <a:t>2. Bringing back Goods</a:t>
            </a:r>
          </a:p>
          <a:p>
            <a:pPr marL="0" indent="0">
              <a:buNone/>
            </a:pPr>
            <a:r>
              <a:rPr lang="en-US" sz="1500" dirty="0"/>
              <a:t>When original importer refuses to take delivery of goods, it is not easy for exporter </a:t>
            </a:r>
            <a:r>
              <a:rPr lang="en-US" sz="1500" dirty="0" smtClean="0"/>
              <a:t>to find </a:t>
            </a:r>
            <a:r>
              <a:rPr lang="en-US" sz="1500" dirty="0"/>
              <a:t>alternative buyer at that place, immediately. If his efforts fail, there is no option to </a:t>
            </a:r>
            <a:r>
              <a:rPr lang="en-US" sz="1500" dirty="0" smtClean="0"/>
              <a:t>the exporter </a:t>
            </a:r>
            <a:r>
              <a:rPr lang="en-US" sz="1500" dirty="0"/>
              <a:t>other than bringing back the goods to his own place or sending goods to </a:t>
            </a:r>
            <a:r>
              <a:rPr lang="en-US" sz="1500" dirty="0" smtClean="0"/>
              <a:t>another place </a:t>
            </a:r>
            <a:r>
              <a:rPr lang="en-US" sz="1500" dirty="0"/>
              <a:t>where sale can be made, with minimum loss. If the clearing agent can perform </a:t>
            </a:r>
            <a:r>
              <a:rPr lang="en-US" sz="1500" dirty="0" smtClean="0"/>
              <a:t>that service</a:t>
            </a:r>
            <a:r>
              <a:rPr lang="en-US" sz="1500" dirty="0"/>
              <a:t>, exporter can avert a major chaos in the business of exports.</a:t>
            </a:r>
          </a:p>
          <a:p>
            <a:r>
              <a:rPr lang="en-US" sz="1500" b="1" dirty="0"/>
              <a:t>3. Locating Stranded Goods</a:t>
            </a:r>
          </a:p>
          <a:p>
            <a:pPr marL="0" indent="0">
              <a:buNone/>
            </a:pPr>
            <a:r>
              <a:rPr lang="en-US" sz="1500" dirty="0"/>
              <a:t>At times, it so happens that the goods may be misplaced and do not reach the </a:t>
            </a:r>
            <a:r>
              <a:rPr lang="en-US" sz="1500" dirty="0" smtClean="0"/>
              <a:t>intended destination</a:t>
            </a:r>
            <a:r>
              <a:rPr lang="en-US" sz="1500" dirty="0"/>
              <a:t>. When the goods are misplaced or stranded at some port, clearing agents </a:t>
            </a:r>
            <a:r>
              <a:rPr lang="en-US" sz="1500" dirty="0" smtClean="0"/>
              <a:t>provide necessary </a:t>
            </a:r>
            <a:r>
              <a:rPr lang="en-US" sz="1500" dirty="0"/>
              <a:t>assistance in locating them.</a:t>
            </a:r>
          </a:p>
          <a:p>
            <a:r>
              <a:rPr lang="en-US" sz="1500" b="1" dirty="0"/>
              <a:t>4. Assessment of Damage</a:t>
            </a:r>
          </a:p>
          <a:p>
            <a:pPr marL="0" indent="0">
              <a:buNone/>
            </a:pPr>
            <a:r>
              <a:rPr lang="en-US" sz="1500" dirty="0"/>
              <a:t>When goods are sent by ship, occasionally, goods may get damaged partly or totally. </a:t>
            </a:r>
            <a:r>
              <a:rPr lang="en-US" sz="1500" dirty="0" smtClean="0"/>
              <a:t>In such </a:t>
            </a:r>
            <a:r>
              <a:rPr lang="en-US" sz="1500" dirty="0"/>
              <a:t>an event, clearing agent coordinates with the ship surveyor for assessment of </a:t>
            </a:r>
            <a:r>
              <a:rPr lang="en-US" sz="1500" dirty="0" smtClean="0"/>
              <a:t>damage </a:t>
            </a:r>
            <a:r>
              <a:rPr lang="en-US" sz="1500" dirty="0"/>
              <a:t>and obtaining </a:t>
            </a:r>
            <a:r>
              <a:rPr lang="en-US" sz="1500" dirty="0" smtClean="0"/>
              <a:t>surveyor’s certificate</a:t>
            </a:r>
            <a:r>
              <a:rPr lang="en-US" sz="1500" dirty="0"/>
              <a:t>. They may provide the assistance to file claim with </a:t>
            </a:r>
            <a:r>
              <a:rPr lang="en-US" sz="1500" dirty="0" smtClean="0"/>
              <a:t>the insurance </a:t>
            </a:r>
            <a:r>
              <a:rPr lang="en-US" sz="1500" dirty="0"/>
              <a:t>company</a:t>
            </a:r>
          </a:p>
        </p:txBody>
      </p:sp>
    </p:spTree>
    <p:extLst>
      <p:ext uri="{BB962C8B-B14F-4D97-AF65-F5344CB8AC3E}">
        <p14:creationId xmlns:p14="http://schemas.microsoft.com/office/powerpoint/2010/main" val="3681179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LINER</a:t>
            </a:r>
            <a:endParaRPr lang="en-US" dirty="0"/>
          </a:p>
        </p:txBody>
      </p:sp>
      <p:sp>
        <p:nvSpPr>
          <p:cNvPr id="3" name="Content Placeholder 2"/>
          <p:cNvSpPr>
            <a:spLocks noGrp="1"/>
          </p:cNvSpPr>
          <p:nvPr>
            <p:ph idx="1"/>
          </p:nvPr>
        </p:nvSpPr>
        <p:spPr>
          <a:xfrm>
            <a:off x="457200" y="762000"/>
            <a:ext cx="8229600" cy="5364163"/>
          </a:xfrm>
        </p:spPr>
        <p:txBody>
          <a:bodyPr>
            <a:noAutofit/>
          </a:bodyPr>
          <a:lstStyle/>
          <a:p>
            <a:pPr algn="just"/>
            <a:r>
              <a:rPr lang="en-US" sz="1400" b="1" dirty="0"/>
              <a:t>(</a:t>
            </a:r>
            <a:r>
              <a:rPr lang="en-US" sz="1400" b="1" i="1" dirty="0"/>
              <a:t>i</a:t>
            </a:r>
            <a:r>
              <a:rPr lang="en-US" sz="1400" b="1" dirty="0"/>
              <a:t>) Regularity: </a:t>
            </a:r>
            <a:r>
              <a:rPr lang="en-US" sz="1400" dirty="0"/>
              <a:t>It operates on a regular route between fixed ports. The schedule </a:t>
            </a:r>
            <a:r>
              <a:rPr lang="en-US" sz="1400" dirty="0" smtClean="0"/>
              <a:t>of services </a:t>
            </a:r>
            <a:r>
              <a:rPr lang="en-US" sz="1400" dirty="0"/>
              <a:t>are predetermined. The schedule does not change, irrespective of </a:t>
            </a:r>
            <a:r>
              <a:rPr lang="en-US" sz="1400" dirty="0" smtClean="0"/>
              <a:t>the availability </a:t>
            </a:r>
            <a:r>
              <a:rPr lang="en-US" sz="1400" dirty="0"/>
              <a:t>of cargo. On account of commitment of regular services, they are </a:t>
            </a:r>
            <a:r>
              <a:rPr lang="en-US" sz="1400" dirty="0" smtClean="0"/>
              <a:t>ideally suitable </a:t>
            </a:r>
            <a:r>
              <a:rPr lang="en-US" sz="1400" dirty="0"/>
              <a:t>and useful for small exporters. It carries small loads of many shippers. </a:t>
            </a:r>
            <a:r>
              <a:rPr lang="en-US" sz="1400" dirty="0" smtClean="0"/>
              <a:t>For easy </a:t>
            </a:r>
            <a:r>
              <a:rPr lang="en-US" sz="1400" dirty="0"/>
              <a:t>understanding, they can be compared to local bus service in Bhopal. Just </a:t>
            </a:r>
            <a:r>
              <a:rPr lang="en-US" sz="1400" dirty="0" smtClean="0"/>
              <a:t>like local </a:t>
            </a:r>
            <a:r>
              <a:rPr lang="en-US" sz="1400" dirty="0"/>
              <a:t>buses, these shipping lines stop on fixed routes. Local buses meet </a:t>
            </a:r>
            <a:r>
              <a:rPr lang="en-US" sz="1400" dirty="0" smtClean="0"/>
              <a:t>the requirements </a:t>
            </a:r>
            <a:r>
              <a:rPr lang="en-US" sz="1400" dirty="0"/>
              <a:t>of general public; similarly these shipping lines cater the demands </a:t>
            </a:r>
            <a:r>
              <a:rPr lang="en-US" sz="1400" dirty="0" smtClean="0"/>
              <a:t>of the </a:t>
            </a:r>
            <a:r>
              <a:rPr lang="en-US" sz="1400" dirty="0"/>
              <a:t>small exporters. They are highly useful to small exporters.</a:t>
            </a:r>
          </a:p>
          <a:p>
            <a:pPr algn="just"/>
            <a:r>
              <a:rPr lang="en-US" sz="1400" b="1" dirty="0"/>
              <a:t>(</a:t>
            </a:r>
            <a:r>
              <a:rPr lang="en-US" sz="1400" b="1" i="1" dirty="0"/>
              <a:t>ii</a:t>
            </a:r>
            <a:r>
              <a:rPr lang="en-US" sz="1400" b="1" dirty="0"/>
              <a:t>) Fixed Tariff: </a:t>
            </a:r>
            <a:r>
              <a:rPr lang="en-US" sz="1400" dirty="0"/>
              <a:t>They generally offer fixed and stable freight rates. Each </a:t>
            </a:r>
            <a:r>
              <a:rPr lang="en-US" sz="1400" dirty="0" smtClean="0"/>
              <a:t>shipper pays </a:t>
            </a:r>
            <a:r>
              <a:rPr lang="en-US" sz="1400" dirty="0"/>
              <a:t>the freight in accordance with weight, volume or value of the cargo. The </a:t>
            </a:r>
            <a:r>
              <a:rPr lang="en-US" sz="1400" dirty="0" smtClean="0"/>
              <a:t>tariff rates </a:t>
            </a:r>
            <a:r>
              <a:rPr lang="en-US" sz="1400" dirty="0"/>
              <a:t>are fixed in the market. So, exporters would be able to plan exports, </a:t>
            </a:r>
            <a:r>
              <a:rPr lang="en-US" sz="1400" dirty="0" smtClean="0"/>
              <a:t>taking the </a:t>
            </a:r>
            <a:r>
              <a:rPr lang="en-US" sz="1400" dirty="0"/>
              <a:t>freight rates that are known and prevail fixed in market.</a:t>
            </a:r>
          </a:p>
          <a:p>
            <a:pPr algn="just"/>
            <a:r>
              <a:rPr lang="en-US" sz="1400" b="1" dirty="0"/>
              <a:t>(</a:t>
            </a:r>
            <a:r>
              <a:rPr lang="en-US" sz="1400" b="1" i="1" dirty="0"/>
              <a:t>iii</a:t>
            </a:r>
            <a:r>
              <a:rPr lang="en-US" sz="1400" dirty="0"/>
              <a:t>) </a:t>
            </a:r>
            <a:r>
              <a:rPr lang="en-US" sz="1400" b="1" dirty="0"/>
              <a:t>Designed to Carry Variety of Cargo: </a:t>
            </a:r>
            <a:r>
              <a:rPr lang="en-US" sz="1400" dirty="0"/>
              <a:t>General cargo is in the form of </a:t>
            </a:r>
            <a:r>
              <a:rPr lang="en-US" sz="1400" dirty="0" smtClean="0"/>
              <a:t>bales, bundles</a:t>
            </a:r>
            <a:r>
              <a:rPr lang="en-US" sz="1400" dirty="0"/>
              <a:t>, boxes, barrels, drums etc. The designs of the holds and number of </a:t>
            </a:r>
            <a:r>
              <a:rPr lang="en-US" sz="1400" dirty="0" smtClean="0"/>
              <a:t>decks  are </a:t>
            </a:r>
            <a:r>
              <a:rPr lang="en-US" sz="1400" dirty="0"/>
              <a:t>different from those of tramp to suit the varied nature of cargo. It carries </a:t>
            </a:r>
            <a:r>
              <a:rPr lang="en-US" sz="1400" dirty="0" smtClean="0"/>
              <a:t>even reefer </a:t>
            </a:r>
            <a:r>
              <a:rPr lang="en-US" sz="1400" dirty="0"/>
              <a:t>(refrigerated) cargo. Share of </a:t>
            </a:r>
            <a:r>
              <a:rPr lang="en-US" sz="1400" dirty="0" err="1"/>
              <a:t>containerised</a:t>
            </a:r>
            <a:r>
              <a:rPr lang="en-US" sz="1400" dirty="0"/>
              <a:t> cargo is increasing due to </a:t>
            </a:r>
            <a:r>
              <a:rPr lang="en-US" sz="1400" dirty="0" smtClean="0"/>
              <a:t>its popularity</a:t>
            </a:r>
            <a:r>
              <a:rPr lang="en-US" sz="1400" dirty="0"/>
              <a:t>. To suit the container requirements, the specially designed </a:t>
            </a:r>
            <a:r>
              <a:rPr lang="en-US" sz="1400" dirty="0" smtClean="0"/>
              <a:t>container ships </a:t>
            </a:r>
            <a:r>
              <a:rPr lang="en-US" sz="1400" dirty="0"/>
              <a:t>are also increasing.</a:t>
            </a:r>
          </a:p>
          <a:p>
            <a:pPr algn="just"/>
            <a:r>
              <a:rPr lang="en-US" sz="1400" b="1" dirty="0"/>
              <a:t>(</a:t>
            </a:r>
            <a:r>
              <a:rPr lang="en-US" sz="1400" b="1" i="1" dirty="0"/>
              <a:t>iv</a:t>
            </a:r>
            <a:r>
              <a:rPr lang="en-US" sz="1400" b="1" dirty="0"/>
              <a:t>) Sophisticated Equipment: </a:t>
            </a:r>
            <a:r>
              <a:rPr lang="en-US" sz="1400" dirty="0"/>
              <a:t>The cargo handling equipment is expensive </a:t>
            </a:r>
            <a:r>
              <a:rPr lang="en-US" sz="1400" dirty="0" smtClean="0"/>
              <a:t>and sophisticated</a:t>
            </a:r>
            <a:r>
              <a:rPr lang="en-US" sz="1400" dirty="0"/>
              <a:t>. The equipment ensures quick turnaround. A quick turnaround </a:t>
            </a:r>
            <a:r>
              <a:rPr lang="en-US" sz="1400" dirty="0" smtClean="0"/>
              <a:t>means that </a:t>
            </a:r>
            <a:r>
              <a:rPr lang="en-US" sz="1400" dirty="0"/>
              <a:t>the ship spends the least possible time in loading and unloading in the </a:t>
            </a:r>
            <a:r>
              <a:rPr lang="en-US" sz="1400" dirty="0" smtClean="0"/>
              <a:t>port and </a:t>
            </a:r>
            <a:r>
              <a:rPr lang="en-US" sz="1400" dirty="0"/>
              <a:t>more time in transit.</a:t>
            </a:r>
          </a:p>
        </p:txBody>
      </p:sp>
    </p:spTree>
    <p:extLst>
      <p:ext uri="{BB962C8B-B14F-4D97-AF65-F5344CB8AC3E}">
        <p14:creationId xmlns:p14="http://schemas.microsoft.com/office/powerpoint/2010/main" val="2489780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 SHIPMENT INSPECTION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a:t>A pre-shipment inspection is a step taken by trade operators (buyers, suppliers, agencies) to inspect newly manufactured products before they are shipped for export/import.</a:t>
            </a:r>
          </a:p>
        </p:txBody>
      </p:sp>
    </p:spTree>
    <p:extLst>
      <p:ext uri="{BB962C8B-B14F-4D97-AF65-F5344CB8AC3E}">
        <p14:creationId xmlns:p14="http://schemas.microsoft.com/office/powerpoint/2010/main" val="384711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A current account deficit indicates that a country is importing more than it is exporting.</a:t>
            </a:r>
          </a:p>
          <a:p>
            <a:pPr algn="just"/>
            <a:r>
              <a:rPr lang="en-US" dirty="0"/>
              <a:t>Emerging economies often run surpluses, and developed countries tend to run deficits.</a:t>
            </a:r>
          </a:p>
          <a:p>
            <a:pPr algn="just"/>
            <a:r>
              <a:rPr lang="en-US" dirty="0"/>
              <a:t>A current account deficit is not always detrimental to a nation's economy—external debt may be used to finance lucrative investments.</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KEY TAKEAWAYS OF CURRENT ACCOUNT DEFICIT</a:t>
            </a:r>
            <a:endParaRPr lang="en-US" dirty="0"/>
          </a:p>
        </p:txBody>
      </p:sp>
    </p:spTree>
    <p:extLst>
      <p:ext uri="{BB962C8B-B14F-4D97-AF65-F5344CB8AC3E}">
        <p14:creationId xmlns:p14="http://schemas.microsoft.com/office/powerpoint/2010/main" val="834734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t>Check the quantity and quality of the merchandise</a:t>
            </a:r>
          </a:p>
          <a:p>
            <a:r>
              <a:rPr lang="en-US" dirty="0"/>
              <a:t>Check products for any defects</a:t>
            </a:r>
          </a:p>
          <a:p>
            <a:r>
              <a:rPr lang="en-US" dirty="0"/>
              <a:t>Ensure products meet the safety requirements of the destination market</a:t>
            </a:r>
          </a:p>
          <a:p>
            <a:r>
              <a:rPr lang="en-US" dirty="0"/>
              <a:t>Issue report for import and billing</a:t>
            </a:r>
          </a:p>
          <a:p>
            <a:endParaRPr lang="en-US" dirty="0"/>
          </a:p>
        </p:txBody>
      </p:sp>
    </p:spTree>
    <p:extLst>
      <p:ext uri="{BB962C8B-B14F-4D97-AF65-F5344CB8AC3E}">
        <p14:creationId xmlns:p14="http://schemas.microsoft.com/office/powerpoint/2010/main" val="1899368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IN PRE SHIPMENT INSPECTION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Non-discrimination</a:t>
            </a:r>
          </a:p>
          <a:p>
            <a:r>
              <a:rPr lang="en-US" dirty="0"/>
              <a:t>Transparency</a:t>
            </a:r>
          </a:p>
          <a:p>
            <a:r>
              <a:rPr lang="en-US" dirty="0"/>
              <a:t>Protection of confidential business information</a:t>
            </a:r>
          </a:p>
          <a:p>
            <a:r>
              <a:rPr lang="en-US" dirty="0"/>
              <a:t>Avoidance of delays</a:t>
            </a:r>
          </a:p>
          <a:p>
            <a:r>
              <a:rPr lang="en-US" dirty="0"/>
              <a:t>Price verification based on the price of identical or similar goods in the country of exportation, in which the exporter has the opportunity to explain the price charged</a:t>
            </a:r>
          </a:p>
          <a:p>
            <a:r>
              <a:rPr lang="en-US" dirty="0"/>
              <a:t>Inspection agencies establish appeals procedures, the findings of which are made available to other exporters</a:t>
            </a:r>
          </a:p>
          <a:p>
            <a:endParaRPr lang="en-US" dirty="0"/>
          </a:p>
        </p:txBody>
      </p:sp>
    </p:spTree>
    <p:extLst>
      <p:ext uri="{BB962C8B-B14F-4D97-AF65-F5344CB8AC3E}">
        <p14:creationId xmlns:p14="http://schemas.microsoft.com/office/powerpoint/2010/main" val="3298058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Accredited inspection agencies perform pre-shipment inspections when production is at least 80% complete. This is your final opportunity to take corrective action before your production is shipped, making it an effective tool to safeguard your product against costly import risks.</a:t>
            </a:r>
          </a:p>
          <a:p>
            <a:r>
              <a:rPr lang="en-US" dirty="0"/>
              <a:t>The pre-shipment inspection typically covers: functionality, performance, durability, overall appearance, and dimensions.</a:t>
            </a:r>
          </a:p>
          <a:p>
            <a:endParaRPr lang="en-US" dirty="0"/>
          </a:p>
        </p:txBody>
      </p:sp>
    </p:spTree>
    <p:extLst>
      <p:ext uri="{BB962C8B-B14F-4D97-AF65-F5344CB8AC3E}">
        <p14:creationId xmlns:p14="http://schemas.microsoft.com/office/powerpoint/2010/main" val="4068939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PRE-SHIPMENT INSPECTION</a:t>
            </a:r>
            <a:endParaRPr lang="en-US"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b="1" dirty="0"/>
              <a:t>1. Consignment-Wise </a:t>
            </a:r>
            <a:r>
              <a:rPr lang="en-US" b="1" dirty="0" smtClean="0"/>
              <a:t>inspection</a:t>
            </a:r>
          </a:p>
          <a:p>
            <a:pPr algn="just"/>
            <a:r>
              <a:rPr lang="en-US" dirty="0"/>
              <a:t>Under this system, each consignment, in packed condition, is subjected to detailed inspection by the Export Inspection Agencies. They conduct the inspection on the basis of statistical sampling plan. If the goods conform to the stipulated quality, they issue the inspection certificate. The certificate also carries a validity period before which the export consignment must be shipped. In case of consignment-wise inspection, actual export consignment, in packed condition, is taken for inspection.</a:t>
            </a:r>
          </a:p>
          <a:p>
            <a:pPr algn="just"/>
            <a:r>
              <a:rPr lang="en-US" dirty="0"/>
              <a:t>No consignment of any notified commodity is allowed to be exported without the certificate issued by the </a:t>
            </a:r>
            <a:r>
              <a:rPr lang="en-US" dirty="0" err="1"/>
              <a:t>recognised</a:t>
            </a:r>
            <a:r>
              <a:rPr lang="en-US" dirty="0"/>
              <a:t> inspection agency. This system is applicable to all commodities other than those that undergo in-process quality control. Generally, Small-scale manufacturers who cannot afford to have their own facilities and personnel adopt consignment-wise inspection certificate procedure.</a:t>
            </a:r>
          </a:p>
          <a:p>
            <a:pPr marL="0" indent="0" algn="just">
              <a:buNone/>
            </a:pPr>
            <a:endParaRPr lang="en-US" dirty="0"/>
          </a:p>
        </p:txBody>
      </p:sp>
    </p:spTree>
    <p:extLst>
      <p:ext uri="{BB962C8B-B14F-4D97-AF65-F5344CB8AC3E}">
        <p14:creationId xmlns:p14="http://schemas.microsoft.com/office/powerpoint/2010/main" val="3242710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lgn="just">
              <a:buNone/>
            </a:pPr>
            <a:r>
              <a:rPr lang="en-US" b="1" dirty="0"/>
              <a:t>2. In-process Quality Control</a:t>
            </a:r>
            <a:endParaRPr lang="en-US" dirty="0"/>
          </a:p>
          <a:p>
            <a:pPr algn="just"/>
            <a:r>
              <a:rPr lang="en-US" dirty="0"/>
              <a:t>Certain commodities like paints and allied products, linoleum, ceramics, printing ink, sanitary wares etc. come under the purview of In-process quality control.</a:t>
            </a:r>
          </a:p>
          <a:p>
            <a:pPr algn="just"/>
            <a:r>
              <a:rPr lang="en-US" dirty="0"/>
              <a:t>In case of continuous process industries, an option is given to them to become approved "export-worthy" unit, as they possess the requisite infrastructure for manufacturing/processing products of standard quality. This status enables them to conduct inspection and give declaration and based on their declaration, they get inspection certificate.</a:t>
            </a:r>
          </a:p>
          <a:p>
            <a:pPr marL="0" indent="0" algn="just">
              <a:buNone/>
            </a:pPr>
            <a:r>
              <a:rPr lang="en-US" dirty="0"/>
              <a:t>3. </a:t>
            </a:r>
            <a:r>
              <a:rPr lang="en-US" b="1" dirty="0"/>
              <a:t>Self-Certification</a:t>
            </a:r>
            <a:endParaRPr lang="en-US" dirty="0"/>
          </a:p>
          <a:p>
            <a:pPr algn="just"/>
            <a:r>
              <a:rPr lang="en-US" dirty="0"/>
              <a:t>With the experience gained in operating the compulsory Quality Control and Pre-Shipment Inspection Scheme in India, there has been a qualitative change in the inspection system also. Recently, a self-certification system has been introduced. This is based on the concept that the manufacturing unit which has in-built responsibility for quality control should have the freedom to certify its own product for export.</a:t>
            </a:r>
          </a:p>
          <a:p>
            <a:pPr algn="just"/>
            <a:endParaRPr lang="en-US" dirty="0"/>
          </a:p>
        </p:txBody>
      </p:sp>
    </p:spTree>
    <p:extLst>
      <p:ext uri="{BB962C8B-B14F-4D97-AF65-F5344CB8AC3E}">
        <p14:creationId xmlns:p14="http://schemas.microsoft.com/office/powerpoint/2010/main" val="2822634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OF GOODS</a:t>
            </a:r>
            <a:endParaRPr lang="en-US" dirty="0"/>
          </a:p>
        </p:txBody>
      </p:sp>
      <p:sp>
        <p:nvSpPr>
          <p:cNvPr id="3" name="Content Placeholder 2"/>
          <p:cNvSpPr>
            <a:spLocks noGrp="1"/>
          </p:cNvSpPr>
          <p:nvPr>
            <p:ph idx="1"/>
          </p:nvPr>
        </p:nvSpPr>
        <p:spPr/>
        <p:txBody>
          <a:bodyPr>
            <a:normAutofit fontScale="62500" lnSpcReduction="20000"/>
          </a:bodyPr>
          <a:lstStyle/>
          <a:p>
            <a:r>
              <a:rPr lang="en-US" dirty="0"/>
              <a:t>PSIA designates their Authorized Representative / Inspector in the appropriate country to visit the concerned exporter’s yard and carry out the inspection of the products being loaded.</a:t>
            </a:r>
          </a:p>
          <a:p>
            <a:r>
              <a:rPr lang="en-US" dirty="0"/>
              <a:t>The PSIA Authorized Representative / Inspector visits the Exporter’s yard and physically inspects the material being loaded.</a:t>
            </a:r>
          </a:p>
          <a:p>
            <a:pPr lvl="1"/>
            <a:r>
              <a:rPr lang="en-US" dirty="0"/>
              <a:t>The inspector will conduct a visual inspection to verify the quality of the scrap metal, that is whether the material meets with the description of the relevant grade and quality as per the correct H.S. Code</a:t>
            </a:r>
          </a:p>
          <a:p>
            <a:pPr lvl="1"/>
            <a:r>
              <a:rPr lang="en-US" dirty="0"/>
              <a:t>The inspector will also check the details such as the appearance of any explosives or war material and determining the radio-activity level on the scrap and at the background level using the appropriate equipment.</a:t>
            </a:r>
          </a:p>
          <a:p>
            <a:r>
              <a:rPr lang="en-US" dirty="0"/>
              <a:t>Loading of the containers will be carried out in the presence of the PSIA Authorized Representative / Inspector.</a:t>
            </a:r>
          </a:p>
          <a:p>
            <a:r>
              <a:rPr lang="en-US" dirty="0"/>
              <a:t>Once the loading of the containers is completed, the containers will be handed over to the Exporter for shipment</a:t>
            </a:r>
          </a:p>
          <a:p>
            <a:r>
              <a:rPr lang="en-US" dirty="0"/>
              <a:t>The PSIA Authorized Representative subsequently sends the satisfactory inspection report to PSIA Head Office, along with the loading photographs and copy of the Bill of Lading, along with the radio-activity readings of the consignment inspected</a:t>
            </a:r>
            <a:r>
              <a:rPr lang="en-US" dirty="0" smtClean="0"/>
              <a:t>.</a:t>
            </a:r>
            <a:endParaRPr lang="en-US" dirty="0"/>
          </a:p>
        </p:txBody>
      </p:sp>
    </p:spTree>
    <p:extLst>
      <p:ext uri="{BB962C8B-B14F-4D97-AF65-F5344CB8AC3E}">
        <p14:creationId xmlns:p14="http://schemas.microsoft.com/office/powerpoint/2010/main" val="1421770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532931" cy="424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577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a:t>
            </a:r>
            <a:endParaRPr lang="en-US" dirty="0"/>
          </a:p>
        </p:txBody>
      </p:sp>
      <p:sp>
        <p:nvSpPr>
          <p:cNvPr id="3" name="Content Placeholder 2"/>
          <p:cNvSpPr>
            <a:spLocks noGrp="1"/>
          </p:cNvSpPr>
          <p:nvPr>
            <p:ph idx="1"/>
          </p:nvPr>
        </p:nvSpPr>
        <p:spPr/>
        <p:txBody>
          <a:bodyPr>
            <a:normAutofit fontScale="47500" lnSpcReduction="20000"/>
          </a:bodyPr>
          <a:lstStyle/>
          <a:p>
            <a:pPr fontAlgn="base"/>
            <a:r>
              <a:rPr lang="en-US" dirty="0" smtClean="0"/>
              <a:t> </a:t>
            </a:r>
            <a:r>
              <a:rPr lang="en-US" dirty="0"/>
              <a:t>FCL: Full Container Load.</a:t>
            </a:r>
          </a:p>
          <a:p>
            <a:pPr fontAlgn="base"/>
            <a:r>
              <a:rPr lang="en-US" dirty="0" smtClean="0"/>
              <a:t>LCL</a:t>
            </a:r>
            <a:r>
              <a:rPr lang="en-US" dirty="0"/>
              <a:t>: Less than Container Load.</a:t>
            </a:r>
          </a:p>
          <a:p>
            <a:pPr fontAlgn="base"/>
            <a:r>
              <a:rPr lang="en-US" dirty="0" smtClean="0"/>
              <a:t>RFI</a:t>
            </a:r>
            <a:r>
              <a:rPr lang="en-US" dirty="0"/>
              <a:t>: Request for Inspection.</a:t>
            </a:r>
          </a:p>
          <a:p>
            <a:pPr fontAlgn="base"/>
            <a:r>
              <a:rPr lang="en-US" dirty="0" smtClean="0"/>
              <a:t>SGS</a:t>
            </a:r>
            <a:r>
              <a:rPr lang="en-US" dirty="0"/>
              <a:t>: Society General de Surveillance.</a:t>
            </a:r>
          </a:p>
          <a:p>
            <a:pPr fontAlgn="base"/>
            <a:r>
              <a:rPr lang="en-US" dirty="0" smtClean="0"/>
              <a:t>QC</a:t>
            </a:r>
            <a:r>
              <a:rPr lang="en-US" dirty="0"/>
              <a:t>: Quality Control.</a:t>
            </a:r>
          </a:p>
          <a:p>
            <a:pPr fontAlgn="base"/>
            <a:r>
              <a:rPr lang="en-US" dirty="0" smtClean="0"/>
              <a:t>NTH</a:t>
            </a:r>
            <a:r>
              <a:rPr lang="en-US" dirty="0"/>
              <a:t>: National Test House.</a:t>
            </a:r>
          </a:p>
          <a:p>
            <a:pPr fontAlgn="base"/>
            <a:r>
              <a:rPr lang="en-US" dirty="0" smtClean="0"/>
              <a:t>EPC</a:t>
            </a:r>
            <a:r>
              <a:rPr lang="en-US" dirty="0"/>
              <a:t>: Engineering Export Promotion council.</a:t>
            </a:r>
          </a:p>
          <a:p>
            <a:pPr fontAlgn="base"/>
            <a:r>
              <a:rPr lang="en-US" dirty="0" smtClean="0"/>
              <a:t>IPQC</a:t>
            </a:r>
            <a:r>
              <a:rPr lang="en-US" dirty="0"/>
              <a:t>: In-Process Quality Control.</a:t>
            </a:r>
          </a:p>
          <a:p>
            <a:pPr fontAlgn="base"/>
            <a:r>
              <a:rPr lang="en-US" dirty="0" smtClean="0"/>
              <a:t>PSI</a:t>
            </a:r>
            <a:r>
              <a:rPr lang="en-US" dirty="0"/>
              <a:t>: Pre-Shipment Inspection.</a:t>
            </a:r>
          </a:p>
          <a:p>
            <a:pPr fontAlgn="base"/>
            <a:r>
              <a:rPr lang="en-US" dirty="0" smtClean="0"/>
              <a:t>QDC</a:t>
            </a:r>
            <a:r>
              <a:rPr lang="en-US" dirty="0"/>
              <a:t>: Quality Development Center.</a:t>
            </a:r>
          </a:p>
          <a:p>
            <a:pPr fontAlgn="base"/>
            <a:r>
              <a:rPr lang="en-US" dirty="0" smtClean="0"/>
              <a:t>SC</a:t>
            </a:r>
            <a:r>
              <a:rPr lang="en-US" dirty="0"/>
              <a:t>: Self-Certification.</a:t>
            </a:r>
          </a:p>
          <a:p>
            <a:pPr fontAlgn="base"/>
            <a:r>
              <a:rPr lang="en-US" dirty="0" smtClean="0"/>
              <a:t>CWI</a:t>
            </a:r>
            <a:r>
              <a:rPr lang="en-US" dirty="0"/>
              <a:t>: Consignment Wise Inspection.</a:t>
            </a:r>
          </a:p>
          <a:p>
            <a:pPr fontAlgn="base"/>
            <a:r>
              <a:rPr lang="en-US" dirty="0" smtClean="0"/>
              <a:t>EIC</a:t>
            </a:r>
            <a:r>
              <a:rPr lang="en-US" dirty="0"/>
              <a:t>: Export Inspection Council.</a:t>
            </a:r>
          </a:p>
          <a:p>
            <a:pPr fontAlgn="base"/>
            <a:r>
              <a:rPr lang="en-US" dirty="0" smtClean="0"/>
              <a:t>EIA</a:t>
            </a:r>
            <a:r>
              <a:rPr lang="en-US" dirty="0"/>
              <a:t>: Export Inspection Agency.</a:t>
            </a:r>
          </a:p>
          <a:p>
            <a:pPr fontAlgn="base"/>
            <a:r>
              <a:rPr lang="en-US" dirty="0" smtClean="0"/>
              <a:t>EPZ</a:t>
            </a:r>
            <a:r>
              <a:rPr lang="en-US" dirty="0"/>
              <a:t>: Export Processing Zone.</a:t>
            </a:r>
          </a:p>
          <a:p>
            <a:pPr fontAlgn="base"/>
            <a:r>
              <a:rPr lang="en-US" dirty="0" smtClean="0"/>
              <a:t>EOU</a:t>
            </a:r>
            <a:r>
              <a:rPr lang="en-US" dirty="0"/>
              <a:t>: Export Oriented Unit.</a:t>
            </a:r>
          </a:p>
          <a:p>
            <a:pPr fontAlgn="base"/>
            <a:r>
              <a:rPr lang="en-US" dirty="0" smtClean="0"/>
              <a:t>ISO </a:t>
            </a:r>
            <a:r>
              <a:rPr lang="en-US" dirty="0"/>
              <a:t>9000: International Standards for Quality System.</a:t>
            </a:r>
          </a:p>
          <a:p>
            <a:pPr fontAlgn="base"/>
            <a:r>
              <a:rPr lang="en-US" dirty="0" smtClean="0"/>
              <a:t>IAPSIC</a:t>
            </a:r>
            <a:r>
              <a:rPr lang="en-US" dirty="0"/>
              <a:t>: International Association of Pre-shipment Inspection Companies.</a:t>
            </a:r>
          </a:p>
          <a:p>
            <a:endParaRPr lang="en-US" dirty="0"/>
          </a:p>
        </p:txBody>
      </p:sp>
    </p:spTree>
    <p:extLst>
      <p:ext uri="{BB962C8B-B14F-4D97-AF65-F5344CB8AC3E}">
        <p14:creationId xmlns:p14="http://schemas.microsoft.com/office/powerpoint/2010/main" val="1611616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INSURANCE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What Does Transportation Insurance Mean?</a:t>
            </a:r>
          </a:p>
          <a:p>
            <a:pPr marL="0" indent="0">
              <a:buNone/>
            </a:pPr>
            <a:r>
              <a:rPr lang="en-US" dirty="0"/>
              <a:t>Transportation insurance is a policy that offers coverage on the insured's property while it is in transit from one location to another via any necessary mode of transport. This coverage is based on the value of goods and the amount of risk the insurance company is taking on while the property is moved from loading to the stated destination.</a:t>
            </a:r>
          </a:p>
          <a:p>
            <a:endParaRPr lang="en-US" dirty="0"/>
          </a:p>
        </p:txBody>
      </p:sp>
    </p:spTree>
    <p:extLst>
      <p:ext uri="{BB962C8B-B14F-4D97-AF65-F5344CB8AC3E}">
        <p14:creationId xmlns:p14="http://schemas.microsoft.com/office/powerpoint/2010/main" val="41492032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This type of insurance can include transport by land, air, and water. Depending on the type of coverage you purchase, it could consist of the packing and unpacking, loading or unloading, transportation and storage of goods while in transit.</a:t>
            </a:r>
          </a:p>
          <a:p>
            <a:r>
              <a:rPr lang="en-US" dirty="0"/>
              <a:t>It also covers any damage or loss of the goods due to mishandling or other forms of damage. Examples of such damages could include accidents, explosions, impact fires, theft, and malicious damage or theft. Individuals often rely on this type of insurance when moving or relocating overseas. For businesses who rely on their inventory or goods to arrive as expected, this type of policy offers security and a degree of financial protection for their revenues if losses occur.</a:t>
            </a:r>
          </a:p>
          <a:p>
            <a:endParaRPr lang="en-US" dirty="0"/>
          </a:p>
        </p:txBody>
      </p:sp>
    </p:spTree>
    <p:extLst>
      <p:ext uri="{BB962C8B-B14F-4D97-AF65-F5344CB8AC3E}">
        <p14:creationId xmlns:p14="http://schemas.microsoft.com/office/powerpoint/2010/main" val="4144264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CAUSES OF CURRENT ACCOUNT DEFICIT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99279"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4981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EXCISE CLEARANCE FOR EXPORTS</a:t>
            </a:r>
            <a:endParaRPr lang="en-US" dirty="0"/>
          </a:p>
        </p:txBody>
      </p:sp>
      <p:sp>
        <p:nvSpPr>
          <p:cNvPr id="3" name="Content Placeholder 2"/>
          <p:cNvSpPr>
            <a:spLocks noGrp="1"/>
          </p:cNvSpPr>
          <p:nvPr>
            <p:ph idx="1"/>
          </p:nvPr>
        </p:nvSpPr>
        <p:spPr/>
        <p:txBody>
          <a:bodyPr>
            <a:normAutofit fontScale="62500" lnSpcReduction="20000"/>
          </a:bodyPr>
          <a:lstStyle/>
          <a:p>
            <a:r>
              <a:rPr lang="en-US" dirty="0"/>
              <a:t>As soon as goods are ready for </a:t>
            </a:r>
            <a:r>
              <a:rPr lang="en-US" dirty="0" err="1"/>
              <a:t>despatch</a:t>
            </a:r>
            <a:r>
              <a:rPr lang="en-US" dirty="0"/>
              <a:t> to the port of shipment, exporter has to apply to the central excise authority for excise clearance of the cargo. </a:t>
            </a:r>
            <a:endParaRPr lang="en-US" dirty="0" smtClean="0"/>
          </a:p>
          <a:p>
            <a:r>
              <a:rPr lang="en-US" dirty="0" smtClean="0"/>
              <a:t>The </a:t>
            </a:r>
            <a:r>
              <a:rPr lang="en-US" dirty="0"/>
              <a:t>exporter has, now an option to remove the goods with inspection by the central excise or remove the goods without inspection. </a:t>
            </a:r>
            <a:endParaRPr lang="en-US" dirty="0" smtClean="0"/>
          </a:p>
          <a:p>
            <a:r>
              <a:rPr lang="en-US" dirty="0" smtClean="0"/>
              <a:t>For </a:t>
            </a:r>
            <a:r>
              <a:rPr lang="en-US" dirty="0"/>
              <a:t>this, exporter has to apply to the jurisdiction Range Superintendent of central excise in the prescribed form ARE-1, in </a:t>
            </a:r>
            <a:r>
              <a:rPr lang="en-US" dirty="0" err="1"/>
              <a:t>sixtuplicate</a:t>
            </a:r>
            <a:r>
              <a:rPr lang="en-US" dirty="0"/>
              <a:t>. </a:t>
            </a:r>
            <a:endParaRPr lang="en-US" dirty="0" smtClean="0"/>
          </a:p>
          <a:p>
            <a:r>
              <a:rPr lang="en-US" dirty="0" smtClean="0"/>
              <a:t>For </a:t>
            </a:r>
            <a:r>
              <a:rPr lang="en-US" dirty="0"/>
              <a:t>inspection, exporter has to give advance notice of 24 hours to the range superintendent. </a:t>
            </a:r>
            <a:endParaRPr lang="en-US" dirty="0" smtClean="0"/>
          </a:p>
          <a:p>
            <a:r>
              <a:rPr lang="en-US" dirty="0" smtClean="0"/>
              <a:t>The </a:t>
            </a:r>
            <a:r>
              <a:rPr lang="en-US" dirty="0"/>
              <a:t>inspection may be made by the range superintendent or excise inspector, nominated by the superintendent of excise. </a:t>
            </a:r>
            <a:endParaRPr lang="en-US" dirty="0" smtClean="0"/>
          </a:p>
          <a:p>
            <a:r>
              <a:rPr lang="en-US" dirty="0" smtClean="0"/>
              <a:t>After </a:t>
            </a:r>
            <a:r>
              <a:rPr lang="en-US" dirty="0"/>
              <a:t>inspection, they seal the goods and give excise clearance. In case, goods are inspected by the excise authorities and seals are not broken, the customs authorities may not inspect the goods at the port. If goods are removed by the exporter, without the inspection by excise authorities, customs conduct inspection of goods at the port.</a:t>
            </a:r>
          </a:p>
        </p:txBody>
      </p:sp>
    </p:spTree>
    <p:extLst>
      <p:ext uri="{BB962C8B-B14F-4D97-AF65-F5344CB8AC3E}">
        <p14:creationId xmlns:p14="http://schemas.microsoft.com/office/powerpoint/2010/main" val="2804522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As a matter of policy to encourage exports, exporters are exempted from payment of central excise duty on thy, final product. Where exemption is not possible, refund of excise duty is made. Exporter has option to export under rebate or export under bond. In respect of excise duty paid on inputs, refund is made through </a:t>
            </a:r>
            <a:r>
              <a:rPr lang="en-US" dirty="0" err="1"/>
              <a:t>Cenvat</a:t>
            </a:r>
            <a:r>
              <a:rPr lang="en-US" dirty="0"/>
              <a:t> Credit or Duty Drawback.</a:t>
            </a:r>
          </a:p>
          <a:p>
            <a:r>
              <a:rPr lang="en-US" dirty="0"/>
              <a:t>In case of export under rebate, excise duty has to be paid first by the exporter and once the export transaction is completed, refund of excise duty paid can be claimed. In case of export under bond, excise duty need not be paid, but bond has to be executed by the exporter in the prescribed format, as approved by Controller of Central Excise, by producing security or surety, at least to the amount equivalent to the amount of excise duty chargeable on the goods.</a:t>
            </a:r>
          </a:p>
          <a:p>
            <a:endParaRPr lang="en-US" dirty="0"/>
          </a:p>
        </p:txBody>
      </p:sp>
    </p:spTree>
    <p:extLst>
      <p:ext uri="{BB962C8B-B14F-4D97-AF65-F5344CB8AC3E}">
        <p14:creationId xmlns:p14="http://schemas.microsoft.com/office/powerpoint/2010/main" val="2047893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procedure for clearance of excisable goods for exports can be classified into the following two categories: </a:t>
            </a:r>
            <a:endParaRPr lang="en-US" dirty="0" smtClean="0"/>
          </a:p>
          <a:p>
            <a:pPr marL="0" indent="0">
              <a:buNone/>
            </a:pPr>
            <a:r>
              <a:rPr lang="en-US" dirty="0" smtClean="0"/>
              <a:t>1</a:t>
            </a:r>
            <a:r>
              <a:rPr lang="en-US" dirty="0"/>
              <a:t>) Procedure for excise clearance in case of exempted units </a:t>
            </a:r>
            <a:endParaRPr lang="en-US" dirty="0" smtClean="0"/>
          </a:p>
          <a:p>
            <a:pPr marL="0" indent="0">
              <a:buNone/>
            </a:pPr>
            <a:r>
              <a:rPr lang="en-US" dirty="0" smtClean="0"/>
              <a:t>2</a:t>
            </a:r>
            <a:r>
              <a:rPr lang="en-US" dirty="0"/>
              <a:t>) Procedure for excise clearance in case of units other than exempted units</a:t>
            </a:r>
          </a:p>
        </p:txBody>
      </p:sp>
    </p:spTree>
    <p:extLst>
      <p:ext uri="{BB962C8B-B14F-4D97-AF65-F5344CB8AC3E}">
        <p14:creationId xmlns:p14="http://schemas.microsoft.com/office/powerpoint/2010/main" val="36524239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Exempted Unit:</a:t>
            </a:r>
          </a:p>
        </p:txBody>
      </p:sp>
      <p:sp>
        <p:nvSpPr>
          <p:cNvPr id="3" name="Content Placeholder 2"/>
          <p:cNvSpPr>
            <a:spLocks noGrp="1"/>
          </p:cNvSpPr>
          <p:nvPr>
            <p:ph idx="1"/>
          </p:nvPr>
        </p:nvSpPr>
        <p:spPr/>
        <p:txBody>
          <a:bodyPr>
            <a:normAutofit fontScale="92500" lnSpcReduction="10000"/>
          </a:bodyPr>
          <a:lstStyle/>
          <a:p>
            <a:r>
              <a:rPr lang="en-US" dirty="0"/>
              <a:t>A manufacturing unit is exempt from the levy of central excise if the value of the goods cleared by it for home consumption in a financial year is within the exemption limit of </a:t>
            </a:r>
            <a:r>
              <a:rPr lang="en-US" dirty="0" err="1"/>
              <a:t>Rs</a:t>
            </a:r>
            <a:r>
              <a:rPr lang="en-US" dirty="0"/>
              <a:t>. 50 lakhs. Such a unit is called the exempted unit. </a:t>
            </a:r>
            <a:endParaRPr lang="en-US" dirty="0" smtClean="0"/>
          </a:p>
          <a:p>
            <a:r>
              <a:rPr lang="en-US" dirty="0" smtClean="0"/>
              <a:t>Declarant’s </a:t>
            </a:r>
            <a:r>
              <a:rPr lang="en-US" dirty="0"/>
              <a:t>Code Number: The exempted units are not required to obtain Central Excise Registration but have to file a declaration with the Central Excise Department. These units are then allotted the Declarant’s Code Number.</a:t>
            </a:r>
          </a:p>
        </p:txBody>
      </p:sp>
    </p:spTree>
    <p:extLst>
      <p:ext uri="{BB962C8B-B14F-4D97-AF65-F5344CB8AC3E}">
        <p14:creationId xmlns:p14="http://schemas.microsoft.com/office/powerpoint/2010/main" val="2670981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EXCISE CLEARANCE PROCEDURE</a:t>
            </a:r>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exempted units should prepare a document for clearance of goods in form of invoice with distinctive serial number </a:t>
            </a:r>
          </a:p>
          <a:p>
            <a:r>
              <a:rPr lang="en-US" dirty="0" smtClean="0"/>
              <a:t>Should </a:t>
            </a:r>
            <a:r>
              <a:rPr lang="en-US" dirty="0"/>
              <a:t>have the IEC Code and the Declarant’s Code </a:t>
            </a:r>
            <a:r>
              <a:rPr lang="en-US" dirty="0" smtClean="0"/>
              <a:t>Number</a:t>
            </a:r>
          </a:p>
          <a:p>
            <a:r>
              <a:rPr lang="en-US" dirty="0" smtClean="0"/>
              <a:t>Should </a:t>
            </a:r>
            <a:r>
              <a:rPr lang="en-US" dirty="0"/>
              <a:t>state that the goods are being cleared for Exports. </a:t>
            </a:r>
          </a:p>
          <a:p>
            <a:r>
              <a:rPr lang="en-US" dirty="0" smtClean="0"/>
              <a:t>Should </a:t>
            </a:r>
            <a:r>
              <a:rPr lang="en-US" dirty="0"/>
              <a:t>give the details of the description of goods, name and address of the buyer, destination, value, vehicle number, date and approximate time of removal of goods and progressive total value of all excisable goods cleared for home consumption since the beginning of the financial year. </a:t>
            </a:r>
          </a:p>
          <a:p>
            <a:r>
              <a:rPr lang="en-US" dirty="0" smtClean="0"/>
              <a:t>The </a:t>
            </a:r>
            <a:r>
              <a:rPr lang="en-US" dirty="0"/>
              <a:t>exempted units have to file quarterly statement of all the clearances with CENTRAL EXCISE DEPT in prescribed form enclosing the proof of export.</a:t>
            </a:r>
          </a:p>
        </p:txBody>
      </p:sp>
    </p:spTree>
    <p:extLst>
      <p:ext uri="{BB962C8B-B14F-4D97-AF65-F5344CB8AC3E}">
        <p14:creationId xmlns:p14="http://schemas.microsoft.com/office/powerpoint/2010/main" val="1456446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FOR EXCISE CLEARANCE IN CASE OF UNITS OTHER THAN EXEMPTED UNITS</a:t>
            </a:r>
          </a:p>
        </p:txBody>
      </p:sp>
      <p:sp>
        <p:nvSpPr>
          <p:cNvPr id="3" name="Content Placeholder 2"/>
          <p:cNvSpPr>
            <a:spLocks noGrp="1"/>
          </p:cNvSpPr>
          <p:nvPr>
            <p:ph idx="1"/>
          </p:nvPr>
        </p:nvSpPr>
        <p:spPr/>
        <p:txBody>
          <a:bodyPr>
            <a:normAutofit/>
          </a:bodyPr>
          <a:lstStyle/>
          <a:p>
            <a:r>
              <a:rPr lang="en-US" dirty="0"/>
              <a:t>Export under claim of rebate of duty: The excise duty is first paid and then the exporter claims its refund after exportation of goods. </a:t>
            </a:r>
            <a:endParaRPr lang="en-US" dirty="0" smtClean="0"/>
          </a:p>
          <a:p>
            <a:r>
              <a:rPr lang="en-US" dirty="0" smtClean="0"/>
              <a:t>Export </a:t>
            </a:r>
            <a:r>
              <a:rPr lang="en-US" dirty="0"/>
              <a:t>under Bond: In this case, the exporter is allowed clearance of goods for export without payment of the excise duty subject to the execution of bond with security or surety for a sum equivalent to the duty chargeable on the goods to be exported.</a:t>
            </a:r>
          </a:p>
        </p:txBody>
      </p:sp>
    </p:spTree>
    <p:extLst>
      <p:ext uri="{BB962C8B-B14F-4D97-AF65-F5344CB8AC3E}">
        <p14:creationId xmlns:p14="http://schemas.microsoft.com/office/powerpoint/2010/main" val="1275375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 Excise Clearance with or without Examination of Goods</a:t>
            </a:r>
          </a:p>
        </p:txBody>
      </p:sp>
      <p:sp>
        <p:nvSpPr>
          <p:cNvPr id="3" name="Content Placeholder 2"/>
          <p:cNvSpPr>
            <a:spLocks noGrp="1"/>
          </p:cNvSpPr>
          <p:nvPr>
            <p:ph idx="1"/>
          </p:nvPr>
        </p:nvSpPr>
        <p:spPr/>
        <p:txBody>
          <a:bodyPr>
            <a:normAutofit/>
          </a:bodyPr>
          <a:lstStyle/>
          <a:p>
            <a:r>
              <a:rPr lang="en-US" dirty="0" smtClean="0"/>
              <a:t>The </a:t>
            </a:r>
            <a:r>
              <a:rPr lang="en-US" dirty="0"/>
              <a:t>excise officer draws 3 samples. After clearance of goods, the export boxes are duly sealed by him and hands over the two boxes to the exporter-One for exporter’s records and other to hand over to the customs. The 3rd box is retained by </a:t>
            </a:r>
            <a:r>
              <a:rPr lang="en-US" dirty="0" smtClean="0"/>
              <a:t>him.</a:t>
            </a:r>
          </a:p>
          <a:p>
            <a:r>
              <a:rPr lang="en-US" dirty="0" smtClean="0"/>
              <a:t>The </a:t>
            </a:r>
            <a:r>
              <a:rPr lang="en-US" dirty="0"/>
              <a:t>excise clearance after examination is known as exports under CENTRAL EXCISE SEAL.</a:t>
            </a:r>
          </a:p>
        </p:txBody>
      </p:sp>
    </p:spTree>
    <p:extLst>
      <p:ext uri="{BB962C8B-B14F-4D97-AF65-F5344CB8AC3E}">
        <p14:creationId xmlns:p14="http://schemas.microsoft.com/office/powerpoint/2010/main" val="2055608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DOCUMETATION REQUIREMENT FOR CENTRAL EXCISE CLEARANCE</a:t>
            </a:r>
          </a:p>
        </p:txBody>
      </p:sp>
      <p:sp>
        <p:nvSpPr>
          <p:cNvPr id="3" name="Content Placeholder 2"/>
          <p:cNvSpPr>
            <a:spLocks noGrp="1"/>
          </p:cNvSpPr>
          <p:nvPr>
            <p:ph idx="1"/>
          </p:nvPr>
        </p:nvSpPr>
        <p:spPr/>
        <p:txBody>
          <a:bodyPr>
            <a:normAutofit/>
          </a:bodyPr>
          <a:lstStyle/>
          <a:p>
            <a:r>
              <a:rPr lang="en-US" dirty="0" smtClean="0"/>
              <a:t>AR4</a:t>
            </a:r>
          </a:p>
          <a:p>
            <a:r>
              <a:rPr lang="en-US" smtClean="0"/>
              <a:t>GR</a:t>
            </a:r>
            <a:endParaRPr lang="en-US" dirty="0"/>
          </a:p>
        </p:txBody>
      </p:sp>
    </p:spTree>
    <p:extLst>
      <p:ext uri="{BB962C8B-B14F-4D97-AF65-F5344CB8AC3E}">
        <p14:creationId xmlns:p14="http://schemas.microsoft.com/office/powerpoint/2010/main" val="352518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DOCUMENTATION</a:t>
            </a:r>
            <a:endParaRPr lang="en-US" dirty="0"/>
          </a:p>
        </p:txBody>
      </p:sp>
      <p:sp>
        <p:nvSpPr>
          <p:cNvPr id="3" name="Subtitle 2"/>
          <p:cNvSpPr>
            <a:spLocks noGrp="1"/>
          </p:cNvSpPr>
          <p:nvPr>
            <p:ph type="subTitle" idx="1"/>
          </p:nvPr>
        </p:nvSpPr>
        <p:spPr/>
        <p:txBody>
          <a:bodyPr>
            <a:normAutofit fontScale="55000" lnSpcReduction="20000"/>
          </a:bodyPr>
          <a:lstStyle/>
          <a:p>
            <a:r>
              <a:rPr lang="en-US" dirty="0"/>
              <a:t>Basic Documentation - Forms - International Commercial Terms – Invoice and</a:t>
            </a:r>
          </a:p>
          <a:p>
            <a:r>
              <a:rPr lang="en-US" dirty="0"/>
              <a:t>Packing List-Pricing Calculation - CBM Calculation - IEC code, RCMC, COO, GSP,</a:t>
            </a:r>
          </a:p>
          <a:p>
            <a:r>
              <a:rPr lang="en-US" dirty="0"/>
              <a:t>Invoice , Packing list, ARE-1, Filing of shipping bill, </a:t>
            </a:r>
            <a:r>
              <a:rPr lang="en-US" dirty="0" err="1"/>
              <a:t>Concor</a:t>
            </a:r>
            <a:r>
              <a:rPr lang="en-US" dirty="0"/>
              <a:t> and shipping concepts,</a:t>
            </a:r>
          </a:p>
          <a:p>
            <a:r>
              <a:rPr lang="en-US" dirty="0"/>
              <a:t>LET export order, Inco terms.</a:t>
            </a:r>
          </a:p>
        </p:txBody>
      </p:sp>
    </p:spTree>
    <p:extLst>
      <p:ext uri="{BB962C8B-B14F-4D97-AF65-F5344CB8AC3E}">
        <p14:creationId xmlns:p14="http://schemas.microsoft.com/office/powerpoint/2010/main" val="4128553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CBM CALCULATION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71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BALANCE OF PAYMENT ACCOUNTS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5912"/>
            <a:ext cx="8077200" cy="460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8701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a:t>What is CBM?</a:t>
            </a:r>
          </a:p>
          <a:p>
            <a:pPr marL="0" indent="0">
              <a:buNone/>
            </a:pPr>
            <a:r>
              <a:rPr lang="en-US" dirty="0" smtClean="0"/>
              <a:t>Cubic </a:t>
            </a:r>
            <a:r>
              <a:rPr lang="en-US" dirty="0"/>
              <a:t>meter or CBM is a measurement of volume of a shipment. It determines how much space your cargo will take up on a ship, aircraft or truck, which in turn will decide how much it will cost to transport. </a:t>
            </a:r>
            <a:br>
              <a:rPr lang="en-US" dirty="0"/>
            </a:br>
            <a:endParaRPr lang="en-US" dirty="0"/>
          </a:p>
          <a:p>
            <a:r>
              <a:rPr lang="en-US" b="1" dirty="0"/>
              <a:t>How do you calculate CBM?</a:t>
            </a:r>
          </a:p>
          <a:p>
            <a:pPr marL="0" indent="0">
              <a:buNone/>
            </a:pPr>
            <a:r>
              <a:rPr lang="en-US" b="1" dirty="0" smtClean="0"/>
              <a:t>Length </a:t>
            </a:r>
            <a:r>
              <a:rPr lang="en-US" b="1" dirty="0"/>
              <a:t>x Width x Height = CBM</a:t>
            </a:r>
            <a:endParaRPr lang="en-US" dirty="0"/>
          </a:p>
          <a:p>
            <a:r>
              <a:rPr lang="en-US" dirty="0"/>
              <a:t>This is the formula used to measure your cargo volume in CBM (m³).</a:t>
            </a:r>
          </a:p>
          <a:p>
            <a:r>
              <a:rPr lang="en-US" dirty="0"/>
              <a:t>Say, you have a carton that is 2 </a:t>
            </a:r>
            <a:r>
              <a:rPr lang="en-US" dirty="0" err="1"/>
              <a:t>metres</a:t>
            </a:r>
            <a:r>
              <a:rPr lang="en-US" dirty="0"/>
              <a:t> long, 2 </a:t>
            </a:r>
            <a:r>
              <a:rPr lang="en-US" dirty="0" err="1"/>
              <a:t>metres</a:t>
            </a:r>
            <a:r>
              <a:rPr lang="en-US" dirty="0"/>
              <a:t> wide and 2 </a:t>
            </a:r>
            <a:r>
              <a:rPr lang="en-US" dirty="0" err="1"/>
              <a:t>metres</a:t>
            </a:r>
            <a:r>
              <a:rPr lang="en-US" dirty="0"/>
              <a:t> high. Then, its volume is  2 x 2 x 2 = 8 m³.</a:t>
            </a:r>
          </a:p>
          <a:p>
            <a:r>
              <a:rPr lang="en-US" dirty="0"/>
              <a:t>And if you have 10 such identical cartons in a single consignment, you can simply multiply the CBM with the total number of cartons to arrive at the total volume –  8 x 10 = 80 m³.    </a:t>
            </a:r>
          </a:p>
          <a:p>
            <a:r>
              <a:rPr lang="en-US" dirty="0"/>
              <a:t>If the cartons are not of the same size, calculate the CBM for each carton by using the same formula and add up the total.</a:t>
            </a:r>
          </a:p>
          <a:p>
            <a:endParaRPr lang="en-US" dirty="0"/>
          </a:p>
        </p:txBody>
      </p:sp>
    </p:spTree>
    <p:extLst>
      <p:ext uri="{BB962C8B-B14F-4D97-AF65-F5344CB8AC3E}">
        <p14:creationId xmlns:p14="http://schemas.microsoft.com/office/powerpoint/2010/main" val="33540259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Volumetric Weight and Chargeable Weight?</a:t>
            </a:r>
            <a:br>
              <a:rPr lang="en-US" b="1" dirty="0"/>
            </a:br>
            <a:endParaRPr lang="en-US" dirty="0"/>
          </a:p>
        </p:txBody>
      </p:sp>
      <p:sp>
        <p:nvSpPr>
          <p:cNvPr id="3" name="Content Placeholder 2"/>
          <p:cNvSpPr>
            <a:spLocks noGrp="1"/>
          </p:cNvSpPr>
          <p:nvPr>
            <p:ph idx="1"/>
          </p:nvPr>
        </p:nvSpPr>
        <p:spPr>
          <a:xfrm>
            <a:off x="457200" y="1600200"/>
            <a:ext cx="8229600" cy="5105400"/>
          </a:xfrm>
        </p:spPr>
        <p:txBody>
          <a:bodyPr>
            <a:noAutofit/>
          </a:bodyPr>
          <a:lstStyle/>
          <a:p>
            <a:r>
              <a:rPr lang="en-US" sz="1600" dirty="0"/>
              <a:t>In shipping, volume (CBM) is one way of calculating freight. The other is weight. Traditionally, the weight of a shipment is said to decide its transportation cost. But what if the shipment is extremely light but has a large volume (a carton of </a:t>
            </a:r>
            <a:r>
              <a:rPr lang="en-US" sz="1600" dirty="0" err="1"/>
              <a:t>styrofoam</a:t>
            </a:r>
            <a:r>
              <a:rPr lang="en-US" sz="1600" dirty="0"/>
              <a:t> cups or a bale of cotton wool, for example)? Such a shipment would take up more space than, say, a shipment of small steel items. But if freight is charged on the basis of its light weight, the amount would be nominal. This is where a concept called dimensional or volumetric weight and chargeable weight comes in.</a:t>
            </a:r>
          </a:p>
          <a:p>
            <a:r>
              <a:rPr lang="en-US" sz="1600" b="1" dirty="0"/>
              <a:t>Gross Weight: </a:t>
            </a:r>
            <a:r>
              <a:rPr lang="en-US" sz="1600" dirty="0"/>
              <a:t>This is the actual weight of your cargo, including any packaging, cushioning and pallets. </a:t>
            </a:r>
          </a:p>
          <a:p>
            <a:r>
              <a:rPr lang="en-US" sz="1600" b="1" dirty="0"/>
              <a:t>Dimensional/Volumetric Weight: </a:t>
            </a:r>
            <a:r>
              <a:rPr lang="en-US" sz="1600" dirty="0"/>
              <a:t>The volume of cargo converted into its weight equivalent (CBM to kg) is called dimensional weight or volumetric weight. Depending on the freight mode (air, sea, road) and carrier, dimensional weight can be calculated using either of these formulas:</a:t>
            </a:r>
          </a:p>
          <a:p>
            <a:r>
              <a:rPr lang="en-US" sz="1600" b="1" dirty="0"/>
              <a:t>CBM x DIM Factor = Dimensional Weight</a:t>
            </a:r>
            <a:endParaRPr lang="en-US" sz="1600" dirty="0"/>
          </a:p>
          <a:p>
            <a:r>
              <a:rPr lang="en-US" sz="1600" b="1" dirty="0"/>
              <a:t>Length (cm) x Width (cm) x Height (cm) x Quantity / DIM Factor = Dimensional Weight</a:t>
            </a:r>
            <a:endParaRPr lang="en-US" sz="1600" dirty="0"/>
          </a:p>
          <a:p>
            <a:r>
              <a:rPr lang="en-US" sz="1600" b="1" dirty="0"/>
              <a:t>Chargeable weight: </a:t>
            </a:r>
            <a:r>
              <a:rPr lang="en-US" sz="1600" dirty="0"/>
              <a:t>Once you have both your gross weight and dimensional weight, your freight service provider will charge you on the basis of whichever of the two is greater. This is called chargeable weight. If gross weight is greater than dimensional weight, you will be charged on the basis of the former. But if dimensional weight is greater, that will be the chargeable weight.        </a:t>
            </a:r>
          </a:p>
        </p:txBody>
      </p:sp>
    </p:spTree>
    <p:extLst>
      <p:ext uri="{BB962C8B-B14F-4D97-AF65-F5344CB8AC3E}">
        <p14:creationId xmlns:p14="http://schemas.microsoft.com/office/powerpoint/2010/main" val="2703048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hlinkClick r:id="rId2"/>
              </a:rPr>
              <a:t>https://</a:t>
            </a:r>
            <a:r>
              <a:rPr lang="en-US" smtClean="0">
                <a:hlinkClick r:id="rId2"/>
              </a:rPr>
              <a:t>www.cogoport.com/blogs/what-is-cbm-and-how-do-you-calculate-it</a:t>
            </a:r>
            <a:endParaRPr lang="en-US" smtClean="0"/>
          </a:p>
          <a:p>
            <a:endParaRPr lang="en-US"/>
          </a:p>
        </p:txBody>
      </p:sp>
    </p:spTree>
    <p:extLst>
      <p:ext uri="{BB962C8B-B14F-4D97-AF65-F5344CB8AC3E}">
        <p14:creationId xmlns:p14="http://schemas.microsoft.com/office/powerpoint/2010/main" val="2408225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 EXPORT ORDER</a:t>
            </a:r>
            <a:endParaRPr lang="en-US" dirty="0"/>
          </a:p>
        </p:txBody>
      </p:sp>
      <p:sp>
        <p:nvSpPr>
          <p:cNvPr id="3" name="Subtitle 2"/>
          <p:cNvSpPr>
            <a:spLocks noGrp="1"/>
          </p:cNvSpPr>
          <p:nvPr>
            <p:ph type="subTitle" idx="1"/>
          </p:nvPr>
        </p:nvSpPr>
        <p:spPr/>
        <p:txBody>
          <a:bodyPr>
            <a:normAutofit fontScale="92500" lnSpcReduction="10000"/>
          </a:bodyPr>
          <a:lstStyle/>
          <a:p>
            <a:r>
              <a:rPr lang="en-US" dirty="0"/>
              <a:t>‘Let export order’ is the final procedures of export customs clearance procedures to export any goods outside country.</a:t>
            </a:r>
          </a:p>
        </p:txBody>
      </p:sp>
    </p:spTree>
    <p:extLst>
      <p:ext uri="{BB962C8B-B14F-4D97-AF65-F5344CB8AC3E}">
        <p14:creationId xmlns:p14="http://schemas.microsoft.com/office/powerpoint/2010/main" val="3538521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 TO GET Let Export Order</a:t>
            </a:r>
            <a:endParaRPr lang="en-US" dirty="0"/>
          </a:p>
        </p:txBody>
      </p:sp>
      <p:sp>
        <p:nvSpPr>
          <p:cNvPr id="3" name="Content Placeholder 2"/>
          <p:cNvSpPr>
            <a:spLocks noGrp="1"/>
          </p:cNvSpPr>
          <p:nvPr>
            <p:ph idx="1"/>
          </p:nvPr>
        </p:nvSpPr>
        <p:spPr/>
        <p:txBody>
          <a:bodyPr>
            <a:normAutofit fontScale="92500"/>
          </a:bodyPr>
          <a:lstStyle/>
          <a:p>
            <a:r>
              <a:rPr lang="en-US" dirty="0"/>
              <a:t>You may appoint a customs house agent to handle your export shipments smoothly. As per government, it is not necessary to appoint a customs house agent (CHA), exporter can directly complete the customs procedures and formalities </a:t>
            </a:r>
            <a:r>
              <a:rPr lang="en-US" dirty="0" smtClean="0"/>
              <a:t> </a:t>
            </a:r>
          </a:p>
          <a:p>
            <a:r>
              <a:rPr lang="en-US" dirty="0" smtClean="0"/>
              <a:t>However</a:t>
            </a:r>
            <a:r>
              <a:rPr lang="en-US" dirty="0"/>
              <a:t>, in order to save time and concentrate in export business, most of the exporters appoint clearing and forwarding agents (customs house agents).</a:t>
            </a:r>
          </a:p>
        </p:txBody>
      </p:sp>
    </p:spTree>
    <p:extLst>
      <p:ext uri="{BB962C8B-B14F-4D97-AF65-F5344CB8AC3E}">
        <p14:creationId xmlns:p14="http://schemas.microsoft.com/office/powerpoint/2010/main" val="1425114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algn="just"/>
            <a:r>
              <a:rPr lang="en-US" dirty="0"/>
              <a:t>Once you (exporter) have prepared commercial invoice and packing list, you deliver the same with a declaration called SDF to your appointed Customs House Agent. </a:t>
            </a:r>
            <a:endParaRPr lang="en-US" dirty="0" smtClean="0"/>
          </a:p>
          <a:p>
            <a:pPr algn="just"/>
            <a:r>
              <a:rPr lang="en-US" dirty="0" smtClean="0"/>
              <a:t>Now </a:t>
            </a:r>
            <a:r>
              <a:rPr lang="en-US" dirty="0"/>
              <a:t>days, the filing of shipping documents can be done through on line 24 hours a day. Normally, CHA will have the said software downloaded in their office or residence to save maximum time for exporters and serve better. </a:t>
            </a:r>
            <a:endParaRPr lang="en-US" dirty="0" smtClean="0"/>
          </a:p>
          <a:p>
            <a:pPr algn="just"/>
            <a:r>
              <a:rPr lang="en-US" dirty="0" smtClean="0"/>
              <a:t>Once </a:t>
            </a:r>
            <a:r>
              <a:rPr lang="en-US" dirty="0"/>
              <a:t>after receiving the invoice, packing list and SDF declaration, Customs House Agent files shipping bill online. The generation of shipping bill is a centralized process which is automatically generated serial wise at one place in the country, as all customs offices are linked with this location.</a:t>
            </a:r>
          </a:p>
        </p:txBody>
      </p:sp>
    </p:spTree>
    <p:extLst>
      <p:ext uri="{BB962C8B-B14F-4D97-AF65-F5344CB8AC3E}">
        <p14:creationId xmlns:p14="http://schemas.microsoft.com/office/powerpoint/2010/main" val="3751604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en-US" dirty="0"/>
              <a:t>Once after filing shipping bill with customs, cargo is moved to the airport, sea port, or CFS where in customs facility available to complete export procedures. </a:t>
            </a:r>
            <a:endParaRPr lang="en-US" dirty="0" smtClean="0"/>
          </a:p>
          <a:p>
            <a:pPr algn="just"/>
            <a:r>
              <a:rPr lang="en-US" dirty="0" smtClean="0"/>
              <a:t>The </a:t>
            </a:r>
            <a:r>
              <a:rPr lang="en-US" dirty="0"/>
              <a:t>slot to unload cargo has to be discussed with carriers, because different carriers may have their own different handling locations under customs </a:t>
            </a:r>
            <a:r>
              <a:rPr lang="en-US" dirty="0" smtClean="0"/>
              <a:t>bonded area. </a:t>
            </a:r>
          </a:p>
          <a:p>
            <a:pPr algn="just"/>
            <a:r>
              <a:rPr lang="en-US" dirty="0" smtClean="0"/>
              <a:t>The </a:t>
            </a:r>
            <a:r>
              <a:rPr lang="en-US" dirty="0"/>
              <a:t>cargo is unloaded at the allotted slot, the CHA or you (exporter) approaches customs inspector to register goods online for inspection of cargo.</a:t>
            </a:r>
          </a:p>
        </p:txBody>
      </p:sp>
    </p:spTree>
    <p:extLst>
      <p:ext uri="{BB962C8B-B14F-4D97-AF65-F5344CB8AC3E}">
        <p14:creationId xmlns:p14="http://schemas.microsoft.com/office/powerpoint/2010/main" val="1112179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algn="just"/>
            <a:r>
              <a:rPr lang="en-US" dirty="0"/>
              <a:t>The inspector physically inspect the cargo and makes sure that you (exporter) are exporting the cargo as per shipping documents and verifies quantity, marks and numbers and other required parameters. </a:t>
            </a:r>
            <a:endParaRPr lang="en-US" dirty="0" smtClean="0"/>
          </a:p>
          <a:p>
            <a:pPr algn="just"/>
            <a:r>
              <a:rPr lang="en-US" dirty="0" smtClean="0"/>
              <a:t>After </a:t>
            </a:r>
            <a:r>
              <a:rPr lang="en-US" dirty="0"/>
              <a:t>physical inspection of cargo, examiner/ inspector of customs prepares inspection report online and await to get approval from appraising officer of goods or higher officials of customs by online. </a:t>
            </a:r>
            <a:endParaRPr lang="en-US" dirty="0" smtClean="0"/>
          </a:p>
          <a:p>
            <a:pPr algn="just"/>
            <a:r>
              <a:rPr lang="en-US" dirty="0" smtClean="0"/>
              <a:t>The </a:t>
            </a:r>
            <a:r>
              <a:rPr lang="en-US" dirty="0"/>
              <a:t>value of goods is assessed by appraiser. Means, the value you (exporter) have mentioned in your invoice should not be abnormal with market price. Means, either should not be too </a:t>
            </a:r>
            <a:r>
              <a:rPr lang="en-US" dirty="0" smtClean="0"/>
              <a:t>low </a:t>
            </a:r>
            <a:r>
              <a:rPr lang="en-US" dirty="0"/>
              <a:t>or too high.</a:t>
            </a:r>
          </a:p>
        </p:txBody>
      </p:sp>
    </p:spTree>
    <p:extLst>
      <p:ext uri="{BB962C8B-B14F-4D97-AF65-F5344CB8AC3E}">
        <p14:creationId xmlns:p14="http://schemas.microsoft.com/office/powerpoint/2010/main" val="765526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a:t>Once after assessment and inspection completed, the report will be updated with the computer system and customs allows the said goods to move out of country by mentioning as ‘Let Export’. This is widely called as “Let export order”. </a:t>
            </a:r>
            <a:endParaRPr lang="en-US" dirty="0" smtClean="0"/>
          </a:p>
          <a:p>
            <a:pPr algn="just"/>
            <a:r>
              <a:rPr lang="en-US" dirty="0" smtClean="0"/>
              <a:t>Then</a:t>
            </a:r>
            <a:r>
              <a:rPr lang="en-US" dirty="0"/>
              <a:t>, the prints out of shipping bill is generated under the said shipment and signs physically by the authorized customs officials.</a:t>
            </a:r>
          </a:p>
        </p:txBody>
      </p:sp>
    </p:spTree>
    <p:extLst>
      <p:ext uri="{BB962C8B-B14F-4D97-AF65-F5344CB8AC3E}">
        <p14:creationId xmlns:p14="http://schemas.microsoft.com/office/powerpoint/2010/main" val="33013535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PASS OUT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106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PROCEDURE TO SET UP EXIM UNIT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47750"/>
            <a:ext cx="5772150" cy="56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1646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77500" lnSpcReduction="20000"/>
          </a:bodyPr>
          <a:lstStyle/>
          <a:p>
            <a:pPr algn="just"/>
            <a:r>
              <a:rPr lang="en-US" dirty="0"/>
              <a:t>Pass out of Customs is a term used in import customs clearance procedures and formalities in India. Once goods arrived from a foreign country to Indian customs location, necessary import documents are filed by importer or his authorized customs broker. </a:t>
            </a:r>
            <a:endParaRPr lang="en-US" dirty="0" smtClean="0"/>
          </a:p>
          <a:p>
            <a:pPr algn="just"/>
            <a:r>
              <a:rPr lang="en-US" dirty="0" smtClean="0"/>
              <a:t>Bill </a:t>
            </a:r>
            <a:r>
              <a:rPr lang="en-US" dirty="0"/>
              <a:t>of Entry is a prime document to be filed with Indian customs to complete necessary import procedures and formalities along with other required documents related to said import consignment. </a:t>
            </a:r>
            <a:endParaRPr lang="en-US" dirty="0" smtClean="0"/>
          </a:p>
          <a:p>
            <a:pPr algn="just"/>
            <a:r>
              <a:rPr lang="en-US" dirty="0" smtClean="0"/>
              <a:t>The </a:t>
            </a:r>
            <a:r>
              <a:rPr lang="en-US" dirty="0"/>
              <a:t>designated customs officials examine goods / assess value of goods where ever applicable and allow taking imported goods out of customs area, once after satisfying their requirements specified by the government of India. </a:t>
            </a:r>
            <a:endParaRPr lang="en-US" dirty="0" smtClean="0"/>
          </a:p>
          <a:p>
            <a:pPr algn="just"/>
            <a:r>
              <a:rPr lang="en-US" dirty="0" smtClean="0"/>
              <a:t>After </a:t>
            </a:r>
            <a:r>
              <a:rPr lang="en-US" dirty="0"/>
              <a:t>completion of such import procedures and formalities, proper officer of customs allows importer to take material out of customs by mentioning in bill of entry as ‘Passed out of Customs’.</a:t>
            </a:r>
          </a:p>
        </p:txBody>
      </p:sp>
    </p:spTree>
    <p:extLst>
      <p:ext uri="{BB962C8B-B14F-4D97-AF65-F5344CB8AC3E}">
        <p14:creationId xmlns:p14="http://schemas.microsoft.com/office/powerpoint/2010/main" val="230345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CONCOR</a:t>
            </a:r>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306" y="4114800"/>
            <a:ext cx="54578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8414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FUNCTIONS OF CONCOR</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16013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624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OF CONCOR</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61309"/>
            <a:ext cx="7824687" cy="34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6578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7243424"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6068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CONTANERISATION IN CONCOR</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448627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519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ARE-1</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APPLICATION FOR REMOVAL OF EXCISABLE GOODS FOR EXPORT BY (AIR/SEA/POST/LAND) (This form is issued by manufacturer or merchant when excisable goods are exported)</a:t>
            </a:r>
            <a:endParaRPr lang="en-US" dirty="0"/>
          </a:p>
        </p:txBody>
      </p:sp>
    </p:spTree>
    <p:extLst>
      <p:ext uri="{BB962C8B-B14F-4D97-AF65-F5344CB8AC3E}">
        <p14:creationId xmlns:p14="http://schemas.microsoft.com/office/powerpoint/2010/main" val="3859198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919163"/>
            <a:ext cx="55911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9718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73495"/>
            <a:ext cx="8524967" cy="237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0381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PART-A(CERTIFICATION BY CENTRAL EXCISE OFFICE)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62520"/>
            <a:ext cx="652462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57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STEP 1 </a:t>
            </a:r>
            <a:r>
              <a:rPr lang="en-US" dirty="0"/>
              <a:t>- ENQUIRY  </a:t>
            </a:r>
            <a:endParaRPr lang="en-US" dirty="0" smtClean="0"/>
          </a:p>
          <a:p>
            <a:r>
              <a:rPr lang="en-US" dirty="0" smtClean="0"/>
              <a:t>STEP </a:t>
            </a:r>
            <a:r>
              <a:rPr lang="en-US" dirty="0"/>
              <a:t>2 - PROFORMA GENERATION </a:t>
            </a:r>
            <a:endParaRPr lang="en-US" dirty="0" smtClean="0"/>
          </a:p>
          <a:p>
            <a:r>
              <a:rPr lang="en-US" dirty="0" smtClean="0"/>
              <a:t>STEP </a:t>
            </a:r>
            <a:r>
              <a:rPr lang="en-US" dirty="0"/>
              <a:t>3 - ORDER PLACEMENT </a:t>
            </a:r>
            <a:endParaRPr lang="en-US" dirty="0" smtClean="0"/>
          </a:p>
          <a:p>
            <a:r>
              <a:rPr lang="en-US" dirty="0" smtClean="0"/>
              <a:t>STEP </a:t>
            </a:r>
            <a:r>
              <a:rPr lang="en-US" dirty="0"/>
              <a:t>4 - ORDER ACCEPTANCE </a:t>
            </a:r>
            <a:endParaRPr lang="en-US" dirty="0" smtClean="0"/>
          </a:p>
          <a:p>
            <a:r>
              <a:rPr lang="en-US" dirty="0" smtClean="0"/>
              <a:t>STEP </a:t>
            </a:r>
            <a:r>
              <a:rPr lang="en-US" dirty="0"/>
              <a:t>5 - GOODS READINESS &amp; DOCUMENTATION</a:t>
            </a:r>
          </a:p>
          <a:p>
            <a:r>
              <a:rPr lang="en-US" dirty="0" smtClean="0"/>
              <a:t>STEP </a:t>
            </a:r>
            <a:r>
              <a:rPr lang="en-US" dirty="0"/>
              <a:t>6 - GOODS REMOVAL FROM WORKS </a:t>
            </a:r>
            <a:endParaRPr lang="en-US" dirty="0" smtClean="0"/>
          </a:p>
          <a:p>
            <a:r>
              <a:rPr lang="en-US" dirty="0" smtClean="0"/>
              <a:t>STEP </a:t>
            </a:r>
            <a:r>
              <a:rPr lang="en-US" dirty="0"/>
              <a:t>7 - DOCUMENTS FOR C&amp;F AGENT </a:t>
            </a:r>
            <a:endParaRPr lang="en-US" dirty="0" smtClean="0"/>
          </a:p>
          <a:p>
            <a:r>
              <a:rPr lang="en-US" dirty="0" smtClean="0"/>
              <a:t>STEP </a:t>
            </a:r>
            <a:r>
              <a:rPr lang="en-US" dirty="0"/>
              <a:t>8 - CUSTOMS CLEARANCE </a:t>
            </a:r>
            <a:endParaRPr lang="en-US" dirty="0" smtClean="0"/>
          </a:p>
          <a:p>
            <a:r>
              <a:rPr lang="en-US" dirty="0" smtClean="0"/>
              <a:t>STEP </a:t>
            </a:r>
            <a:r>
              <a:rPr lang="en-US" dirty="0"/>
              <a:t>9 - DOCUMENT FORWARDING </a:t>
            </a:r>
            <a:endParaRPr lang="en-US" dirty="0" smtClean="0"/>
          </a:p>
          <a:p>
            <a:r>
              <a:rPr lang="en-US" dirty="0" smtClean="0"/>
              <a:t>STEP </a:t>
            </a:r>
            <a:r>
              <a:rPr lang="en-US" dirty="0"/>
              <a:t>10 - BILLS NEGOTIATION</a:t>
            </a:r>
          </a:p>
          <a:p>
            <a:r>
              <a:rPr lang="en-US" dirty="0" smtClean="0"/>
              <a:t>STEP 11 </a:t>
            </a:r>
            <a:r>
              <a:rPr lang="en-US" dirty="0"/>
              <a:t>- BANK TO BANK DOCUMENTS </a:t>
            </a:r>
            <a:r>
              <a:rPr lang="en-US" dirty="0" smtClean="0"/>
              <a:t>FORWARDING</a:t>
            </a:r>
          </a:p>
          <a:p>
            <a:r>
              <a:rPr lang="en-US" dirty="0" smtClean="0"/>
              <a:t>STEP </a:t>
            </a:r>
            <a:r>
              <a:rPr lang="en-US" dirty="0"/>
              <a:t>12 - CUSTOMS OBLIGATION DISCHARGE </a:t>
            </a:r>
            <a:endParaRPr lang="en-US" dirty="0" smtClean="0"/>
          </a:p>
          <a:p>
            <a:r>
              <a:rPr lang="en-US" dirty="0" smtClean="0"/>
              <a:t>STEP </a:t>
            </a:r>
            <a:r>
              <a:rPr lang="en-US" dirty="0"/>
              <a:t>13 - RECEIPT OF BANK CERTIFICATE</a:t>
            </a:r>
          </a:p>
          <a:p>
            <a:endParaRPr lang="en-US" dirty="0"/>
          </a:p>
        </p:txBody>
      </p:sp>
      <p:sp>
        <p:nvSpPr>
          <p:cNvPr id="3" name="Title 2"/>
          <p:cNvSpPr>
            <a:spLocks noGrp="1"/>
          </p:cNvSpPr>
          <p:nvPr>
            <p:ph type="title"/>
          </p:nvPr>
        </p:nvSpPr>
        <p:spPr/>
        <p:txBody>
          <a:bodyPr/>
          <a:lstStyle/>
          <a:p>
            <a:r>
              <a:rPr lang="en-US" dirty="0" smtClean="0"/>
              <a:t>EXPORT PROCEDURE</a:t>
            </a:r>
            <a:endParaRPr lang="en-US" dirty="0"/>
          </a:p>
        </p:txBody>
      </p:sp>
    </p:spTree>
    <p:extLst>
      <p:ext uri="{BB962C8B-B14F-4D97-AF65-F5344CB8AC3E}">
        <p14:creationId xmlns:p14="http://schemas.microsoft.com/office/powerpoint/2010/main" val="7177535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PART-B(CERTIFICATION BY THE CUSTOMS OFFICER)</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18" y="1371600"/>
            <a:ext cx="6696075"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02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PART-C(EXPORT BY POST)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352675"/>
            <a:ext cx="68103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4796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PART-D(REBATE SANCTION ORDER)</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2109788"/>
            <a:ext cx="67722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1430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SHIPPING BILL</a:t>
            </a:r>
            <a:endParaRPr lang="en-US" dirty="0"/>
          </a:p>
        </p:txBody>
      </p:sp>
      <p:sp>
        <p:nvSpPr>
          <p:cNvPr id="3" name="Subtitle 2"/>
          <p:cNvSpPr>
            <a:spLocks noGrp="1"/>
          </p:cNvSpPr>
          <p:nvPr>
            <p:ph type="subTitle" idx="1"/>
          </p:nvPr>
        </p:nvSpPr>
        <p:spPr/>
        <p:txBody>
          <a:bodyPr/>
          <a:lstStyle/>
          <a:p>
            <a:r>
              <a:rPr lang="en-US" dirty="0">
                <a:hlinkClick r:id="rId2"/>
              </a:rPr>
              <a:t>https://</a:t>
            </a:r>
            <a:r>
              <a:rPr lang="en-US" dirty="0" smtClean="0">
                <a:hlinkClick r:id="rId2"/>
              </a:rPr>
              <a:t>www.cbic.gov.in/htdocs-cbec/customs/cs-act/formatted-htmls/cs-import-regu2</a:t>
            </a:r>
            <a:endParaRPr lang="en-US" dirty="0" smtClean="0"/>
          </a:p>
          <a:p>
            <a:endParaRPr lang="en-US" dirty="0"/>
          </a:p>
        </p:txBody>
      </p:sp>
    </p:spTree>
    <p:extLst>
      <p:ext uri="{BB962C8B-B14F-4D97-AF65-F5344CB8AC3E}">
        <p14:creationId xmlns:p14="http://schemas.microsoft.com/office/powerpoint/2010/main" val="733133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SHIPPING BILL</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(A) It is an important document required by the customs authorities for clearance of goods. The customs authorities endorses the duplicate copy of the shipping bill with “Let Export Order” and “Let Ship Order”. </a:t>
            </a:r>
            <a:endParaRPr lang="en-US" dirty="0" smtClean="0"/>
          </a:p>
          <a:p>
            <a:pPr algn="just"/>
            <a:r>
              <a:rPr lang="en-US" dirty="0" smtClean="0"/>
              <a:t>(</a:t>
            </a:r>
            <a:r>
              <a:rPr lang="en-US" dirty="0"/>
              <a:t>B) After the clearance of customs, exporter can load the goods on ship. </a:t>
            </a:r>
            <a:endParaRPr lang="en-US" dirty="0" smtClean="0"/>
          </a:p>
          <a:p>
            <a:pPr algn="just"/>
            <a:r>
              <a:rPr lang="en-US" dirty="0" smtClean="0"/>
              <a:t>(</a:t>
            </a:r>
            <a:r>
              <a:rPr lang="en-US" dirty="0"/>
              <a:t>C) Shipping bill endorsed by the customs authorities facilitates the exporter to claim incentives such as excise duty refund and duty drawback</a:t>
            </a:r>
          </a:p>
        </p:txBody>
      </p:sp>
    </p:spTree>
    <p:extLst>
      <p:ext uri="{BB962C8B-B14F-4D97-AF65-F5344CB8AC3E}">
        <p14:creationId xmlns:p14="http://schemas.microsoft.com/office/powerpoint/2010/main" val="7630367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SHIPPING BILL</a:t>
            </a:r>
            <a:endParaRPr lang="en-US" dirty="0"/>
          </a:p>
        </p:txBody>
      </p:sp>
      <p:sp>
        <p:nvSpPr>
          <p:cNvPr id="3" name="Content Placeholder 2"/>
          <p:cNvSpPr>
            <a:spLocks noGrp="1"/>
          </p:cNvSpPr>
          <p:nvPr>
            <p:ph idx="1"/>
          </p:nvPr>
        </p:nvSpPr>
        <p:spPr/>
        <p:txBody>
          <a:bodyPr>
            <a:normAutofit/>
          </a:bodyPr>
          <a:lstStyle/>
          <a:p>
            <a:pPr algn="just"/>
            <a:r>
              <a:rPr lang="en-US" b="1" dirty="0"/>
              <a:t>Duty free shipping </a:t>
            </a:r>
            <a:r>
              <a:rPr lang="en-US" b="1" dirty="0" smtClean="0"/>
              <a:t>bills</a:t>
            </a:r>
            <a:r>
              <a:rPr lang="en-US" dirty="0" smtClean="0"/>
              <a:t>(</a:t>
            </a:r>
            <a:r>
              <a:rPr lang="en-US" dirty="0"/>
              <a:t>It is used in case of goods which neither attract any export duty nor entitled for duty drawback. It is printed on simple white </a:t>
            </a:r>
            <a:r>
              <a:rPr lang="en-US" dirty="0" smtClean="0"/>
              <a:t>paper), </a:t>
            </a:r>
          </a:p>
          <a:p>
            <a:pPr algn="just"/>
            <a:r>
              <a:rPr lang="en-US" b="1" dirty="0" smtClean="0"/>
              <a:t>Dutiable </a:t>
            </a:r>
            <a:r>
              <a:rPr lang="en-US" b="1" dirty="0"/>
              <a:t>shipping </a:t>
            </a:r>
            <a:r>
              <a:rPr lang="en-US" b="1" dirty="0" smtClean="0"/>
              <a:t>bill</a:t>
            </a:r>
            <a:r>
              <a:rPr lang="en-US" dirty="0" smtClean="0"/>
              <a:t>(</a:t>
            </a:r>
            <a:r>
              <a:rPr lang="en-US" dirty="0"/>
              <a:t>It is used in case of goods, which attract export duty. It may or may not be entitled to duty drawback. It is printed on yellow paper</a:t>
            </a:r>
            <a:r>
              <a:rPr lang="en-US" dirty="0" smtClean="0"/>
              <a:t>), </a:t>
            </a:r>
          </a:p>
        </p:txBody>
      </p:sp>
    </p:spTree>
    <p:extLst>
      <p:ext uri="{BB962C8B-B14F-4D97-AF65-F5344CB8AC3E}">
        <p14:creationId xmlns:p14="http://schemas.microsoft.com/office/powerpoint/2010/main" val="27157479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b="1" dirty="0"/>
              <a:t>Shipping bill under Duty draw </a:t>
            </a:r>
            <a:r>
              <a:rPr lang="en-US" b="1" dirty="0" smtClean="0"/>
              <a:t>back</a:t>
            </a:r>
            <a:r>
              <a:rPr lang="en-US" dirty="0" smtClean="0"/>
              <a:t>(</a:t>
            </a:r>
            <a:r>
              <a:rPr lang="en-US" dirty="0"/>
              <a:t>It is used in case when refund of duties is allowed on the goods exported. Generally, it is printed on green paper, but when the drawback claim is paid to a bank, then it is printed on yellow paper</a:t>
            </a:r>
            <a:r>
              <a:rPr lang="en-US" dirty="0" smtClean="0"/>
              <a:t>), </a:t>
            </a:r>
            <a:endParaRPr lang="en-US" dirty="0"/>
          </a:p>
          <a:p>
            <a:pPr algn="just"/>
            <a:r>
              <a:rPr lang="en-US" b="1" dirty="0"/>
              <a:t>Ex-bond shipping </a:t>
            </a:r>
            <a:r>
              <a:rPr lang="en-US" b="1" dirty="0" smtClean="0"/>
              <a:t>bills</a:t>
            </a:r>
            <a:r>
              <a:rPr lang="en-US" dirty="0" smtClean="0"/>
              <a:t>(</a:t>
            </a:r>
            <a:r>
              <a:rPr lang="en-US" dirty="0"/>
              <a:t>It is used in case of imported goods for re export and which are kept in bond. It is printed on yellow paper</a:t>
            </a:r>
            <a:r>
              <a:rPr lang="en-US" dirty="0" smtClean="0"/>
              <a:t>)</a:t>
            </a:r>
            <a:endParaRPr lang="en-US" dirty="0"/>
          </a:p>
          <a:p>
            <a:pPr algn="just"/>
            <a:endParaRPr lang="en-US" dirty="0"/>
          </a:p>
        </p:txBody>
      </p:sp>
    </p:spTree>
    <p:extLst>
      <p:ext uri="{BB962C8B-B14F-4D97-AF65-F5344CB8AC3E}">
        <p14:creationId xmlns:p14="http://schemas.microsoft.com/office/powerpoint/2010/main" val="22806679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INVOICE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45212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INVOICE</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(A) It is prima facie evidence of the contract of sale and purchase of goods. On the basis of the invoice, all the other documents, in the context of export, are prepared as it is the basic document. </a:t>
            </a:r>
            <a:endParaRPr lang="en-US" dirty="0" smtClean="0"/>
          </a:p>
          <a:p>
            <a:pPr algn="just"/>
            <a:r>
              <a:rPr lang="en-US" dirty="0" smtClean="0"/>
              <a:t>(</a:t>
            </a:r>
            <a:r>
              <a:rPr lang="en-US" dirty="0"/>
              <a:t>B) Invoice constitutes the main document for various export formalities such as reshipments inspection, quality, excise and customs procedures. </a:t>
            </a:r>
            <a:endParaRPr lang="en-US" dirty="0" smtClean="0"/>
          </a:p>
          <a:p>
            <a:pPr algn="just"/>
            <a:r>
              <a:rPr lang="en-US" dirty="0" smtClean="0"/>
              <a:t>(</a:t>
            </a:r>
            <a:r>
              <a:rPr lang="en-US" dirty="0"/>
              <a:t>C) It is useful for accounting purposes, both by the exporter and importer. </a:t>
            </a:r>
            <a:endParaRPr lang="en-US" dirty="0" smtClean="0"/>
          </a:p>
          <a:p>
            <a:pPr algn="just"/>
            <a:r>
              <a:rPr lang="en-US" dirty="0" smtClean="0"/>
              <a:t>(</a:t>
            </a:r>
            <a:r>
              <a:rPr lang="en-US" dirty="0"/>
              <a:t>D) This document is required in collection/negotiation of documents through the bank. </a:t>
            </a:r>
            <a:endParaRPr lang="en-US" dirty="0" smtClean="0"/>
          </a:p>
          <a:p>
            <a:pPr algn="just"/>
            <a:r>
              <a:rPr lang="en-US" dirty="0" smtClean="0"/>
              <a:t>(</a:t>
            </a:r>
            <a:r>
              <a:rPr lang="en-US" dirty="0"/>
              <a:t>E) For claiming incentives, this document is essential</a:t>
            </a:r>
          </a:p>
        </p:txBody>
      </p:sp>
    </p:spTree>
    <p:extLst>
      <p:ext uri="{BB962C8B-B14F-4D97-AF65-F5344CB8AC3E}">
        <p14:creationId xmlns:p14="http://schemas.microsoft.com/office/powerpoint/2010/main" val="8853584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CONSULAR INVOICE</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Some of the importing countries insist that the invoice is to be signed by the importing county’s consular located in the exporter’s country. Such invoices are known as consular invoice</a:t>
            </a:r>
            <a:r>
              <a:rPr lang="en-US" dirty="0" smtClean="0"/>
              <a:t>.</a:t>
            </a:r>
          </a:p>
          <a:p>
            <a:pPr marL="0" indent="0" algn="just">
              <a:buNone/>
            </a:pPr>
            <a:r>
              <a:rPr lang="en-US" dirty="0" smtClean="0"/>
              <a:t>Significance </a:t>
            </a:r>
            <a:r>
              <a:rPr lang="en-US" dirty="0"/>
              <a:t>of Consular Invoice can be </a:t>
            </a:r>
            <a:r>
              <a:rPr lang="en-US" dirty="0" smtClean="0"/>
              <a:t>Summarized</a:t>
            </a:r>
          </a:p>
          <a:p>
            <a:pPr marL="0" indent="0" algn="just">
              <a:buNone/>
            </a:pPr>
            <a:r>
              <a:rPr lang="en-US" dirty="0" smtClean="0"/>
              <a:t>Importance </a:t>
            </a:r>
            <a:r>
              <a:rPr lang="en-US" dirty="0"/>
              <a:t>to the </a:t>
            </a:r>
            <a:r>
              <a:rPr lang="en-US" dirty="0" smtClean="0"/>
              <a:t>Exporter</a:t>
            </a:r>
          </a:p>
          <a:p>
            <a:pPr algn="just"/>
            <a:r>
              <a:rPr lang="en-US" dirty="0" smtClean="0"/>
              <a:t>1</a:t>
            </a:r>
            <a:r>
              <a:rPr lang="en-US" dirty="0"/>
              <a:t>. Once the invoice is signed by the consulate of the importing country, the exporter is reasonably assured that there are no import restrictions in the importer’s country for the goods and that there would be no problem in realization of export proceeds or foreign exchange</a:t>
            </a:r>
            <a:r>
              <a:rPr lang="en-US" dirty="0" smtClean="0"/>
              <a:t>.</a:t>
            </a:r>
          </a:p>
          <a:p>
            <a:pPr algn="just"/>
            <a:r>
              <a:rPr lang="en-US" dirty="0" smtClean="0"/>
              <a:t>2</a:t>
            </a:r>
            <a:r>
              <a:rPr lang="en-US" dirty="0"/>
              <a:t>. It enables prompt clearance from the customs of exporter’s country for shipping the goods</a:t>
            </a:r>
          </a:p>
        </p:txBody>
      </p:sp>
    </p:spTree>
    <p:extLst>
      <p:ext uri="{BB962C8B-B14F-4D97-AF65-F5344CB8AC3E}">
        <p14:creationId xmlns:p14="http://schemas.microsoft.com/office/powerpoint/2010/main" val="3438304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219</TotalTime>
  <Words>12235</Words>
  <Application>Microsoft Office PowerPoint</Application>
  <PresentationFormat>On-screen Show (4:3)</PresentationFormat>
  <Paragraphs>778</Paragraphs>
  <Slides>184</Slides>
  <Notes>2</Notes>
  <HiddenSlides>0</HiddenSlides>
  <MMClips>0</MMClips>
  <ScaleCrop>false</ScaleCrop>
  <HeadingPairs>
    <vt:vector size="4" baseType="variant">
      <vt:variant>
        <vt:lpstr>Theme</vt:lpstr>
      </vt:variant>
      <vt:variant>
        <vt:i4>1</vt:i4>
      </vt:variant>
      <vt:variant>
        <vt:lpstr>Slide Titles</vt:lpstr>
      </vt:variant>
      <vt:variant>
        <vt:i4>184</vt:i4>
      </vt:variant>
    </vt:vector>
  </HeadingPairs>
  <TitlesOfParts>
    <vt:vector size="185" baseType="lpstr">
      <vt:lpstr>Concourse</vt:lpstr>
      <vt:lpstr>EXIM PROCEDURES</vt:lpstr>
      <vt:lpstr>EXIM OVERVIEW</vt:lpstr>
      <vt:lpstr>EXIM OVERVIEW</vt:lpstr>
      <vt:lpstr>CURRENT ACCOUNT DEFICIT</vt:lpstr>
      <vt:lpstr>KEY TAKEAWAYS OF CURRENT ACCOUNT DEFICIT</vt:lpstr>
      <vt:lpstr>CAUSES OF CURRENT ACCOUNT DEFICIT</vt:lpstr>
      <vt:lpstr>BALANCE OF PAYMENT ACCOUNTS</vt:lpstr>
      <vt:lpstr>PROCEDURE TO SET UP EXIM UNIT</vt:lpstr>
      <vt:lpstr>EXPORT PROCEDURE</vt:lpstr>
      <vt:lpstr>IMPORT PROCEDURE</vt:lpstr>
      <vt:lpstr>METHODS OF EXPORTING</vt:lpstr>
      <vt:lpstr>PowerPoint Presentation</vt:lpstr>
      <vt:lpstr>DEEMED EXPORTS</vt:lpstr>
      <vt:lpstr>ESSENTIAL CONDITIONS: DEEMED EXPORTS</vt:lpstr>
      <vt:lpstr>PowerPoint Presentation</vt:lpstr>
      <vt:lpstr>PowerPoint Presentation</vt:lpstr>
      <vt:lpstr>Selection of Export products</vt:lpstr>
      <vt:lpstr>Selection of Export Markets</vt:lpstr>
      <vt:lpstr>NEED OF EXPORT</vt:lpstr>
      <vt:lpstr>IMPORTER-EXPORTER CODE NUMBER(IEC)</vt:lpstr>
      <vt:lpstr>PowerPoint Presentation</vt:lpstr>
      <vt:lpstr>PowerPoint Presentation</vt:lpstr>
      <vt:lpstr>Registration cum Membership Certificate (RCMC)</vt:lpstr>
      <vt:lpstr>PowerPoint Presentation</vt:lpstr>
      <vt:lpstr>EXPORT LICENSING</vt:lpstr>
      <vt:lpstr>NEGATIVE LIST OF GOODS</vt:lpstr>
      <vt:lpstr>SPECIAL SCHEMES FOR IMPORTERS</vt:lpstr>
      <vt:lpstr>PowerPoint Presentation</vt:lpstr>
      <vt:lpstr>DFIA</vt:lpstr>
      <vt:lpstr>DUTY DRAWBACK</vt:lpstr>
      <vt:lpstr>PREFERENTIAL RATES</vt:lpstr>
      <vt:lpstr>DEPB</vt:lpstr>
      <vt:lpstr>CUSTOMS</vt:lpstr>
      <vt:lpstr>POWERS OF CUSTOMS OFFICIER</vt:lpstr>
      <vt:lpstr>TYPES OF CUSTOMS DUTIES</vt:lpstr>
      <vt:lpstr>PowerPoint Presentation</vt:lpstr>
      <vt:lpstr>HOW CUSTOMS DUTY COMPUTED?</vt:lpstr>
      <vt:lpstr>CUSTOMS CLEARANCE PROCEDURES IN EXPORT</vt:lpstr>
      <vt:lpstr>Documents to the customs department for securing customs clearance</vt:lpstr>
      <vt:lpstr>Indian Customs EDI System</vt:lpstr>
      <vt:lpstr>PORT PROCEDURES</vt:lpstr>
      <vt:lpstr>PowerPoint Presentation</vt:lpstr>
      <vt:lpstr>PowerPoint Presentation</vt:lpstr>
      <vt:lpstr>CLEARING AND FORWARDING AGENT: Their basic function is to provide different range of services to exporters to ensure smooth and timely shipment of goods. Clearing and forwarding agents are also known as Customs House Agents or Freight Forwarders or Shipping Agents</vt:lpstr>
      <vt:lpstr>PowerPoint Presentation</vt:lpstr>
      <vt:lpstr>PowerPoint Presentation</vt:lpstr>
      <vt:lpstr>OPTIONAL SERVICE OF C&amp;F</vt:lpstr>
      <vt:lpstr>LINER</vt:lpstr>
      <vt:lpstr>PRE SHIPMENT INSPECTION</vt:lpstr>
      <vt:lpstr>PURPOSE</vt:lpstr>
      <vt:lpstr>PRINCIPLES IN PRE SHIPMENT INSPECTION</vt:lpstr>
      <vt:lpstr>PowerPoint Presentation</vt:lpstr>
      <vt:lpstr>METHODS OF PRE-SHIPMENT INSPECTION</vt:lpstr>
      <vt:lpstr>PowerPoint Presentation</vt:lpstr>
      <vt:lpstr>INSPECTION OF GOODS</vt:lpstr>
      <vt:lpstr>PowerPoint Presentation</vt:lpstr>
      <vt:lpstr>ABBREVIATIONS</vt:lpstr>
      <vt:lpstr>TRANSPORTATION INSURANCE</vt:lpstr>
      <vt:lpstr>PowerPoint Presentation</vt:lpstr>
      <vt:lpstr>EXCISE CLEARANCE FOR EXPORTS</vt:lpstr>
      <vt:lpstr>PowerPoint Presentation</vt:lpstr>
      <vt:lpstr>PowerPoint Presentation</vt:lpstr>
      <vt:lpstr>Definition of Exempted Unit:</vt:lpstr>
      <vt:lpstr>EXCISE CLEARANCE PROCEDURE</vt:lpstr>
      <vt:lpstr>PROCEDURE FOR EXCISE CLEARANCE IN CASE OF UNITS OTHER THAN EXEMPTED UNITS</vt:lpstr>
      <vt:lpstr>Central Excise Clearance with or without Examination of Goods</vt:lpstr>
      <vt:lpstr>DOCUMETATION REQUIREMENT FOR CENTRAL EXCISE CLEARANCE</vt:lpstr>
      <vt:lpstr>BASIC DOCUMENTATION</vt:lpstr>
      <vt:lpstr>CBM CALCULATION</vt:lpstr>
      <vt:lpstr>PowerPoint Presentation</vt:lpstr>
      <vt:lpstr>What is Volumetric Weight and Chargeable Weight? </vt:lpstr>
      <vt:lpstr>PowerPoint Presentation</vt:lpstr>
      <vt:lpstr>LET EXPORT ORDER</vt:lpstr>
      <vt:lpstr>PROCEDURE TO GET Let Export Order</vt:lpstr>
      <vt:lpstr>PowerPoint Presentation</vt:lpstr>
      <vt:lpstr>PowerPoint Presentation</vt:lpstr>
      <vt:lpstr>PowerPoint Presentation</vt:lpstr>
      <vt:lpstr>PowerPoint Presentation</vt:lpstr>
      <vt:lpstr>PASS OUT</vt:lpstr>
      <vt:lpstr>PowerPoint Presentation</vt:lpstr>
      <vt:lpstr>CONCOR</vt:lpstr>
      <vt:lpstr>CORE FUNCTIONS OF CONCOR</vt:lpstr>
      <vt:lpstr>ACTIVITIES OF CONCOR</vt:lpstr>
      <vt:lpstr>PowerPoint Presentation</vt:lpstr>
      <vt:lpstr>CONTANERISATION IN CONCOR</vt:lpstr>
      <vt:lpstr>ARE-1</vt:lpstr>
      <vt:lpstr>PowerPoint Presentation</vt:lpstr>
      <vt:lpstr>PowerPoint Presentation</vt:lpstr>
      <vt:lpstr>PART-A(CERTIFICATION BY CENTRAL EXCISE OFFICE)</vt:lpstr>
      <vt:lpstr>PART-B(CERTIFICATION BY THE CUSTOMS OFFICER)</vt:lpstr>
      <vt:lpstr>PART-C(EXPORT BY POST)</vt:lpstr>
      <vt:lpstr>PART-D(REBATE SANCTION ORDER)</vt:lpstr>
      <vt:lpstr>SHIPPING BILL</vt:lpstr>
      <vt:lpstr>IMPORTANCE OF SHIPPING BILL</vt:lpstr>
      <vt:lpstr>TYPES OF SHIPPING BILL</vt:lpstr>
      <vt:lpstr>PowerPoint Presentation</vt:lpstr>
      <vt:lpstr>INVOICE</vt:lpstr>
      <vt:lpstr>COMMERCIAL INVOICE</vt:lpstr>
      <vt:lpstr>CONSULAR INVOICE</vt:lpstr>
      <vt:lpstr>LEGALIZED INVOICE</vt:lpstr>
      <vt:lpstr>CUSTOMS INVOICE</vt:lpstr>
      <vt:lpstr>UNIT4 – CUSTOMS CLEARANCE PROCEDURES IN IMPORTS</vt:lpstr>
      <vt:lpstr>PowerPoint Presentation</vt:lpstr>
      <vt:lpstr>TYPES OF IMPORTS</vt:lpstr>
      <vt:lpstr>UNRESTRICTED ITEMS</vt:lpstr>
      <vt:lpstr>RESTRICTED ITEMS</vt:lpstr>
      <vt:lpstr>IMPORT OF CAPITAL GOODS</vt:lpstr>
      <vt:lpstr>Import of raw materials under Duty Exemption Scheme (Advance Licensing)</vt:lpstr>
      <vt:lpstr>RETIREMENT OF DOCUMENTS FOR IMPORTS</vt:lpstr>
      <vt:lpstr>PowerPoint Presentation</vt:lpstr>
      <vt:lpstr>PowerPoint Presentation</vt:lpstr>
      <vt:lpstr>DOCUMENTS TO RETIRE</vt:lpstr>
      <vt:lpstr>PROCESS/PROCEDURE OF CUSTOMS CLEARANCE</vt:lpstr>
      <vt:lpstr>1. Arrival of Goods and Import General Manifest</vt:lpstr>
      <vt:lpstr>2. PREPARING BILL OF ENTRY</vt:lpstr>
      <vt:lpstr>PowerPoint Presentation</vt:lpstr>
      <vt:lpstr>3. Services of Customs House Agent</vt:lpstr>
      <vt:lpstr>4. Presentation of Bill of Entry for Noting</vt:lpstr>
      <vt:lpstr>5. Presentation of Bill of Entry for Appraisal</vt:lpstr>
      <vt:lpstr>PowerPoint Presentation</vt:lpstr>
      <vt:lpstr>6. Payment of Duty</vt:lpstr>
      <vt:lpstr>7. Physical Examination as per Examination Order</vt:lpstr>
      <vt:lpstr>8. Release Order</vt:lpstr>
      <vt:lpstr>9. Confiscation of Goods</vt:lpstr>
      <vt:lpstr>INDIAN CUSTOMS ELECTRONIC DATA INTERCHANGE SYSTEM (ICES) SYSTEM FOR CLEARANCE OF IMPORTS</vt:lpstr>
      <vt:lpstr>PowerPoint Presentation</vt:lpstr>
      <vt:lpstr>PowerPoint Presentation</vt:lpstr>
      <vt:lpstr>PowerPoint Presentation</vt:lpstr>
      <vt:lpstr>PowerPoint Presentation</vt:lpstr>
      <vt:lpstr>PowerPoint Presentation</vt:lpstr>
      <vt:lpstr>EXCHANGE CONTROL GUIDELINES</vt:lpstr>
      <vt:lpstr>PowerPoint Presentation</vt:lpstr>
      <vt:lpstr>PowerPoint Presentation</vt:lpstr>
      <vt:lpstr>MISCELLANEOUS</vt:lpstr>
      <vt:lpstr>L/C</vt:lpstr>
      <vt:lpstr>PowerPoint Presentation</vt:lpstr>
      <vt:lpstr>D/A VS D/P</vt:lpstr>
      <vt:lpstr>INSTITUTIONAL FRAMEWORK FOR EXIM</vt:lpstr>
      <vt:lpstr>ASIDE (Assistance to State for Developing Export Infrastructure and Allied Activities)</vt:lpstr>
      <vt:lpstr>FRAMEWORK OF IMPLEMENTATION</vt:lpstr>
      <vt:lpstr>AGENCIES ELIGIBLE FOR ASIDE</vt:lpstr>
      <vt:lpstr>2-STAGE APPROVAL PROCESS</vt:lpstr>
      <vt:lpstr>MDA</vt:lpstr>
      <vt:lpstr>PowerPoint Presentation</vt:lpstr>
      <vt:lpstr>PowerPoint Presentation</vt:lpstr>
      <vt:lpstr>Assistance would be permissible on travel expenses by air, in economy excursion class fair and/or charges of the built up furnished stall</vt:lpstr>
      <vt:lpstr>PowerPoint Presentation</vt:lpstr>
      <vt:lpstr>MAI</vt:lpstr>
      <vt:lpstr>Financial Assistance under MAI</vt:lpstr>
      <vt:lpstr>Eligible Agencies in MAI</vt:lpstr>
      <vt:lpstr>ACTIVITIES FUNDED UNDER MAI</vt:lpstr>
      <vt:lpstr>EXPORT AND TRADING HOUSES</vt:lpstr>
      <vt:lpstr>Eligibility for Export and Trading Houses Status</vt:lpstr>
      <vt:lpstr>STATUS CATEGORY</vt:lpstr>
      <vt:lpstr>Privileges of Export and Trading House Status Holders</vt:lpstr>
      <vt:lpstr>TRADE PROMOTION ECOSYSTEM IN INDIA</vt:lpstr>
      <vt:lpstr>EXPORT PROMOTION COUNCIL AND COMMODITY BOARDS</vt:lpstr>
      <vt:lpstr>EXPORT PROMOTON COUNCIL(EPC)</vt:lpstr>
      <vt:lpstr>ROLE OF EXPORT PROMOTION COUNCILS</vt:lpstr>
      <vt:lpstr>FUNCTIONS OF EPC</vt:lpstr>
      <vt:lpstr>BENEFITS OF EPC</vt:lpstr>
      <vt:lpstr>APPLYING TO EPC</vt:lpstr>
      <vt:lpstr>APPLYING TO FIEO</vt:lpstr>
      <vt:lpstr>COMMODITY BOARDS(FUNCTONS AND OBJECTIVES)</vt:lpstr>
      <vt:lpstr>KINDS OF COMMODITY BOARDS</vt:lpstr>
      <vt:lpstr>PowerPoint Presentation</vt:lpstr>
      <vt:lpstr>PowerPoint Presentation</vt:lpstr>
      <vt:lpstr>PowerPoint Presentation</vt:lpstr>
      <vt:lpstr>DIFFERENCE BETWEEN EPC AND COMMODITY BOARD</vt:lpstr>
      <vt:lpstr>PowerPoint Presentation</vt:lpstr>
      <vt:lpstr>PowerPoint Presentation</vt:lpstr>
      <vt:lpstr>PowerPoint Presentation</vt:lpstr>
      <vt:lpstr>EPCG SCHEME</vt:lpstr>
      <vt:lpstr>PowerPoint Presentation</vt:lpstr>
      <vt:lpstr>BENEFITS OF EPCG SCHEME</vt:lpstr>
      <vt:lpstr>DOCUMENTS REQUIRED FOR EPCG LICENSE</vt:lpstr>
      <vt:lpstr>FIEO</vt:lpstr>
      <vt:lpstr>PowerPoint Presentation</vt:lpstr>
      <vt:lpstr>IIFT</vt:lpstr>
      <vt:lpstr>ITPO</vt:lpstr>
      <vt:lpstr>SEZs</vt:lpstr>
      <vt:lpstr>Benefits of EOUs</vt:lpstr>
      <vt:lpstr>EOUs</vt:lpstr>
      <vt:lpstr>ECGC(EXPORT CREDIT GUARANTEE CORPORATION OF INDIA)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EXIM PROCEDURES</dc:title>
  <dc:creator>Revathi Saravanan</dc:creator>
  <cp:lastModifiedBy>ismail - [2010]</cp:lastModifiedBy>
  <cp:revision>45</cp:revision>
  <dcterms:created xsi:type="dcterms:W3CDTF">2006-08-16T00:00:00Z</dcterms:created>
  <dcterms:modified xsi:type="dcterms:W3CDTF">2022-07-11T07:12:14Z</dcterms:modified>
</cp:coreProperties>
</file>