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21" r:id="rId3"/>
    <p:sldId id="273" r:id="rId4"/>
    <p:sldId id="322" r:id="rId5"/>
    <p:sldId id="323" r:id="rId6"/>
    <p:sldId id="290" r:id="rId7"/>
    <p:sldId id="271" r:id="rId8"/>
    <p:sldId id="270" r:id="rId9"/>
    <p:sldId id="327" r:id="rId10"/>
    <p:sldId id="326" r:id="rId11"/>
    <p:sldId id="330" r:id="rId12"/>
    <p:sldId id="329" r:id="rId13"/>
    <p:sldId id="328" r:id="rId14"/>
    <p:sldId id="269" r:id="rId15"/>
    <p:sldId id="268" r:id="rId16"/>
    <p:sldId id="288" r:id="rId17"/>
    <p:sldId id="289" r:id="rId18"/>
    <p:sldId id="309" r:id="rId19"/>
    <p:sldId id="313" r:id="rId20"/>
    <p:sldId id="314" r:id="rId21"/>
    <p:sldId id="291" r:id="rId22"/>
    <p:sldId id="318" r:id="rId23"/>
    <p:sldId id="319" r:id="rId24"/>
    <p:sldId id="308" r:id="rId25"/>
    <p:sldId id="293" r:id="rId26"/>
    <p:sldId id="294" r:id="rId27"/>
    <p:sldId id="300" r:id="rId28"/>
    <p:sldId id="278" r:id="rId29"/>
    <p:sldId id="279" r:id="rId30"/>
    <p:sldId id="280" r:id="rId31"/>
    <p:sldId id="281" r:id="rId32"/>
    <p:sldId id="282" r:id="rId33"/>
    <p:sldId id="320" r:id="rId34"/>
    <p:sldId id="283" r:id="rId35"/>
    <p:sldId id="305" r:id="rId36"/>
    <p:sldId id="307" r:id="rId37"/>
    <p:sldId id="284" r:id="rId38"/>
    <p:sldId id="331" r:id="rId39"/>
    <p:sldId id="332" r:id="rId40"/>
    <p:sldId id="333" r:id="rId41"/>
    <p:sldId id="334" r:id="rId42"/>
    <p:sldId id="335" r:id="rId43"/>
    <p:sldId id="336" r:id="rId44"/>
    <p:sldId id="337" r:id="rId45"/>
    <p:sldId id="338" r:id="rId46"/>
    <p:sldId id="339" r:id="rId47"/>
    <p:sldId id="340" r:id="rId48"/>
    <p:sldId id="341" r:id="rId49"/>
    <p:sldId id="342" r:id="rId50"/>
    <p:sldId id="343" r:id="rId51"/>
    <p:sldId id="344" r:id="rId52"/>
    <p:sldId id="345" r:id="rId53"/>
    <p:sldId id="346" r:id="rId54"/>
    <p:sldId id="347" r:id="rId55"/>
    <p:sldId id="348" r:id="rId56"/>
    <p:sldId id="349" r:id="rId57"/>
    <p:sldId id="350" r:id="rId58"/>
    <p:sldId id="351" r:id="rId59"/>
    <p:sldId id="352" r:id="rId60"/>
    <p:sldId id="353" r:id="rId61"/>
    <p:sldId id="354" r:id="rId62"/>
    <p:sldId id="355" r:id="rId63"/>
    <p:sldId id="356" r:id="rId64"/>
    <p:sldId id="357" r:id="rId65"/>
    <p:sldId id="358" r:id="rId66"/>
    <p:sldId id="359" r:id="rId67"/>
    <p:sldId id="360" r:id="rId68"/>
    <p:sldId id="361"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66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3" d="100"/>
          <a:sy n="73" d="100"/>
        </p:scale>
        <p:origin x="11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A7063B-5D3E-4A63-ABA9-156BE8BCF2D0}" type="doc">
      <dgm:prSet loTypeId="urn:microsoft.com/office/officeart/2005/8/layout/cycle6#1" loCatId="relationship" qsTypeId="urn:microsoft.com/office/officeart/2005/8/quickstyle/simple2" qsCatId="simple" csTypeId="urn:microsoft.com/office/officeart/2005/8/colors/accent1_2" csCatId="accent1" phldr="1"/>
      <dgm:spPr/>
      <dgm:t>
        <a:bodyPr/>
        <a:lstStyle/>
        <a:p>
          <a:endParaRPr lang="en-US"/>
        </a:p>
      </dgm:t>
    </dgm:pt>
    <dgm:pt modelId="{4BA21A8A-B1E6-49EE-BC4C-AFCF87F1C3D0}">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2400" b="1" dirty="0">
              <a:solidFill>
                <a:schemeClr val="accent2">
                  <a:lumMod val="75000"/>
                </a:schemeClr>
              </a:solidFill>
            </a:rPr>
            <a:t>Employment practices</a:t>
          </a:r>
        </a:p>
      </dgm:t>
    </dgm:pt>
    <dgm:pt modelId="{17E25CFB-83A6-4175-AFD0-3E7056D5D60E}" type="parTrans" cxnId="{CBB90501-49CD-410C-BE03-8BEE81CD1CE6}">
      <dgm:prSet/>
      <dgm:spPr/>
      <dgm:t>
        <a:bodyPr/>
        <a:lstStyle/>
        <a:p>
          <a:endParaRPr lang="en-US"/>
        </a:p>
      </dgm:t>
    </dgm:pt>
    <dgm:pt modelId="{90EA769A-4CE1-47E5-A43F-7930C5990930}" type="sibTrans" cxnId="{CBB90501-49CD-410C-BE03-8BEE81CD1CE6}">
      <dgm:prSet>
        <dgm:style>
          <a:lnRef idx="1">
            <a:schemeClr val="accent4"/>
          </a:lnRef>
          <a:fillRef idx="2">
            <a:schemeClr val="accent4"/>
          </a:fillRef>
          <a:effectRef idx="1">
            <a:schemeClr val="accent4"/>
          </a:effectRef>
          <a:fontRef idx="minor">
            <a:schemeClr val="dk1"/>
          </a:fontRef>
        </dgm:style>
      </dgm:prSet>
      <dgm:spPr/>
      <dgm:t>
        <a:bodyPr/>
        <a:lstStyle/>
        <a:p>
          <a:endParaRPr lang="en-US"/>
        </a:p>
      </dgm:t>
    </dgm:pt>
    <dgm:pt modelId="{C6A3C2BB-B5DC-4355-864E-90BF2D2A3D73}">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2400" b="1" dirty="0">
              <a:solidFill>
                <a:schemeClr val="accent2">
                  <a:lumMod val="75000"/>
                </a:schemeClr>
              </a:solidFill>
            </a:rPr>
            <a:t>Environmental pollution</a:t>
          </a:r>
        </a:p>
      </dgm:t>
    </dgm:pt>
    <dgm:pt modelId="{5BFD2513-B05B-42E4-8A84-9DEE4AFEF83B}" type="parTrans" cxnId="{CCC3754F-0651-4DA1-8CBD-3CAFF4C78B82}">
      <dgm:prSet/>
      <dgm:spPr/>
      <dgm:t>
        <a:bodyPr/>
        <a:lstStyle/>
        <a:p>
          <a:endParaRPr lang="en-US"/>
        </a:p>
      </dgm:t>
    </dgm:pt>
    <dgm:pt modelId="{FAB5062C-2270-4B3B-8049-02B67923801D}" type="sibTrans" cxnId="{CCC3754F-0651-4DA1-8CBD-3CAFF4C78B82}">
      <dgm:prSet>
        <dgm:style>
          <a:lnRef idx="1">
            <a:schemeClr val="accent4"/>
          </a:lnRef>
          <a:fillRef idx="2">
            <a:schemeClr val="accent4"/>
          </a:fillRef>
          <a:effectRef idx="1">
            <a:schemeClr val="accent4"/>
          </a:effectRef>
          <a:fontRef idx="minor">
            <a:schemeClr val="dk1"/>
          </a:fontRef>
        </dgm:style>
      </dgm:prSet>
      <dgm:spPr/>
      <dgm:t>
        <a:bodyPr/>
        <a:lstStyle/>
        <a:p>
          <a:endParaRPr lang="en-US"/>
        </a:p>
      </dgm:t>
    </dgm:pt>
    <dgm:pt modelId="{939E4B1B-2F22-4405-BCA5-8300E1CED2E8}">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2400" b="1" dirty="0">
              <a:solidFill>
                <a:schemeClr val="accent2">
                  <a:lumMod val="75000"/>
                </a:schemeClr>
              </a:solidFill>
            </a:rPr>
            <a:t>Other Obligations</a:t>
          </a:r>
        </a:p>
      </dgm:t>
    </dgm:pt>
    <dgm:pt modelId="{EF90A963-B999-4A02-BB69-7C07CA938589}" type="parTrans" cxnId="{384010C8-B4D5-441B-A0B9-6CE288C4B5F7}">
      <dgm:prSet/>
      <dgm:spPr/>
      <dgm:t>
        <a:bodyPr/>
        <a:lstStyle/>
        <a:p>
          <a:endParaRPr lang="en-US"/>
        </a:p>
      </dgm:t>
    </dgm:pt>
    <dgm:pt modelId="{C936F2D7-FAFB-4B78-9EFF-0D90BAB6A984}" type="sibTrans" cxnId="{384010C8-B4D5-441B-A0B9-6CE288C4B5F7}">
      <dgm:prSet>
        <dgm:style>
          <a:lnRef idx="1">
            <a:schemeClr val="accent4"/>
          </a:lnRef>
          <a:fillRef idx="2">
            <a:schemeClr val="accent4"/>
          </a:fillRef>
          <a:effectRef idx="1">
            <a:schemeClr val="accent4"/>
          </a:effectRef>
          <a:fontRef idx="minor">
            <a:schemeClr val="dk1"/>
          </a:fontRef>
        </dgm:style>
      </dgm:prSet>
      <dgm:spPr/>
      <dgm:t>
        <a:bodyPr/>
        <a:lstStyle/>
        <a:p>
          <a:endParaRPr lang="en-US"/>
        </a:p>
      </dgm:t>
    </dgm:pt>
    <dgm:pt modelId="{0C7A5CA7-9384-414F-9556-C276403BCD78}">
      <dgm:prSet phldrT="[Text]" custT="1">
        <dgm:style>
          <a:lnRef idx="1">
            <a:schemeClr val="accent4"/>
          </a:lnRef>
          <a:fillRef idx="2">
            <a:schemeClr val="accent4"/>
          </a:fillRef>
          <a:effectRef idx="1">
            <a:schemeClr val="accent4"/>
          </a:effectRef>
          <a:fontRef idx="minor">
            <a:schemeClr val="dk1"/>
          </a:fontRef>
        </dgm:style>
      </dgm:prSet>
      <dgm:spPr/>
      <dgm:t>
        <a:bodyPr/>
        <a:lstStyle/>
        <a:p>
          <a:r>
            <a:rPr lang="en-US" sz="2400" b="1" dirty="0">
              <a:solidFill>
                <a:schemeClr val="accent2">
                  <a:lumMod val="75000"/>
                </a:schemeClr>
              </a:solidFill>
            </a:rPr>
            <a:t>Human rights</a:t>
          </a:r>
        </a:p>
      </dgm:t>
    </dgm:pt>
    <dgm:pt modelId="{85A2B2FA-2B15-490E-89CD-D783C731440F}" type="parTrans" cxnId="{014A0DE5-EA8C-45A8-9495-039E22416844}">
      <dgm:prSet/>
      <dgm:spPr/>
      <dgm:t>
        <a:bodyPr/>
        <a:lstStyle/>
        <a:p>
          <a:endParaRPr lang="en-US"/>
        </a:p>
      </dgm:t>
    </dgm:pt>
    <dgm:pt modelId="{48A2EFC7-FF2A-4EEF-8944-1A2898BE5E10}" type="sibTrans" cxnId="{014A0DE5-EA8C-45A8-9495-039E22416844}">
      <dgm:prSet>
        <dgm:style>
          <a:lnRef idx="1">
            <a:schemeClr val="accent4"/>
          </a:lnRef>
          <a:fillRef idx="2">
            <a:schemeClr val="accent4"/>
          </a:fillRef>
          <a:effectRef idx="1">
            <a:schemeClr val="accent4"/>
          </a:effectRef>
          <a:fontRef idx="minor">
            <a:schemeClr val="dk1"/>
          </a:fontRef>
        </dgm:style>
      </dgm:prSet>
      <dgm:spPr/>
      <dgm:t>
        <a:bodyPr/>
        <a:lstStyle/>
        <a:p>
          <a:endParaRPr lang="en-US"/>
        </a:p>
      </dgm:t>
    </dgm:pt>
    <dgm:pt modelId="{D8D7EC16-ED70-4F27-B02D-4F7766E998B8}">
      <dgm:prSet custT="1">
        <dgm:style>
          <a:lnRef idx="1">
            <a:schemeClr val="accent4"/>
          </a:lnRef>
          <a:fillRef idx="2">
            <a:schemeClr val="accent4"/>
          </a:fillRef>
          <a:effectRef idx="1">
            <a:schemeClr val="accent4"/>
          </a:effectRef>
          <a:fontRef idx="minor">
            <a:schemeClr val="dk1"/>
          </a:fontRef>
        </dgm:style>
      </dgm:prSet>
      <dgm:spPr/>
      <dgm:t>
        <a:bodyPr/>
        <a:lstStyle/>
        <a:p>
          <a:r>
            <a:rPr lang="en-US" sz="2400" b="1" dirty="0">
              <a:solidFill>
                <a:schemeClr val="accent2">
                  <a:lumMod val="75000"/>
                </a:schemeClr>
              </a:solidFill>
            </a:rPr>
            <a:t>Corruption</a:t>
          </a:r>
        </a:p>
      </dgm:t>
    </dgm:pt>
    <dgm:pt modelId="{2F3D9A2F-B2EF-4E9B-9134-41C5C932F2B4}" type="parTrans" cxnId="{05AEE2FB-377E-4EFD-880D-05F2C4685F0D}">
      <dgm:prSet/>
      <dgm:spPr/>
      <dgm:t>
        <a:bodyPr/>
        <a:lstStyle/>
        <a:p>
          <a:endParaRPr lang="en-US"/>
        </a:p>
      </dgm:t>
    </dgm:pt>
    <dgm:pt modelId="{391D7FC1-A26D-45CF-800B-FFE8B8933313}" type="sibTrans" cxnId="{05AEE2FB-377E-4EFD-880D-05F2C4685F0D}">
      <dgm:prSet>
        <dgm:style>
          <a:lnRef idx="1">
            <a:schemeClr val="accent4"/>
          </a:lnRef>
          <a:fillRef idx="2">
            <a:schemeClr val="accent4"/>
          </a:fillRef>
          <a:effectRef idx="1">
            <a:schemeClr val="accent4"/>
          </a:effectRef>
          <a:fontRef idx="minor">
            <a:schemeClr val="dk1"/>
          </a:fontRef>
        </dgm:style>
      </dgm:prSet>
      <dgm:spPr/>
      <dgm:t>
        <a:bodyPr/>
        <a:lstStyle/>
        <a:p>
          <a:endParaRPr lang="en-US"/>
        </a:p>
      </dgm:t>
    </dgm:pt>
    <dgm:pt modelId="{5212B362-70D1-47FE-BC8C-AF29C6B2834E}" type="pres">
      <dgm:prSet presAssocID="{60A7063B-5D3E-4A63-ABA9-156BE8BCF2D0}" presName="cycle" presStyleCnt="0">
        <dgm:presLayoutVars>
          <dgm:dir/>
          <dgm:resizeHandles val="exact"/>
        </dgm:presLayoutVars>
      </dgm:prSet>
      <dgm:spPr/>
      <dgm:t>
        <a:bodyPr/>
        <a:lstStyle/>
        <a:p>
          <a:endParaRPr lang="en-IN"/>
        </a:p>
      </dgm:t>
    </dgm:pt>
    <dgm:pt modelId="{7EE3022B-268F-43E4-B4C8-4F79BCFCA448}" type="pres">
      <dgm:prSet presAssocID="{4BA21A8A-B1E6-49EE-BC4C-AFCF87F1C3D0}" presName="node" presStyleLbl="node1" presStyleIdx="0" presStyleCnt="5" custScaleX="164185">
        <dgm:presLayoutVars>
          <dgm:bulletEnabled val="1"/>
        </dgm:presLayoutVars>
      </dgm:prSet>
      <dgm:spPr/>
      <dgm:t>
        <a:bodyPr/>
        <a:lstStyle/>
        <a:p>
          <a:endParaRPr lang="en-IN"/>
        </a:p>
      </dgm:t>
    </dgm:pt>
    <dgm:pt modelId="{BB3A7E3D-67D8-4EB7-8405-5771CE5A4BF8}" type="pres">
      <dgm:prSet presAssocID="{4BA21A8A-B1E6-49EE-BC4C-AFCF87F1C3D0}" presName="spNode" presStyleCnt="0"/>
      <dgm:spPr/>
    </dgm:pt>
    <dgm:pt modelId="{030B0F31-7E7C-4206-87B3-6267377A5B9B}" type="pres">
      <dgm:prSet presAssocID="{90EA769A-4CE1-47E5-A43F-7930C5990930}" presName="sibTrans" presStyleLbl="sibTrans1D1" presStyleIdx="0" presStyleCnt="5"/>
      <dgm:spPr/>
      <dgm:t>
        <a:bodyPr/>
        <a:lstStyle/>
        <a:p>
          <a:endParaRPr lang="en-IN"/>
        </a:p>
      </dgm:t>
    </dgm:pt>
    <dgm:pt modelId="{FAAEB93C-D2E4-4E3F-B457-FF28FEB5441A}" type="pres">
      <dgm:prSet presAssocID="{C6A3C2BB-B5DC-4355-864E-90BF2D2A3D73}" presName="node" presStyleLbl="node1" presStyleIdx="1" presStyleCnt="5" custScaleX="146427">
        <dgm:presLayoutVars>
          <dgm:bulletEnabled val="1"/>
        </dgm:presLayoutVars>
      </dgm:prSet>
      <dgm:spPr/>
      <dgm:t>
        <a:bodyPr/>
        <a:lstStyle/>
        <a:p>
          <a:endParaRPr lang="en-IN"/>
        </a:p>
      </dgm:t>
    </dgm:pt>
    <dgm:pt modelId="{294AB584-B66F-4A81-B9CB-B216300F27FA}" type="pres">
      <dgm:prSet presAssocID="{C6A3C2BB-B5DC-4355-864E-90BF2D2A3D73}" presName="spNode" presStyleCnt="0"/>
      <dgm:spPr/>
    </dgm:pt>
    <dgm:pt modelId="{9D76F4B5-34E4-473F-9352-C6DAD7436166}" type="pres">
      <dgm:prSet presAssocID="{FAB5062C-2270-4B3B-8049-02B67923801D}" presName="sibTrans" presStyleLbl="sibTrans1D1" presStyleIdx="1" presStyleCnt="5"/>
      <dgm:spPr/>
      <dgm:t>
        <a:bodyPr/>
        <a:lstStyle/>
        <a:p>
          <a:endParaRPr lang="en-IN"/>
        </a:p>
      </dgm:t>
    </dgm:pt>
    <dgm:pt modelId="{EDB6E6F0-B5FF-4B7D-A44C-F5669958D63F}" type="pres">
      <dgm:prSet presAssocID="{939E4B1B-2F22-4405-BCA5-8300E1CED2E8}" presName="node" presStyleLbl="node1" presStyleIdx="2" presStyleCnt="5" custScaleX="140174">
        <dgm:presLayoutVars>
          <dgm:bulletEnabled val="1"/>
        </dgm:presLayoutVars>
      </dgm:prSet>
      <dgm:spPr/>
      <dgm:t>
        <a:bodyPr/>
        <a:lstStyle/>
        <a:p>
          <a:endParaRPr lang="en-IN"/>
        </a:p>
      </dgm:t>
    </dgm:pt>
    <dgm:pt modelId="{25B69F97-B67B-41B3-8189-9020285B306F}" type="pres">
      <dgm:prSet presAssocID="{939E4B1B-2F22-4405-BCA5-8300E1CED2E8}" presName="spNode" presStyleCnt="0"/>
      <dgm:spPr/>
    </dgm:pt>
    <dgm:pt modelId="{9CDC1343-7220-4116-9F90-A6679F26030E}" type="pres">
      <dgm:prSet presAssocID="{C936F2D7-FAFB-4B78-9EFF-0D90BAB6A984}" presName="sibTrans" presStyleLbl="sibTrans1D1" presStyleIdx="2" presStyleCnt="5"/>
      <dgm:spPr/>
      <dgm:t>
        <a:bodyPr/>
        <a:lstStyle/>
        <a:p>
          <a:endParaRPr lang="en-IN"/>
        </a:p>
      </dgm:t>
    </dgm:pt>
    <dgm:pt modelId="{607C36C7-8E27-4A7B-B441-53060F882509}" type="pres">
      <dgm:prSet presAssocID="{D8D7EC16-ED70-4F27-B02D-4F7766E998B8}" presName="node" presStyleLbl="node1" presStyleIdx="3" presStyleCnt="5" custScaleX="145049">
        <dgm:presLayoutVars>
          <dgm:bulletEnabled val="1"/>
        </dgm:presLayoutVars>
      </dgm:prSet>
      <dgm:spPr/>
      <dgm:t>
        <a:bodyPr/>
        <a:lstStyle/>
        <a:p>
          <a:endParaRPr lang="en-IN"/>
        </a:p>
      </dgm:t>
    </dgm:pt>
    <dgm:pt modelId="{4DB55486-135F-4B74-9661-21C669D0ECD9}" type="pres">
      <dgm:prSet presAssocID="{D8D7EC16-ED70-4F27-B02D-4F7766E998B8}" presName="spNode" presStyleCnt="0"/>
      <dgm:spPr/>
    </dgm:pt>
    <dgm:pt modelId="{692B300C-5441-44D3-B27E-0C4E46C62FA8}" type="pres">
      <dgm:prSet presAssocID="{391D7FC1-A26D-45CF-800B-FFE8B8933313}" presName="sibTrans" presStyleLbl="sibTrans1D1" presStyleIdx="3" presStyleCnt="5"/>
      <dgm:spPr/>
      <dgm:t>
        <a:bodyPr/>
        <a:lstStyle/>
        <a:p>
          <a:endParaRPr lang="en-IN"/>
        </a:p>
      </dgm:t>
    </dgm:pt>
    <dgm:pt modelId="{18B40CA3-6DF1-4486-BD70-6E295CC2D72B}" type="pres">
      <dgm:prSet presAssocID="{0C7A5CA7-9384-414F-9556-C276403BCD78}" presName="node" presStyleLbl="node1" presStyleIdx="4" presStyleCnt="5" custScaleX="132539">
        <dgm:presLayoutVars>
          <dgm:bulletEnabled val="1"/>
        </dgm:presLayoutVars>
      </dgm:prSet>
      <dgm:spPr/>
      <dgm:t>
        <a:bodyPr/>
        <a:lstStyle/>
        <a:p>
          <a:endParaRPr lang="en-IN"/>
        </a:p>
      </dgm:t>
    </dgm:pt>
    <dgm:pt modelId="{25768F51-CC85-4BF9-8E2F-FBE8057575F9}" type="pres">
      <dgm:prSet presAssocID="{0C7A5CA7-9384-414F-9556-C276403BCD78}" presName="spNode" presStyleCnt="0"/>
      <dgm:spPr/>
    </dgm:pt>
    <dgm:pt modelId="{B7957DB5-243B-48B5-94AC-366B7791D463}" type="pres">
      <dgm:prSet presAssocID="{48A2EFC7-FF2A-4EEF-8944-1A2898BE5E10}" presName="sibTrans" presStyleLbl="sibTrans1D1" presStyleIdx="4" presStyleCnt="5"/>
      <dgm:spPr/>
      <dgm:t>
        <a:bodyPr/>
        <a:lstStyle/>
        <a:p>
          <a:endParaRPr lang="en-IN"/>
        </a:p>
      </dgm:t>
    </dgm:pt>
  </dgm:ptLst>
  <dgm:cxnLst>
    <dgm:cxn modelId="{660253CB-91B3-404D-B99D-D453E23E50B6}" type="presOf" srcId="{C6A3C2BB-B5DC-4355-864E-90BF2D2A3D73}" destId="{FAAEB93C-D2E4-4E3F-B457-FF28FEB5441A}" srcOrd="0" destOrd="0" presId="urn:microsoft.com/office/officeart/2005/8/layout/cycle6#1"/>
    <dgm:cxn modelId="{37D14B10-B024-4680-84EB-B8A6BA498862}" type="presOf" srcId="{391D7FC1-A26D-45CF-800B-FFE8B8933313}" destId="{692B300C-5441-44D3-B27E-0C4E46C62FA8}" srcOrd="0" destOrd="0" presId="urn:microsoft.com/office/officeart/2005/8/layout/cycle6#1"/>
    <dgm:cxn modelId="{7C9F0DAC-1C7A-4AD0-9AE0-958D467E12B8}" type="presOf" srcId="{C936F2D7-FAFB-4B78-9EFF-0D90BAB6A984}" destId="{9CDC1343-7220-4116-9F90-A6679F26030E}" srcOrd="0" destOrd="0" presId="urn:microsoft.com/office/officeart/2005/8/layout/cycle6#1"/>
    <dgm:cxn modelId="{B3B69C4C-F4D8-4D6B-9109-DE8779B803FE}" type="presOf" srcId="{48A2EFC7-FF2A-4EEF-8944-1A2898BE5E10}" destId="{B7957DB5-243B-48B5-94AC-366B7791D463}" srcOrd="0" destOrd="0" presId="urn:microsoft.com/office/officeart/2005/8/layout/cycle6#1"/>
    <dgm:cxn modelId="{A01EBE7F-E9FE-49CA-945F-DB49E1DCDFF3}" type="presOf" srcId="{D8D7EC16-ED70-4F27-B02D-4F7766E998B8}" destId="{607C36C7-8E27-4A7B-B441-53060F882509}" srcOrd="0" destOrd="0" presId="urn:microsoft.com/office/officeart/2005/8/layout/cycle6#1"/>
    <dgm:cxn modelId="{CBB90501-49CD-410C-BE03-8BEE81CD1CE6}" srcId="{60A7063B-5D3E-4A63-ABA9-156BE8BCF2D0}" destId="{4BA21A8A-B1E6-49EE-BC4C-AFCF87F1C3D0}" srcOrd="0" destOrd="0" parTransId="{17E25CFB-83A6-4175-AFD0-3E7056D5D60E}" sibTransId="{90EA769A-4CE1-47E5-A43F-7930C5990930}"/>
    <dgm:cxn modelId="{2AFC98A1-CBD7-4DF5-93D1-63D21B117938}" type="presOf" srcId="{90EA769A-4CE1-47E5-A43F-7930C5990930}" destId="{030B0F31-7E7C-4206-87B3-6267377A5B9B}" srcOrd="0" destOrd="0" presId="urn:microsoft.com/office/officeart/2005/8/layout/cycle6#1"/>
    <dgm:cxn modelId="{014A0DE5-EA8C-45A8-9495-039E22416844}" srcId="{60A7063B-5D3E-4A63-ABA9-156BE8BCF2D0}" destId="{0C7A5CA7-9384-414F-9556-C276403BCD78}" srcOrd="4" destOrd="0" parTransId="{85A2B2FA-2B15-490E-89CD-D783C731440F}" sibTransId="{48A2EFC7-FF2A-4EEF-8944-1A2898BE5E10}"/>
    <dgm:cxn modelId="{384010C8-B4D5-441B-A0B9-6CE288C4B5F7}" srcId="{60A7063B-5D3E-4A63-ABA9-156BE8BCF2D0}" destId="{939E4B1B-2F22-4405-BCA5-8300E1CED2E8}" srcOrd="2" destOrd="0" parTransId="{EF90A963-B999-4A02-BB69-7C07CA938589}" sibTransId="{C936F2D7-FAFB-4B78-9EFF-0D90BAB6A984}"/>
    <dgm:cxn modelId="{0AD8433A-0E9C-46B9-822A-B80D010D968D}" type="presOf" srcId="{939E4B1B-2F22-4405-BCA5-8300E1CED2E8}" destId="{EDB6E6F0-B5FF-4B7D-A44C-F5669958D63F}" srcOrd="0" destOrd="0" presId="urn:microsoft.com/office/officeart/2005/8/layout/cycle6#1"/>
    <dgm:cxn modelId="{36C0C727-0307-4A64-BA4F-D5CFFFAA762D}" type="presOf" srcId="{0C7A5CA7-9384-414F-9556-C276403BCD78}" destId="{18B40CA3-6DF1-4486-BD70-6E295CC2D72B}" srcOrd="0" destOrd="0" presId="urn:microsoft.com/office/officeart/2005/8/layout/cycle6#1"/>
    <dgm:cxn modelId="{27E62458-4F5A-4AA9-A86E-F2E6FAA3B737}" type="presOf" srcId="{60A7063B-5D3E-4A63-ABA9-156BE8BCF2D0}" destId="{5212B362-70D1-47FE-BC8C-AF29C6B2834E}" srcOrd="0" destOrd="0" presId="urn:microsoft.com/office/officeart/2005/8/layout/cycle6#1"/>
    <dgm:cxn modelId="{05AEE2FB-377E-4EFD-880D-05F2C4685F0D}" srcId="{60A7063B-5D3E-4A63-ABA9-156BE8BCF2D0}" destId="{D8D7EC16-ED70-4F27-B02D-4F7766E998B8}" srcOrd="3" destOrd="0" parTransId="{2F3D9A2F-B2EF-4E9B-9134-41C5C932F2B4}" sibTransId="{391D7FC1-A26D-45CF-800B-FFE8B8933313}"/>
    <dgm:cxn modelId="{CCC3754F-0651-4DA1-8CBD-3CAFF4C78B82}" srcId="{60A7063B-5D3E-4A63-ABA9-156BE8BCF2D0}" destId="{C6A3C2BB-B5DC-4355-864E-90BF2D2A3D73}" srcOrd="1" destOrd="0" parTransId="{5BFD2513-B05B-42E4-8A84-9DEE4AFEF83B}" sibTransId="{FAB5062C-2270-4B3B-8049-02B67923801D}"/>
    <dgm:cxn modelId="{82326FC7-4ACD-4393-8350-1D18BD6F8BF6}" type="presOf" srcId="{4BA21A8A-B1E6-49EE-BC4C-AFCF87F1C3D0}" destId="{7EE3022B-268F-43E4-B4C8-4F79BCFCA448}" srcOrd="0" destOrd="0" presId="urn:microsoft.com/office/officeart/2005/8/layout/cycle6#1"/>
    <dgm:cxn modelId="{74AF62A4-2C75-4AA1-8E3E-1C3007BC1512}" type="presOf" srcId="{FAB5062C-2270-4B3B-8049-02B67923801D}" destId="{9D76F4B5-34E4-473F-9352-C6DAD7436166}" srcOrd="0" destOrd="0" presId="urn:microsoft.com/office/officeart/2005/8/layout/cycle6#1"/>
    <dgm:cxn modelId="{EE760172-44B7-4AF5-8773-84A5407D1AEA}" type="presParOf" srcId="{5212B362-70D1-47FE-BC8C-AF29C6B2834E}" destId="{7EE3022B-268F-43E4-B4C8-4F79BCFCA448}" srcOrd="0" destOrd="0" presId="urn:microsoft.com/office/officeart/2005/8/layout/cycle6#1"/>
    <dgm:cxn modelId="{C5D70C9C-84F1-4642-BC10-E4BED6F9A21E}" type="presParOf" srcId="{5212B362-70D1-47FE-BC8C-AF29C6B2834E}" destId="{BB3A7E3D-67D8-4EB7-8405-5771CE5A4BF8}" srcOrd="1" destOrd="0" presId="urn:microsoft.com/office/officeart/2005/8/layout/cycle6#1"/>
    <dgm:cxn modelId="{1DD614AD-6686-4112-AC58-6E35B8CC8EB7}" type="presParOf" srcId="{5212B362-70D1-47FE-BC8C-AF29C6B2834E}" destId="{030B0F31-7E7C-4206-87B3-6267377A5B9B}" srcOrd="2" destOrd="0" presId="urn:microsoft.com/office/officeart/2005/8/layout/cycle6#1"/>
    <dgm:cxn modelId="{C470C3EC-B7BE-46C2-83AA-9C8385CE3DB4}" type="presParOf" srcId="{5212B362-70D1-47FE-BC8C-AF29C6B2834E}" destId="{FAAEB93C-D2E4-4E3F-B457-FF28FEB5441A}" srcOrd="3" destOrd="0" presId="urn:microsoft.com/office/officeart/2005/8/layout/cycle6#1"/>
    <dgm:cxn modelId="{E525AD57-D722-405B-A965-6EE76D908686}" type="presParOf" srcId="{5212B362-70D1-47FE-BC8C-AF29C6B2834E}" destId="{294AB584-B66F-4A81-B9CB-B216300F27FA}" srcOrd="4" destOrd="0" presId="urn:microsoft.com/office/officeart/2005/8/layout/cycle6#1"/>
    <dgm:cxn modelId="{5CF858B1-A9C5-4048-B294-0B4A7D658130}" type="presParOf" srcId="{5212B362-70D1-47FE-BC8C-AF29C6B2834E}" destId="{9D76F4B5-34E4-473F-9352-C6DAD7436166}" srcOrd="5" destOrd="0" presId="urn:microsoft.com/office/officeart/2005/8/layout/cycle6#1"/>
    <dgm:cxn modelId="{B908972D-B0F8-478A-B2A6-CEBA0567C27D}" type="presParOf" srcId="{5212B362-70D1-47FE-BC8C-AF29C6B2834E}" destId="{EDB6E6F0-B5FF-4B7D-A44C-F5669958D63F}" srcOrd="6" destOrd="0" presId="urn:microsoft.com/office/officeart/2005/8/layout/cycle6#1"/>
    <dgm:cxn modelId="{126DF150-153B-48C6-8922-9FCF0CF22DF6}" type="presParOf" srcId="{5212B362-70D1-47FE-BC8C-AF29C6B2834E}" destId="{25B69F97-B67B-41B3-8189-9020285B306F}" srcOrd="7" destOrd="0" presId="urn:microsoft.com/office/officeart/2005/8/layout/cycle6#1"/>
    <dgm:cxn modelId="{5EE76E94-F8BC-4DC7-9946-EADD6887EF04}" type="presParOf" srcId="{5212B362-70D1-47FE-BC8C-AF29C6B2834E}" destId="{9CDC1343-7220-4116-9F90-A6679F26030E}" srcOrd="8" destOrd="0" presId="urn:microsoft.com/office/officeart/2005/8/layout/cycle6#1"/>
    <dgm:cxn modelId="{DC74DAB1-7E44-4DA8-A1EE-3FD284DF2DA9}" type="presParOf" srcId="{5212B362-70D1-47FE-BC8C-AF29C6B2834E}" destId="{607C36C7-8E27-4A7B-B441-53060F882509}" srcOrd="9" destOrd="0" presId="urn:microsoft.com/office/officeart/2005/8/layout/cycle6#1"/>
    <dgm:cxn modelId="{E1A6F3F1-22F1-411E-B493-3224FD53AD8E}" type="presParOf" srcId="{5212B362-70D1-47FE-BC8C-AF29C6B2834E}" destId="{4DB55486-135F-4B74-9661-21C669D0ECD9}" srcOrd="10" destOrd="0" presId="urn:microsoft.com/office/officeart/2005/8/layout/cycle6#1"/>
    <dgm:cxn modelId="{45323856-9EDD-4FAB-976D-A03DA2A7AE7F}" type="presParOf" srcId="{5212B362-70D1-47FE-BC8C-AF29C6B2834E}" destId="{692B300C-5441-44D3-B27E-0C4E46C62FA8}" srcOrd="11" destOrd="0" presId="urn:microsoft.com/office/officeart/2005/8/layout/cycle6#1"/>
    <dgm:cxn modelId="{7EF06849-B454-4AEC-A253-90E1D132CFCD}" type="presParOf" srcId="{5212B362-70D1-47FE-BC8C-AF29C6B2834E}" destId="{18B40CA3-6DF1-4486-BD70-6E295CC2D72B}" srcOrd="12" destOrd="0" presId="urn:microsoft.com/office/officeart/2005/8/layout/cycle6#1"/>
    <dgm:cxn modelId="{022952C1-5BEC-4121-BDD0-C1C9A49CB655}" type="presParOf" srcId="{5212B362-70D1-47FE-BC8C-AF29C6B2834E}" destId="{25768F51-CC85-4BF9-8E2F-FBE8057575F9}" srcOrd="13" destOrd="0" presId="urn:microsoft.com/office/officeart/2005/8/layout/cycle6#1"/>
    <dgm:cxn modelId="{ADDF6D02-D912-4CD0-B33B-5BCF7140E692}" type="presParOf" srcId="{5212B362-70D1-47FE-BC8C-AF29C6B2834E}" destId="{B7957DB5-243B-48B5-94AC-366B7791D463}" srcOrd="14" destOrd="0" presId="urn:microsoft.com/office/officeart/2005/8/layout/cycle6#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9165B4-C483-4982-BDA5-C1FEC3773C6D}" type="doc">
      <dgm:prSet loTypeId="urn:microsoft.com/office/officeart/2005/8/layout/radial1#1" loCatId="cycle" qsTypeId="urn:microsoft.com/office/officeart/2005/8/quickstyle/simple1" qsCatId="simple" csTypeId="urn:microsoft.com/office/officeart/2005/8/colors/accent1_1" csCatId="accent1" phldr="1"/>
      <dgm:spPr/>
      <dgm:t>
        <a:bodyPr/>
        <a:lstStyle/>
        <a:p>
          <a:endParaRPr lang="en-US"/>
        </a:p>
      </dgm:t>
    </dgm:pt>
    <dgm:pt modelId="{795324A3-E1BB-4CD7-91CB-1CE94A80AEE1}">
      <dgm:prSet phldrT="[Text]" custT="1"/>
      <dgm:spPr/>
      <dgm:t>
        <a:bodyPr/>
        <a:lstStyle/>
        <a:p>
          <a:r>
            <a:rPr lang="en-US" sz="3600" b="1" dirty="0">
              <a:solidFill>
                <a:srgbClr val="00B050"/>
              </a:solidFill>
            </a:rPr>
            <a:t>Roots</a:t>
          </a:r>
        </a:p>
      </dgm:t>
    </dgm:pt>
    <dgm:pt modelId="{0387A9DA-6908-464A-B07D-C289CB35299F}" type="parTrans" cxnId="{F12E47A3-CDAE-457B-8390-24BB0AD7E5CC}">
      <dgm:prSet/>
      <dgm:spPr/>
      <dgm:t>
        <a:bodyPr/>
        <a:lstStyle/>
        <a:p>
          <a:endParaRPr lang="en-US"/>
        </a:p>
      </dgm:t>
    </dgm:pt>
    <dgm:pt modelId="{71C66EE1-D4F4-4D24-8229-2A3F83C06176}" type="sibTrans" cxnId="{F12E47A3-CDAE-457B-8390-24BB0AD7E5CC}">
      <dgm:prSet/>
      <dgm:spPr/>
      <dgm:t>
        <a:bodyPr/>
        <a:lstStyle/>
        <a:p>
          <a:endParaRPr lang="en-US"/>
        </a:p>
      </dgm:t>
    </dgm:pt>
    <dgm:pt modelId="{C819F30C-1FD0-48B7-9AF2-5C3E97DD7143}">
      <dgm:prSet phldrT="[Text]" custT="1"/>
      <dgm:spPr/>
      <dgm:t>
        <a:bodyPr/>
        <a:lstStyle/>
        <a:p>
          <a:r>
            <a:rPr lang="en-US" sz="2400" b="1" dirty="0">
              <a:solidFill>
                <a:schemeClr val="accent6">
                  <a:lumMod val="75000"/>
                </a:schemeClr>
              </a:solidFill>
            </a:rPr>
            <a:t>Decision making process</a:t>
          </a:r>
        </a:p>
      </dgm:t>
    </dgm:pt>
    <dgm:pt modelId="{455CDE14-FA22-4283-AB48-D9102A5DDB1C}" type="parTrans" cxnId="{35A654EF-3219-4B94-B689-49A8466FE9D7}">
      <dgm:prSet/>
      <dgm:spPr/>
      <dgm:t>
        <a:bodyPr/>
        <a:lstStyle/>
        <a:p>
          <a:endParaRPr lang="en-US"/>
        </a:p>
      </dgm:t>
    </dgm:pt>
    <dgm:pt modelId="{8502F1F9-7656-4D82-9613-6252EC38639E}" type="sibTrans" cxnId="{35A654EF-3219-4B94-B689-49A8466FE9D7}">
      <dgm:prSet/>
      <dgm:spPr/>
      <dgm:t>
        <a:bodyPr/>
        <a:lstStyle/>
        <a:p>
          <a:endParaRPr lang="en-US" dirty="0"/>
        </a:p>
      </dgm:t>
    </dgm:pt>
    <dgm:pt modelId="{8C2D4589-86C3-4E4E-B424-0A57716452F5}">
      <dgm:prSet phldrT="[Text]" custT="1"/>
      <dgm:spPr/>
      <dgm:t>
        <a:bodyPr/>
        <a:lstStyle/>
        <a:p>
          <a:r>
            <a:rPr lang="en-US" sz="2400" b="1" dirty="0">
              <a:solidFill>
                <a:schemeClr val="accent6">
                  <a:lumMod val="75000"/>
                </a:schemeClr>
              </a:solidFill>
            </a:rPr>
            <a:t>Organizational culture</a:t>
          </a:r>
        </a:p>
      </dgm:t>
    </dgm:pt>
    <dgm:pt modelId="{D566EFB9-4D69-4A75-B252-D0FE6CB760F2}" type="parTrans" cxnId="{B15C6EC8-98E9-4632-8887-743ED3D319D0}">
      <dgm:prSet/>
      <dgm:spPr/>
      <dgm:t>
        <a:bodyPr/>
        <a:lstStyle/>
        <a:p>
          <a:endParaRPr lang="en-US"/>
        </a:p>
      </dgm:t>
    </dgm:pt>
    <dgm:pt modelId="{69E92E2B-9BE7-4DDB-9ED2-FD07CD02F381}" type="sibTrans" cxnId="{B15C6EC8-98E9-4632-8887-743ED3D319D0}">
      <dgm:prSet/>
      <dgm:spPr/>
      <dgm:t>
        <a:bodyPr/>
        <a:lstStyle/>
        <a:p>
          <a:endParaRPr lang="en-US" dirty="0"/>
        </a:p>
      </dgm:t>
    </dgm:pt>
    <dgm:pt modelId="{2D83F645-8560-4E38-AAEF-9F49F4BECEE7}">
      <dgm:prSet phldrT="[Text]" custT="1"/>
      <dgm:spPr/>
      <dgm:t>
        <a:bodyPr/>
        <a:lstStyle/>
        <a:p>
          <a:r>
            <a:rPr lang="en-US" sz="2400" b="1" dirty="0">
              <a:solidFill>
                <a:schemeClr val="accent6">
                  <a:lumMod val="75000"/>
                </a:schemeClr>
              </a:solidFill>
            </a:rPr>
            <a:t>Leadership</a:t>
          </a:r>
        </a:p>
      </dgm:t>
    </dgm:pt>
    <dgm:pt modelId="{76600E1C-3FA6-4E78-96A8-CB60ABC5C6E5}" type="parTrans" cxnId="{FE087604-B341-44C1-A4B3-D2F85669EAB4}">
      <dgm:prSet/>
      <dgm:spPr/>
      <dgm:t>
        <a:bodyPr/>
        <a:lstStyle/>
        <a:p>
          <a:endParaRPr lang="en-US"/>
        </a:p>
      </dgm:t>
    </dgm:pt>
    <dgm:pt modelId="{49734FA4-EE67-4AAC-B677-9862BB2B53F0}" type="sibTrans" cxnId="{FE087604-B341-44C1-A4B3-D2F85669EAB4}">
      <dgm:prSet/>
      <dgm:spPr/>
      <dgm:t>
        <a:bodyPr/>
        <a:lstStyle/>
        <a:p>
          <a:endParaRPr lang="en-US" dirty="0"/>
        </a:p>
      </dgm:t>
    </dgm:pt>
    <dgm:pt modelId="{BC18A922-55C2-4FED-87A9-3BDBD8FDDCC8}">
      <dgm:prSet phldrT="[Text]" custT="1"/>
      <dgm:spPr/>
      <dgm:t>
        <a:bodyPr/>
        <a:lstStyle/>
        <a:p>
          <a:r>
            <a:rPr lang="en-US" sz="2400" b="1" dirty="0">
              <a:solidFill>
                <a:schemeClr val="accent6">
                  <a:lumMod val="75000"/>
                </a:schemeClr>
              </a:solidFill>
            </a:rPr>
            <a:t>Personal ethics</a:t>
          </a:r>
        </a:p>
      </dgm:t>
    </dgm:pt>
    <dgm:pt modelId="{5FAA074E-7F6E-4917-BE82-21E312C3AA2A}" type="sibTrans" cxnId="{073B0886-D078-4DC2-A34E-4959BD737EE7}">
      <dgm:prSet/>
      <dgm:spPr/>
      <dgm:t>
        <a:bodyPr/>
        <a:lstStyle/>
        <a:p>
          <a:endParaRPr lang="en-US" dirty="0"/>
        </a:p>
      </dgm:t>
    </dgm:pt>
    <dgm:pt modelId="{82671084-43A5-445C-9C85-2C7506915089}" type="parTrans" cxnId="{073B0886-D078-4DC2-A34E-4959BD737EE7}">
      <dgm:prSet/>
      <dgm:spPr/>
      <dgm:t>
        <a:bodyPr/>
        <a:lstStyle/>
        <a:p>
          <a:endParaRPr lang="en-US"/>
        </a:p>
      </dgm:t>
    </dgm:pt>
    <dgm:pt modelId="{E95C77A6-46BB-4B25-ACDA-D602D2614241}">
      <dgm:prSet phldrT="[Text]" custT="1"/>
      <dgm:spPr/>
      <dgm:t>
        <a:bodyPr/>
        <a:lstStyle/>
        <a:p>
          <a:r>
            <a:rPr lang="en-US" sz="2400" b="1" dirty="0">
              <a:solidFill>
                <a:schemeClr val="accent6">
                  <a:lumMod val="75000"/>
                </a:schemeClr>
              </a:solidFill>
            </a:rPr>
            <a:t>Unrealistic performance goals</a:t>
          </a:r>
        </a:p>
      </dgm:t>
    </dgm:pt>
    <dgm:pt modelId="{C84E3EB7-688D-40DC-89AB-7FBFB863B050}" type="parTrans" cxnId="{AE96E484-4EB7-4B5F-A602-97483FC7BFB0}">
      <dgm:prSet/>
      <dgm:spPr/>
      <dgm:t>
        <a:bodyPr/>
        <a:lstStyle/>
        <a:p>
          <a:endParaRPr lang="en-US"/>
        </a:p>
      </dgm:t>
    </dgm:pt>
    <dgm:pt modelId="{0EF39C86-92A0-4993-8500-0633C070963A}" type="sibTrans" cxnId="{AE96E484-4EB7-4B5F-A602-97483FC7BFB0}">
      <dgm:prSet/>
      <dgm:spPr/>
      <dgm:t>
        <a:bodyPr/>
        <a:lstStyle/>
        <a:p>
          <a:endParaRPr lang="en-US" dirty="0"/>
        </a:p>
      </dgm:t>
    </dgm:pt>
    <dgm:pt modelId="{84A568F5-9722-4C91-A961-078032A5AEDE}" type="pres">
      <dgm:prSet presAssocID="{959165B4-C483-4982-BDA5-C1FEC3773C6D}" presName="cycle" presStyleCnt="0">
        <dgm:presLayoutVars>
          <dgm:chMax val="1"/>
          <dgm:dir/>
          <dgm:animLvl val="ctr"/>
          <dgm:resizeHandles val="exact"/>
        </dgm:presLayoutVars>
      </dgm:prSet>
      <dgm:spPr/>
      <dgm:t>
        <a:bodyPr/>
        <a:lstStyle/>
        <a:p>
          <a:endParaRPr lang="en-IN"/>
        </a:p>
      </dgm:t>
    </dgm:pt>
    <dgm:pt modelId="{3B7CDF13-5287-44F7-86C5-20AB64650454}" type="pres">
      <dgm:prSet presAssocID="{795324A3-E1BB-4CD7-91CB-1CE94A80AEE1}" presName="centerShape" presStyleLbl="node0" presStyleIdx="0" presStyleCnt="1" custScaleX="130614"/>
      <dgm:spPr/>
      <dgm:t>
        <a:bodyPr/>
        <a:lstStyle/>
        <a:p>
          <a:endParaRPr lang="en-IN"/>
        </a:p>
      </dgm:t>
    </dgm:pt>
    <dgm:pt modelId="{5855DBEC-364F-4E95-98B1-8FADD3E83F2C}" type="pres">
      <dgm:prSet presAssocID="{82671084-43A5-445C-9C85-2C7506915089}" presName="Name9" presStyleLbl="parChTrans1D2" presStyleIdx="0" presStyleCnt="5"/>
      <dgm:spPr/>
      <dgm:t>
        <a:bodyPr/>
        <a:lstStyle/>
        <a:p>
          <a:endParaRPr lang="en-IN"/>
        </a:p>
      </dgm:t>
    </dgm:pt>
    <dgm:pt modelId="{781629F7-9487-48E4-B83D-EAA8768E195C}" type="pres">
      <dgm:prSet presAssocID="{82671084-43A5-445C-9C85-2C7506915089}" presName="connTx" presStyleLbl="parChTrans1D2" presStyleIdx="0" presStyleCnt="5"/>
      <dgm:spPr/>
      <dgm:t>
        <a:bodyPr/>
        <a:lstStyle/>
        <a:p>
          <a:endParaRPr lang="en-IN"/>
        </a:p>
      </dgm:t>
    </dgm:pt>
    <dgm:pt modelId="{94CEB84B-B2DC-4FFE-87BC-F32B8FC4F6E5}" type="pres">
      <dgm:prSet presAssocID="{BC18A922-55C2-4FED-87A9-3BDBD8FDDCC8}" presName="node" presStyleLbl="node1" presStyleIdx="0" presStyleCnt="5">
        <dgm:presLayoutVars>
          <dgm:bulletEnabled val="1"/>
        </dgm:presLayoutVars>
      </dgm:prSet>
      <dgm:spPr/>
      <dgm:t>
        <a:bodyPr/>
        <a:lstStyle/>
        <a:p>
          <a:endParaRPr lang="en-IN"/>
        </a:p>
      </dgm:t>
    </dgm:pt>
    <dgm:pt modelId="{688D4A00-037F-4B03-834D-272E4DB02C8C}" type="pres">
      <dgm:prSet presAssocID="{455CDE14-FA22-4283-AB48-D9102A5DDB1C}" presName="Name9" presStyleLbl="parChTrans1D2" presStyleIdx="1" presStyleCnt="5"/>
      <dgm:spPr/>
      <dgm:t>
        <a:bodyPr/>
        <a:lstStyle/>
        <a:p>
          <a:endParaRPr lang="en-IN"/>
        </a:p>
      </dgm:t>
    </dgm:pt>
    <dgm:pt modelId="{9F433FFE-44D9-43A7-873C-B1F610714EDE}" type="pres">
      <dgm:prSet presAssocID="{455CDE14-FA22-4283-AB48-D9102A5DDB1C}" presName="connTx" presStyleLbl="parChTrans1D2" presStyleIdx="1" presStyleCnt="5"/>
      <dgm:spPr/>
      <dgm:t>
        <a:bodyPr/>
        <a:lstStyle/>
        <a:p>
          <a:endParaRPr lang="en-IN"/>
        </a:p>
      </dgm:t>
    </dgm:pt>
    <dgm:pt modelId="{E6C2FD12-FAE6-4CE2-8A3C-E430C9C5D477}" type="pres">
      <dgm:prSet presAssocID="{C819F30C-1FD0-48B7-9AF2-5C3E97DD7143}" presName="node" presStyleLbl="node1" presStyleIdx="1" presStyleCnt="5" custScaleX="123053" custRadScaleRad="112248" custRadScaleInc="-5363">
        <dgm:presLayoutVars>
          <dgm:bulletEnabled val="1"/>
        </dgm:presLayoutVars>
      </dgm:prSet>
      <dgm:spPr/>
      <dgm:t>
        <a:bodyPr/>
        <a:lstStyle/>
        <a:p>
          <a:endParaRPr lang="en-IN"/>
        </a:p>
      </dgm:t>
    </dgm:pt>
    <dgm:pt modelId="{5E337CDF-63F5-4708-AC00-00D89B7D3754}" type="pres">
      <dgm:prSet presAssocID="{D566EFB9-4D69-4A75-B252-D0FE6CB760F2}" presName="Name9" presStyleLbl="parChTrans1D2" presStyleIdx="2" presStyleCnt="5"/>
      <dgm:spPr/>
      <dgm:t>
        <a:bodyPr/>
        <a:lstStyle/>
        <a:p>
          <a:endParaRPr lang="en-IN"/>
        </a:p>
      </dgm:t>
    </dgm:pt>
    <dgm:pt modelId="{E46AA0BD-2A47-4E85-B9E6-C74678CE5636}" type="pres">
      <dgm:prSet presAssocID="{D566EFB9-4D69-4A75-B252-D0FE6CB760F2}" presName="connTx" presStyleLbl="parChTrans1D2" presStyleIdx="2" presStyleCnt="5"/>
      <dgm:spPr/>
      <dgm:t>
        <a:bodyPr/>
        <a:lstStyle/>
        <a:p>
          <a:endParaRPr lang="en-IN"/>
        </a:p>
      </dgm:t>
    </dgm:pt>
    <dgm:pt modelId="{74CCE8DD-42D7-4835-8E84-DB4430C254B3}" type="pres">
      <dgm:prSet presAssocID="{8C2D4589-86C3-4E4E-B424-0A57716452F5}" presName="node" presStyleLbl="node1" presStyleIdx="2" presStyleCnt="5" custScaleX="131215" custRadScaleRad="116269" custRadScaleInc="-5896">
        <dgm:presLayoutVars>
          <dgm:bulletEnabled val="1"/>
        </dgm:presLayoutVars>
      </dgm:prSet>
      <dgm:spPr/>
      <dgm:t>
        <a:bodyPr/>
        <a:lstStyle/>
        <a:p>
          <a:endParaRPr lang="en-IN"/>
        </a:p>
      </dgm:t>
    </dgm:pt>
    <dgm:pt modelId="{54C8F812-3139-493A-86FD-EA22D20E6A35}" type="pres">
      <dgm:prSet presAssocID="{76600E1C-3FA6-4E78-96A8-CB60ABC5C6E5}" presName="Name9" presStyleLbl="parChTrans1D2" presStyleIdx="3" presStyleCnt="5"/>
      <dgm:spPr/>
      <dgm:t>
        <a:bodyPr/>
        <a:lstStyle/>
        <a:p>
          <a:endParaRPr lang="en-IN"/>
        </a:p>
      </dgm:t>
    </dgm:pt>
    <dgm:pt modelId="{1A365F78-61C3-4C84-A99B-BD100074CFEC}" type="pres">
      <dgm:prSet presAssocID="{76600E1C-3FA6-4E78-96A8-CB60ABC5C6E5}" presName="connTx" presStyleLbl="parChTrans1D2" presStyleIdx="3" presStyleCnt="5"/>
      <dgm:spPr/>
      <dgm:t>
        <a:bodyPr/>
        <a:lstStyle/>
        <a:p>
          <a:endParaRPr lang="en-IN"/>
        </a:p>
      </dgm:t>
    </dgm:pt>
    <dgm:pt modelId="{F99D748D-0776-445C-93F2-779481729430}" type="pres">
      <dgm:prSet presAssocID="{2D83F645-8560-4E38-AAEF-9F49F4BECEE7}" presName="node" presStyleLbl="node1" presStyleIdx="3" presStyleCnt="5" custScaleX="129300">
        <dgm:presLayoutVars>
          <dgm:bulletEnabled val="1"/>
        </dgm:presLayoutVars>
      </dgm:prSet>
      <dgm:spPr/>
      <dgm:t>
        <a:bodyPr/>
        <a:lstStyle/>
        <a:p>
          <a:endParaRPr lang="en-IN"/>
        </a:p>
      </dgm:t>
    </dgm:pt>
    <dgm:pt modelId="{4CF9BF3D-B9D2-4B03-840C-D8413B834B59}" type="pres">
      <dgm:prSet presAssocID="{C84E3EB7-688D-40DC-89AB-7FBFB863B050}" presName="Name9" presStyleLbl="parChTrans1D2" presStyleIdx="4" presStyleCnt="5"/>
      <dgm:spPr/>
      <dgm:t>
        <a:bodyPr/>
        <a:lstStyle/>
        <a:p>
          <a:endParaRPr lang="en-IN"/>
        </a:p>
      </dgm:t>
    </dgm:pt>
    <dgm:pt modelId="{7221C31A-9A15-4917-B85F-75D73FDE2D3A}" type="pres">
      <dgm:prSet presAssocID="{C84E3EB7-688D-40DC-89AB-7FBFB863B050}" presName="connTx" presStyleLbl="parChTrans1D2" presStyleIdx="4" presStyleCnt="5"/>
      <dgm:spPr/>
      <dgm:t>
        <a:bodyPr/>
        <a:lstStyle/>
        <a:p>
          <a:endParaRPr lang="en-IN"/>
        </a:p>
      </dgm:t>
    </dgm:pt>
    <dgm:pt modelId="{39D9C50B-979C-4205-8C28-D922308A4C07}" type="pres">
      <dgm:prSet presAssocID="{E95C77A6-46BB-4B25-ACDA-D602D2614241}" presName="node" presStyleLbl="node1" presStyleIdx="4" presStyleCnt="5" custScaleX="155711" custScaleY="109604" custRadScaleRad="122270" custRadScaleInc="658">
        <dgm:presLayoutVars>
          <dgm:bulletEnabled val="1"/>
        </dgm:presLayoutVars>
      </dgm:prSet>
      <dgm:spPr/>
      <dgm:t>
        <a:bodyPr/>
        <a:lstStyle/>
        <a:p>
          <a:endParaRPr lang="en-IN"/>
        </a:p>
      </dgm:t>
    </dgm:pt>
  </dgm:ptLst>
  <dgm:cxnLst>
    <dgm:cxn modelId="{AE96E484-4EB7-4B5F-A602-97483FC7BFB0}" srcId="{795324A3-E1BB-4CD7-91CB-1CE94A80AEE1}" destId="{E95C77A6-46BB-4B25-ACDA-D602D2614241}" srcOrd="4" destOrd="0" parTransId="{C84E3EB7-688D-40DC-89AB-7FBFB863B050}" sibTransId="{0EF39C86-92A0-4993-8500-0633C070963A}"/>
    <dgm:cxn modelId="{664E01A6-7129-4115-8F63-41383C1F88B3}" type="presOf" srcId="{76600E1C-3FA6-4E78-96A8-CB60ABC5C6E5}" destId="{54C8F812-3139-493A-86FD-EA22D20E6A35}" srcOrd="0" destOrd="0" presId="urn:microsoft.com/office/officeart/2005/8/layout/radial1#1"/>
    <dgm:cxn modelId="{FE087604-B341-44C1-A4B3-D2F85669EAB4}" srcId="{795324A3-E1BB-4CD7-91CB-1CE94A80AEE1}" destId="{2D83F645-8560-4E38-AAEF-9F49F4BECEE7}" srcOrd="3" destOrd="0" parTransId="{76600E1C-3FA6-4E78-96A8-CB60ABC5C6E5}" sibTransId="{49734FA4-EE67-4AAC-B677-9862BB2B53F0}"/>
    <dgm:cxn modelId="{63EA7B41-8318-46E6-A175-C02111A1120F}" type="presOf" srcId="{8C2D4589-86C3-4E4E-B424-0A57716452F5}" destId="{74CCE8DD-42D7-4835-8E84-DB4430C254B3}" srcOrd="0" destOrd="0" presId="urn:microsoft.com/office/officeart/2005/8/layout/radial1#1"/>
    <dgm:cxn modelId="{B15C6EC8-98E9-4632-8887-743ED3D319D0}" srcId="{795324A3-E1BB-4CD7-91CB-1CE94A80AEE1}" destId="{8C2D4589-86C3-4E4E-B424-0A57716452F5}" srcOrd="2" destOrd="0" parTransId="{D566EFB9-4D69-4A75-B252-D0FE6CB760F2}" sibTransId="{69E92E2B-9BE7-4DDB-9ED2-FD07CD02F381}"/>
    <dgm:cxn modelId="{35A654EF-3219-4B94-B689-49A8466FE9D7}" srcId="{795324A3-E1BB-4CD7-91CB-1CE94A80AEE1}" destId="{C819F30C-1FD0-48B7-9AF2-5C3E97DD7143}" srcOrd="1" destOrd="0" parTransId="{455CDE14-FA22-4283-AB48-D9102A5DDB1C}" sibTransId="{8502F1F9-7656-4D82-9613-6252EC38639E}"/>
    <dgm:cxn modelId="{C9F80829-AAD1-4087-9E37-893A7076F901}" type="presOf" srcId="{82671084-43A5-445C-9C85-2C7506915089}" destId="{5855DBEC-364F-4E95-98B1-8FADD3E83F2C}" srcOrd="0" destOrd="0" presId="urn:microsoft.com/office/officeart/2005/8/layout/radial1#1"/>
    <dgm:cxn modelId="{B7CFB948-EE56-4CEF-BD86-2AA4273DB180}" type="presOf" srcId="{BC18A922-55C2-4FED-87A9-3BDBD8FDDCC8}" destId="{94CEB84B-B2DC-4FFE-87BC-F32B8FC4F6E5}" srcOrd="0" destOrd="0" presId="urn:microsoft.com/office/officeart/2005/8/layout/radial1#1"/>
    <dgm:cxn modelId="{C1B161E1-EDFE-4B0D-8929-C7D9EA472B7D}" type="presOf" srcId="{C819F30C-1FD0-48B7-9AF2-5C3E97DD7143}" destId="{E6C2FD12-FAE6-4CE2-8A3C-E430C9C5D477}" srcOrd="0" destOrd="0" presId="urn:microsoft.com/office/officeart/2005/8/layout/radial1#1"/>
    <dgm:cxn modelId="{505EE2AA-AB3D-47C6-899E-426A67CD8254}" type="presOf" srcId="{82671084-43A5-445C-9C85-2C7506915089}" destId="{781629F7-9487-48E4-B83D-EAA8768E195C}" srcOrd="1" destOrd="0" presId="urn:microsoft.com/office/officeart/2005/8/layout/radial1#1"/>
    <dgm:cxn modelId="{6AD3543B-C2DE-4CF9-A602-A4C211CD193D}" type="presOf" srcId="{C84E3EB7-688D-40DC-89AB-7FBFB863B050}" destId="{4CF9BF3D-B9D2-4B03-840C-D8413B834B59}" srcOrd="0" destOrd="0" presId="urn:microsoft.com/office/officeart/2005/8/layout/radial1#1"/>
    <dgm:cxn modelId="{86331D03-40D0-4CC8-8228-09FA775B65ED}" type="presOf" srcId="{959165B4-C483-4982-BDA5-C1FEC3773C6D}" destId="{84A568F5-9722-4C91-A961-078032A5AEDE}" srcOrd="0" destOrd="0" presId="urn:microsoft.com/office/officeart/2005/8/layout/radial1#1"/>
    <dgm:cxn modelId="{05119ADA-6A82-44CD-8E04-C335213F1CC8}" type="presOf" srcId="{455CDE14-FA22-4283-AB48-D9102A5DDB1C}" destId="{9F433FFE-44D9-43A7-873C-B1F610714EDE}" srcOrd="1" destOrd="0" presId="urn:microsoft.com/office/officeart/2005/8/layout/radial1#1"/>
    <dgm:cxn modelId="{EF5865C5-8A3E-4FA0-8F49-AE1820FFC639}" type="presOf" srcId="{76600E1C-3FA6-4E78-96A8-CB60ABC5C6E5}" destId="{1A365F78-61C3-4C84-A99B-BD100074CFEC}" srcOrd="1" destOrd="0" presId="urn:microsoft.com/office/officeart/2005/8/layout/radial1#1"/>
    <dgm:cxn modelId="{35377D5E-8C49-440E-A936-37DA165D5688}" type="presOf" srcId="{455CDE14-FA22-4283-AB48-D9102A5DDB1C}" destId="{688D4A00-037F-4B03-834D-272E4DB02C8C}" srcOrd="0" destOrd="0" presId="urn:microsoft.com/office/officeart/2005/8/layout/radial1#1"/>
    <dgm:cxn modelId="{1F621A15-C1B2-45BC-A73A-EFFCE7A60DDC}" type="presOf" srcId="{E95C77A6-46BB-4B25-ACDA-D602D2614241}" destId="{39D9C50B-979C-4205-8C28-D922308A4C07}" srcOrd="0" destOrd="0" presId="urn:microsoft.com/office/officeart/2005/8/layout/radial1#1"/>
    <dgm:cxn modelId="{F07FA303-8792-420B-9307-2C466D84DCB9}" type="presOf" srcId="{D566EFB9-4D69-4A75-B252-D0FE6CB760F2}" destId="{E46AA0BD-2A47-4E85-B9E6-C74678CE5636}" srcOrd="1" destOrd="0" presId="urn:microsoft.com/office/officeart/2005/8/layout/radial1#1"/>
    <dgm:cxn modelId="{1397295E-880E-4432-B5A8-A1B6605F06BC}" type="presOf" srcId="{795324A3-E1BB-4CD7-91CB-1CE94A80AEE1}" destId="{3B7CDF13-5287-44F7-86C5-20AB64650454}" srcOrd="0" destOrd="0" presId="urn:microsoft.com/office/officeart/2005/8/layout/radial1#1"/>
    <dgm:cxn modelId="{C2E56A18-BA55-4367-B28C-18500848C994}" type="presOf" srcId="{C84E3EB7-688D-40DC-89AB-7FBFB863B050}" destId="{7221C31A-9A15-4917-B85F-75D73FDE2D3A}" srcOrd="1" destOrd="0" presId="urn:microsoft.com/office/officeart/2005/8/layout/radial1#1"/>
    <dgm:cxn modelId="{F5BE6E7C-813E-48B0-A621-36C493A576D9}" type="presOf" srcId="{D566EFB9-4D69-4A75-B252-D0FE6CB760F2}" destId="{5E337CDF-63F5-4708-AC00-00D89B7D3754}" srcOrd="0" destOrd="0" presId="urn:microsoft.com/office/officeart/2005/8/layout/radial1#1"/>
    <dgm:cxn modelId="{F12E47A3-CDAE-457B-8390-24BB0AD7E5CC}" srcId="{959165B4-C483-4982-BDA5-C1FEC3773C6D}" destId="{795324A3-E1BB-4CD7-91CB-1CE94A80AEE1}" srcOrd="0" destOrd="0" parTransId="{0387A9DA-6908-464A-B07D-C289CB35299F}" sibTransId="{71C66EE1-D4F4-4D24-8229-2A3F83C06176}"/>
    <dgm:cxn modelId="{78E3FA4C-0ED6-4683-8F26-2093828F0D29}" type="presOf" srcId="{2D83F645-8560-4E38-AAEF-9F49F4BECEE7}" destId="{F99D748D-0776-445C-93F2-779481729430}" srcOrd="0" destOrd="0" presId="urn:microsoft.com/office/officeart/2005/8/layout/radial1#1"/>
    <dgm:cxn modelId="{073B0886-D078-4DC2-A34E-4959BD737EE7}" srcId="{795324A3-E1BB-4CD7-91CB-1CE94A80AEE1}" destId="{BC18A922-55C2-4FED-87A9-3BDBD8FDDCC8}" srcOrd="0" destOrd="0" parTransId="{82671084-43A5-445C-9C85-2C7506915089}" sibTransId="{5FAA074E-7F6E-4917-BE82-21E312C3AA2A}"/>
    <dgm:cxn modelId="{441D84A0-AA72-4169-A6E6-FFE2D9DFFB66}" type="presParOf" srcId="{84A568F5-9722-4C91-A961-078032A5AEDE}" destId="{3B7CDF13-5287-44F7-86C5-20AB64650454}" srcOrd="0" destOrd="0" presId="urn:microsoft.com/office/officeart/2005/8/layout/radial1#1"/>
    <dgm:cxn modelId="{6863C87A-C7D2-444D-8299-2180C4670BE7}" type="presParOf" srcId="{84A568F5-9722-4C91-A961-078032A5AEDE}" destId="{5855DBEC-364F-4E95-98B1-8FADD3E83F2C}" srcOrd="1" destOrd="0" presId="urn:microsoft.com/office/officeart/2005/8/layout/radial1#1"/>
    <dgm:cxn modelId="{E720CC05-608A-45B8-8F31-946479F0F9DD}" type="presParOf" srcId="{5855DBEC-364F-4E95-98B1-8FADD3E83F2C}" destId="{781629F7-9487-48E4-B83D-EAA8768E195C}" srcOrd="0" destOrd="0" presId="urn:microsoft.com/office/officeart/2005/8/layout/radial1#1"/>
    <dgm:cxn modelId="{87A2AAE7-B438-4444-B189-F3EA1D8A99D2}" type="presParOf" srcId="{84A568F5-9722-4C91-A961-078032A5AEDE}" destId="{94CEB84B-B2DC-4FFE-87BC-F32B8FC4F6E5}" srcOrd="2" destOrd="0" presId="urn:microsoft.com/office/officeart/2005/8/layout/radial1#1"/>
    <dgm:cxn modelId="{34A7CED8-2799-46F9-A0A4-3616A276048F}" type="presParOf" srcId="{84A568F5-9722-4C91-A961-078032A5AEDE}" destId="{688D4A00-037F-4B03-834D-272E4DB02C8C}" srcOrd="3" destOrd="0" presId="urn:microsoft.com/office/officeart/2005/8/layout/radial1#1"/>
    <dgm:cxn modelId="{28B91ABA-EF46-4E30-B7BC-245EA64FD67A}" type="presParOf" srcId="{688D4A00-037F-4B03-834D-272E4DB02C8C}" destId="{9F433FFE-44D9-43A7-873C-B1F610714EDE}" srcOrd="0" destOrd="0" presId="urn:microsoft.com/office/officeart/2005/8/layout/radial1#1"/>
    <dgm:cxn modelId="{B10D1F5B-692B-4560-BC93-F56BE6C01CC3}" type="presParOf" srcId="{84A568F5-9722-4C91-A961-078032A5AEDE}" destId="{E6C2FD12-FAE6-4CE2-8A3C-E430C9C5D477}" srcOrd="4" destOrd="0" presId="urn:microsoft.com/office/officeart/2005/8/layout/radial1#1"/>
    <dgm:cxn modelId="{CDBA2B52-55C1-4789-86E2-880A5F8D4435}" type="presParOf" srcId="{84A568F5-9722-4C91-A961-078032A5AEDE}" destId="{5E337CDF-63F5-4708-AC00-00D89B7D3754}" srcOrd="5" destOrd="0" presId="urn:microsoft.com/office/officeart/2005/8/layout/radial1#1"/>
    <dgm:cxn modelId="{BB9A6D85-AEBD-40BD-8C7B-7007044C3EE2}" type="presParOf" srcId="{5E337CDF-63F5-4708-AC00-00D89B7D3754}" destId="{E46AA0BD-2A47-4E85-B9E6-C74678CE5636}" srcOrd="0" destOrd="0" presId="urn:microsoft.com/office/officeart/2005/8/layout/radial1#1"/>
    <dgm:cxn modelId="{06372D4F-B930-4744-B1E7-9CD17FD24565}" type="presParOf" srcId="{84A568F5-9722-4C91-A961-078032A5AEDE}" destId="{74CCE8DD-42D7-4835-8E84-DB4430C254B3}" srcOrd="6" destOrd="0" presId="urn:microsoft.com/office/officeart/2005/8/layout/radial1#1"/>
    <dgm:cxn modelId="{0FA1AF86-44A8-4252-8C0A-E4D618DBFB9C}" type="presParOf" srcId="{84A568F5-9722-4C91-A961-078032A5AEDE}" destId="{54C8F812-3139-493A-86FD-EA22D20E6A35}" srcOrd="7" destOrd="0" presId="urn:microsoft.com/office/officeart/2005/8/layout/radial1#1"/>
    <dgm:cxn modelId="{5B9F91B3-02EE-484D-B1D4-59AEC83F207A}" type="presParOf" srcId="{54C8F812-3139-493A-86FD-EA22D20E6A35}" destId="{1A365F78-61C3-4C84-A99B-BD100074CFEC}" srcOrd="0" destOrd="0" presId="urn:microsoft.com/office/officeart/2005/8/layout/radial1#1"/>
    <dgm:cxn modelId="{A7AA7E76-F61B-4114-AEF2-087343D071A6}" type="presParOf" srcId="{84A568F5-9722-4C91-A961-078032A5AEDE}" destId="{F99D748D-0776-445C-93F2-779481729430}" srcOrd="8" destOrd="0" presId="urn:microsoft.com/office/officeart/2005/8/layout/radial1#1"/>
    <dgm:cxn modelId="{C7DDC5D3-5792-44FE-AD3A-7CD3222043B8}" type="presParOf" srcId="{84A568F5-9722-4C91-A961-078032A5AEDE}" destId="{4CF9BF3D-B9D2-4B03-840C-D8413B834B59}" srcOrd="9" destOrd="0" presId="urn:microsoft.com/office/officeart/2005/8/layout/radial1#1"/>
    <dgm:cxn modelId="{304C27B7-D39D-40E0-BD1C-B02F8F8F3FD9}" type="presParOf" srcId="{4CF9BF3D-B9D2-4B03-840C-D8413B834B59}" destId="{7221C31A-9A15-4917-B85F-75D73FDE2D3A}" srcOrd="0" destOrd="0" presId="urn:microsoft.com/office/officeart/2005/8/layout/radial1#1"/>
    <dgm:cxn modelId="{966DD5E9-08C8-4CBF-96AE-37BE1A202382}" type="presParOf" srcId="{84A568F5-9722-4C91-A961-078032A5AEDE}" destId="{39D9C50B-979C-4205-8C28-D922308A4C07}" srcOrd="10" destOrd="0" presId="urn:microsoft.com/office/officeart/2005/8/layout/radial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3022B-268F-43E4-B4C8-4F79BCFCA448}">
      <dsp:nvSpPr>
        <dsp:cNvPr id="0" name=""/>
        <dsp:cNvSpPr/>
      </dsp:nvSpPr>
      <dsp:spPr>
        <a:xfrm>
          <a:off x="1749180" y="2570"/>
          <a:ext cx="2400326" cy="950276"/>
        </a:xfrm>
        <a:prstGeom prst="roundRect">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2">
                  <a:lumMod val="75000"/>
                </a:schemeClr>
              </a:solidFill>
            </a:rPr>
            <a:t>Employment practices</a:t>
          </a:r>
        </a:p>
      </dsp:txBody>
      <dsp:txXfrm>
        <a:off x="1795569" y="48959"/>
        <a:ext cx="2307548" cy="857498"/>
      </dsp:txXfrm>
    </dsp:sp>
    <dsp:sp modelId="{030B0F31-7E7C-4206-87B3-6267377A5B9B}">
      <dsp:nvSpPr>
        <dsp:cNvPr id="0" name=""/>
        <dsp:cNvSpPr/>
      </dsp:nvSpPr>
      <dsp:spPr>
        <a:xfrm>
          <a:off x="1052161" y="477709"/>
          <a:ext cx="3794364" cy="3794364"/>
        </a:xfrm>
        <a:custGeom>
          <a:avLst/>
          <a:gdLst/>
          <a:ahLst/>
          <a:cxnLst/>
          <a:rect l="0" t="0" r="0" b="0"/>
          <a:pathLst>
            <a:path>
              <a:moveTo>
                <a:pt x="3101617" y="431359"/>
              </a:moveTo>
              <a:arcTo wR="1897182" hR="1897182" stAng="18564553" swAng="984326"/>
            </a:path>
          </a:pathLst>
        </a:custGeom>
        <a:no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sp>
    <dsp:sp modelId="{FAAEB93C-D2E4-4E3F-B457-FF28FEB5441A}">
      <dsp:nvSpPr>
        <dsp:cNvPr id="0" name=""/>
        <dsp:cNvSpPr/>
      </dsp:nvSpPr>
      <dsp:spPr>
        <a:xfrm>
          <a:off x="3683315" y="1313491"/>
          <a:ext cx="2140710" cy="950276"/>
        </a:xfrm>
        <a:prstGeom prst="roundRect">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2">
                  <a:lumMod val="75000"/>
                </a:schemeClr>
              </a:solidFill>
            </a:rPr>
            <a:t>Environmental pollution</a:t>
          </a:r>
        </a:p>
      </dsp:txBody>
      <dsp:txXfrm>
        <a:off x="3729704" y="1359880"/>
        <a:ext cx="2047932" cy="857498"/>
      </dsp:txXfrm>
    </dsp:sp>
    <dsp:sp modelId="{9D76F4B5-34E4-473F-9352-C6DAD7436166}">
      <dsp:nvSpPr>
        <dsp:cNvPr id="0" name=""/>
        <dsp:cNvSpPr/>
      </dsp:nvSpPr>
      <dsp:spPr>
        <a:xfrm>
          <a:off x="1052161" y="477709"/>
          <a:ext cx="3794364" cy="3794364"/>
        </a:xfrm>
        <a:custGeom>
          <a:avLst/>
          <a:gdLst/>
          <a:ahLst/>
          <a:cxnLst/>
          <a:rect l="0" t="0" r="0" b="0"/>
          <a:pathLst>
            <a:path>
              <a:moveTo>
                <a:pt x="3791779" y="1798178"/>
              </a:moveTo>
              <a:arcTo wR="1897182" hR="1897182" stAng="21420522" swAng="2194912"/>
            </a:path>
          </a:pathLst>
        </a:custGeom>
        <a:no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sp>
    <dsp:sp modelId="{EDB6E6F0-B5FF-4B7D-A44C-F5669958D63F}">
      <dsp:nvSpPr>
        <dsp:cNvPr id="0" name=""/>
        <dsp:cNvSpPr/>
      </dsp:nvSpPr>
      <dsp:spPr>
        <a:xfrm>
          <a:off x="3039832" y="3434605"/>
          <a:ext cx="2049293" cy="950276"/>
        </a:xfrm>
        <a:prstGeom prst="roundRect">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2">
                  <a:lumMod val="75000"/>
                </a:schemeClr>
              </a:solidFill>
            </a:rPr>
            <a:t>Other Obligations</a:t>
          </a:r>
        </a:p>
      </dsp:txBody>
      <dsp:txXfrm>
        <a:off x="3086221" y="3480994"/>
        <a:ext cx="1956515" cy="857498"/>
      </dsp:txXfrm>
    </dsp:sp>
    <dsp:sp modelId="{9CDC1343-7220-4116-9F90-A6679F26030E}">
      <dsp:nvSpPr>
        <dsp:cNvPr id="0" name=""/>
        <dsp:cNvSpPr/>
      </dsp:nvSpPr>
      <dsp:spPr>
        <a:xfrm>
          <a:off x="1052161" y="477709"/>
          <a:ext cx="3794364" cy="3794364"/>
        </a:xfrm>
        <a:custGeom>
          <a:avLst/>
          <a:gdLst/>
          <a:ahLst/>
          <a:cxnLst/>
          <a:rect l="0" t="0" r="0" b="0"/>
          <a:pathLst>
            <a:path>
              <a:moveTo>
                <a:pt x="1986219" y="3792273"/>
              </a:moveTo>
              <a:arcTo wR="1897182" hR="1897182" stAng="5238603" swAng="258173"/>
            </a:path>
          </a:pathLst>
        </a:custGeom>
        <a:no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sp>
    <dsp:sp modelId="{607C36C7-8E27-4A7B-B441-53060F882509}">
      <dsp:nvSpPr>
        <dsp:cNvPr id="0" name=""/>
        <dsp:cNvSpPr/>
      </dsp:nvSpPr>
      <dsp:spPr>
        <a:xfrm>
          <a:off x="773925" y="3434605"/>
          <a:ext cx="2120564" cy="950276"/>
        </a:xfrm>
        <a:prstGeom prst="roundRect">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2">
                  <a:lumMod val="75000"/>
                </a:schemeClr>
              </a:solidFill>
            </a:rPr>
            <a:t>Corruption</a:t>
          </a:r>
        </a:p>
      </dsp:txBody>
      <dsp:txXfrm>
        <a:off x="820314" y="3480994"/>
        <a:ext cx="2027786" cy="857498"/>
      </dsp:txXfrm>
    </dsp:sp>
    <dsp:sp modelId="{692B300C-5441-44D3-B27E-0C4E46C62FA8}">
      <dsp:nvSpPr>
        <dsp:cNvPr id="0" name=""/>
        <dsp:cNvSpPr/>
      </dsp:nvSpPr>
      <dsp:spPr>
        <a:xfrm>
          <a:off x="1052161" y="477709"/>
          <a:ext cx="3794364" cy="3794364"/>
        </a:xfrm>
        <a:custGeom>
          <a:avLst/>
          <a:gdLst/>
          <a:ahLst/>
          <a:cxnLst/>
          <a:rect l="0" t="0" r="0" b="0"/>
          <a:pathLst>
            <a:path>
              <a:moveTo>
                <a:pt x="316805" y="2946806"/>
              </a:moveTo>
              <a:arcTo wR="1897182" hR="1897182" stAng="8784566" swAng="2194912"/>
            </a:path>
          </a:pathLst>
        </a:custGeom>
        <a:no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sp>
    <dsp:sp modelId="{18B40CA3-6DF1-4486-BD70-6E295CC2D72B}">
      <dsp:nvSpPr>
        <dsp:cNvPr id="0" name=""/>
        <dsp:cNvSpPr/>
      </dsp:nvSpPr>
      <dsp:spPr>
        <a:xfrm>
          <a:off x="176179" y="1313491"/>
          <a:ext cx="1937672" cy="950276"/>
        </a:xfrm>
        <a:prstGeom prst="roundRect">
          <a:avLst/>
        </a:prstGeom>
        <a:gradFill rotWithShape="1">
          <a:gsLst>
            <a:gs pos="0">
              <a:schemeClr val="accent4">
                <a:tint val="1000"/>
                <a:satMod val="255000"/>
              </a:schemeClr>
            </a:gs>
            <a:gs pos="55000">
              <a:schemeClr val="accent4">
                <a:tint val="12000"/>
                <a:satMod val="255000"/>
              </a:schemeClr>
            </a:gs>
            <a:gs pos="100000">
              <a:schemeClr val="accent4">
                <a:tint val="45000"/>
                <a:satMod val="250000"/>
              </a:schemeClr>
            </a:gs>
          </a:gsLst>
          <a:path path="circle">
            <a:fillToRect l="-40000" t="-90000" r="140000" b="190000"/>
          </a:path>
        </a:grad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2">
                  <a:lumMod val="75000"/>
                </a:schemeClr>
              </a:solidFill>
            </a:rPr>
            <a:t>Human rights</a:t>
          </a:r>
        </a:p>
      </dsp:txBody>
      <dsp:txXfrm>
        <a:off x="222568" y="1359880"/>
        <a:ext cx="1844894" cy="857498"/>
      </dsp:txXfrm>
    </dsp:sp>
    <dsp:sp modelId="{B7957DB5-243B-48B5-94AC-366B7791D463}">
      <dsp:nvSpPr>
        <dsp:cNvPr id="0" name=""/>
        <dsp:cNvSpPr/>
      </dsp:nvSpPr>
      <dsp:spPr>
        <a:xfrm>
          <a:off x="1052161" y="477709"/>
          <a:ext cx="3794364" cy="3794364"/>
        </a:xfrm>
        <a:custGeom>
          <a:avLst/>
          <a:gdLst/>
          <a:ahLst/>
          <a:cxnLst/>
          <a:rect l="0" t="0" r="0" b="0"/>
          <a:pathLst>
            <a:path>
              <a:moveTo>
                <a:pt x="327786" y="831208"/>
              </a:moveTo>
              <a:arcTo wR="1897182" hR="1897182" stAng="12851121" swAng="984326"/>
            </a:path>
          </a:pathLst>
        </a:custGeom>
        <a:noFill/>
        <a:ln w="9525" cap="flat" cmpd="sng" algn="ctr">
          <a:solidFill>
            <a:schemeClr val="accent4"/>
          </a:solidFill>
          <a:prstDash val="solid"/>
        </a:ln>
        <a:effectLst>
          <a:outerShdw blurRad="51500" dist="25400" dir="540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CDF13-5287-44F7-86C5-20AB64650454}">
      <dsp:nvSpPr>
        <dsp:cNvPr id="0" name=""/>
        <dsp:cNvSpPr/>
      </dsp:nvSpPr>
      <dsp:spPr>
        <a:xfrm>
          <a:off x="3208055" y="2085971"/>
          <a:ext cx="2072599" cy="1586812"/>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sz="3600" b="1" kern="1200" dirty="0">
              <a:solidFill>
                <a:srgbClr val="00B050"/>
              </a:solidFill>
            </a:rPr>
            <a:t>Roots</a:t>
          </a:r>
        </a:p>
      </dsp:txBody>
      <dsp:txXfrm>
        <a:off x="3511580" y="2318354"/>
        <a:ext cx="1465549" cy="1122046"/>
      </dsp:txXfrm>
    </dsp:sp>
    <dsp:sp modelId="{5855DBEC-364F-4E95-98B1-8FADD3E83F2C}">
      <dsp:nvSpPr>
        <dsp:cNvPr id="0" name=""/>
        <dsp:cNvSpPr/>
      </dsp:nvSpPr>
      <dsp:spPr>
        <a:xfrm rot="16200000">
          <a:off x="4004707" y="1828969"/>
          <a:ext cx="479295" cy="34707"/>
        </a:xfrm>
        <a:custGeom>
          <a:avLst/>
          <a:gdLst/>
          <a:ahLst/>
          <a:cxnLst/>
          <a:rect l="0" t="0" r="0" b="0"/>
          <a:pathLst>
            <a:path>
              <a:moveTo>
                <a:pt x="0" y="17353"/>
              </a:moveTo>
              <a:lnTo>
                <a:pt x="479295" y="1735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32372" y="1834340"/>
        <a:ext cx="23964" cy="23964"/>
      </dsp:txXfrm>
    </dsp:sp>
    <dsp:sp modelId="{94CEB84B-B2DC-4FFE-87BC-F32B8FC4F6E5}">
      <dsp:nvSpPr>
        <dsp:cNvPr id="0" name=""/>
        <dsp:cNvSpPr/>
      </dsp:nvSpPr>
      <dsp:spPr>
        <a:xfrm>
          <a:off x="3450949" y="19863"/>
          <a:ext cx="1586812" cy="1586812"/>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Personal ethics</a:t>
          </a:r>
        </a:p>
      </dsp:txBody>
      <dsp:txXfrm>
        <a:off x="3683332" y="252246"/>
        <a:ext cx="1122046" cy="1122046"/>
      </dsp:txXfrm>
    </dsp:sp>
    <dsp:sp modelId="{688D4A00-037F-4B03-834D-272E4DB02C8C}">
      <dsp:nvSpPr>
        <dsp:cNvPr id="0" name=""/>
        <dsp:cNvSpPr/>
      </dsp:nvSpPr>
      <dsp:spPr>
        <a:xfrm rot="20404159">
          <a:off x="5169710" y="2458585"/>
          <a:ext cx="374537" cy="34707"/>
        </a:xfrm>
        <a:custGeom>
          <a:avLst/>
          <a:gdLst/>
          <a:ahLst/>
          <a:cxnLst/>
          <a:rect l="0" t="0" r="0" b="0"/>
          <a:pathLst>
            <a:path>
              <a:moveTo>
                <a:pt x="0" y="17353"/>
              </a:moveTo>
              <a:lnTo>
                <a:pt x="374537" y="1735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47615" y="2466575"/>
        <a:ext cx="18726" cy="18726"/>
      </dsp:txXfrm>
    </dsp:sp>
    <dsp:sp modelId="{E6C2FD12-FAE6-4CE2-8A3C-E430C9C5D477}">
      <dsp:nvSpPr>
        <dsp:cNvPr id="0" name=""/>
        <dsp:cNvSpPr/>
      </dsp:nvSpPr>
      <dsp:spPr>
        <a:xfrm>
          <a:off x="5448305" y="1295407"/>
          <a:ext cx="1952620" cy="1586812"/>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Decision making process</a:t>
          </a:r>
        </a:p>
      </dsp:txBody>
      <dsp:txXfrm>
        <a:off x="5734260" y="1527790"/>
        <a:ext cx="1380710" cy="1122046"/>
      </dsp:txXfrm>
    </dsp:sp>
    <dsp:sp modelId="{5E337CDF-63F5-4708-AC00-00D89B7D3754}">
      <dsp:nvSpPr>
        <dsp:cNvPr id="0" name=""/>
        <dsp:cNvSpPr/>
      </dsp:nvSpPr>
      <dsp:spPr>
        <a:xfrm rot="2925328">
          <a:off x="4737442" y="3707244"/>
          <a:ext cx="496017" cy="34707"/>
        </a:xfrm>
        <a:custGeom>
          <a:avLst/>
          <a:gdLst/>
          <a:ahLst/>
          <a:cxnLst/>
          <a:rect l="0" t="0" r="0" b="0"/>
          <a:pathLst>
            <a:path>
              <a:moveTo>
                <a:pt x="0" y="17353"/>
              </a:moveTo>
              <a:lnTo>
                <a:pt x="496017" y="1735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73051" y="3712198"/>
        <a:ext cx="24800" cy="24800"/>
      </dsp:txXfrm>
    </dsp:sp>
    <dsp:sp modelId="{74CCE8DD-42D7-4835-8E84-DB4430C254B3}">
      <dsp:nvSpPr>
        <dsp:cNvPr id="0" name=""/>
        <dsp:cNvSpPr/>
      </dsp:nvSpPr>
      <dsp:spPr>
        <a:xfrm>
          <a:off x="4686301" y="3777350"/>
          <a:ext cx="2082135" cy="1586812"/>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Organizational culture</a:t>
          </a:r>
        </a:p>
      </dsp:txBody>
      <dsp:txXfrm>
        <a:off x="4991223" y="4009733"/>
        <a:ext cx="1472291" cy="1122046"/>
      </dsp:txXfrm>
    </dsp:sp>
    <dsp:sp modelId="{54C8F812-3139-493A-86FD-EA22D20E6A35}">
      <dsp:nvSpPr>
        <dsp:cNvPr id="0" name=""/>
        <dsp:cNvSpPr/>
      </dsp:nvSpPr>
      <dsp:spPr>
        <a:xfrm rot="7560000">
          <a:off x="3459487" y="3698615"/>
          <a:ext cx="354096" cy="34707"/>
        </a:xfrm>
        <a:custGeom>
          <a:avLst/>
          <a:gdLst/>
          <a:ahLst/>
          <a:cxnLst/>
          <a:rect l="0" t="0" r="0" b="0"/>
          <a:pathLst>
            <a:path>
              <a:moveTo>
                <a:pt x="0" y="17353"/>
              </a:moveTo>
              <a:lnTo>
                <a:pt x="354096" y="1735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27683" y="3707116"/>
        <a:ext cx="17704" cy="17704"/>
      </dsp:txXfrm>
    </dsp:sp>
    <dsp:sp modelId="{F99D748D-0776-445C-93F2-779481729430}">
      <dsp:nvSpPr>
        <dsp:cNvPr id="0" name=""/>
        <dsp:cNvSpPr/>
      </dsp:nvSpPr>
      <dsp:spPr>
        <a:xfrm>
          <a:off x="2004053" y="3757487"/>
          <a:ext cx="2051748" cy="1586812"/>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Leadership</a:t>
          </a:r>
        </a:p>
      </dsp:txBody>
      <dsp:txXfrm>
        <a:off x="2304525" y="3989870"/>
        <a:ext cx="1450804" cy="1122046"/>
      </dsp:txXfrm>
    </dsp:sp>
    <dsp:sp modelId="{4CF9BF3D-B9D2-4B03-840C-D8413B834B59}">
      <dsp:nvSpPr>
        <dsp:cNvPr id="0" name=""/>
        <dsp:cNvSpPr/>
      </dsp:nvSpPr>
      <dsp:spPr>
        <a:xfrm rot="11894213">
          <a:off x="2955227" y="2494251"/>
          <a:ext cx="345926" cy="34707"/>
        </a:xfrm>
        <a:custGeom>
          <a:avLst/>
          <a:gdLst/>
          <a:ahLst/>
          <a:cxnLst/>
          <a:rect l="0" t="0" r="0" b="0"/>
          <a:pathLst>
            <a:path>
              <a:moveTo>
                <a:pt x="0" y="17353"/>
              </a:moveTo>
              <a:lnTo>
                <a:pt x="345926" y="1735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119542" y="2502956"/>
        <a:ext cx="17296" cy="17296"/>
      </dsp:txXfrm>
    </dsp:sp>
    <dsp:sp modelId="{39D9C50B-979C-4205-8C28-D922308A4C07}">
      <dsp:nvSpPr>
        <dsp:cNvPr id="0" name=""/>
        <dsp:cNvSpPr/>
      </dsp:nvSpPr>
      <dsp:spPr>
        <a:xfrm>
          <a:off x="609594" y="1219197"/>
          <a:ext cx="2470841" cy="1739209"/>
        </a:xfrm>
        <a:prstGeom prst="ellipse">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a:solidFill>
                <a:schemeClr val="accent6">
                  <a:lumMod val="75000"/>
                </a:schemeClr>
              </a:solidFill>
            </a:rPr>
            <a:t>Unrealistic performance goals</a:t>
          </a:r>
        </a:p>
      </dsp:txBody>
      <dsp:txXfrm>
        <a:off x="971440" y="1473898"/>
        <a:ext cx="1747149" cy="1229807"/>
      </dsp:txXfrm>
    </dsp:sp>
  </dsp:spTree>
</dsp:drawing>
</file>

<file path=ppt/diagrams/layout1.xml><?xml version="1.0" encoding="utf-8"?>
<dgm:layoutDef xmlns:dgm="http://schemas.openxmlformats.org/drawingml/2006/diagram" xmlns:a="http://schemas.openxmlformats.org/drawingml/2006/main" uniqueId="urn:microsoft.com/office/officeart/2005/8/layout/cycle6#1">
  <dgm:title val=""/>
  <dgm:desc val=""/>
  <dgm:catLst>
    <dgm:cat type="cycle" pri="4000"/>
    <dgm:cat type="relationship" pri="112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1">
  <dgm:title val=""/>
  <dgm:desc val=""/>
  <dgm:catLst>
    <dgm:cat type="relationship" pri="108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eaLnBrk="1" latinLnBrk="0" hangingPunct="1"/>
            <a:fld id="{ACDF6120-F1F0-4C60-9FE9-39AC71A9C79D}" type="datetimeFigureOut">
              <a:rPr lang="en-US" smtClean="0"/>
              <a:pPr eaLnBrk="1" latinLnBrk="0" hangingPunct="1"/>
              <a:t>7/14/2022</a:t>
            </a:fld>
            <a:endParaRPr lang="en-US" sz="1600" dirty="0"/>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A7C8D44-3667-46F6-9772-CC52308E2A7F}"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eaLnBrk="1" latinLnBrk="0" hangingPunct="1"/>
            <a:fld id="{ACDF6120-F1F0-4C60-9FE9-39AC71A9C79D}" type="datetimeFigureOut">
              <a:rPr lang="en-US" smtClean="0"/>
              <a:pPr eaLnBrk="1" latinLnBrk="0" hangingPunct="1"/>
              <a:t>7/14/2022</a:t>
            </a:fld>
            <a:endParaRPr lang="en-US"/>
          </a:p>
        </p:txBody>
      </p:sp>
      <p:sp>
        <p:nvSpPr>
          <p:cNvPr id="27" name="Slide Number Placeholder 26"/>
          <p:cNvSpPr>
            <a:spLocks noGrp="1"/>
          </p:cNvSpPr>
          <p:nvPr>
            <p:ph type="sldNum" sz="quarter" idx="11"/>
          </p:nvPr>
        </p:nvSpPr>
        <p:spPr/>
        <p:txBody>
          <a:bodyPr rtlCol="0"/>
          <a:lstStyle/>
          <a:p>
            <a:fld id="{EA7C8D44-3667-46F6-9772-CC52308E2A7F}" type="slidenum">
              <a:rPr kumimoji="0" lang="en-US" smtClean="0"/>
              <a:pPr/>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eaLnBrk="1" latinLnBrk="0" hangingPunct="1"/>
            <a:fld id="{ACDF6120-F1F0-4C60-9FE9-39AC71A9C79D}" type="datetimeFigureOut">
              <a:rPr lang="en-US" smtClean="0"/>
              <a:pPr eaLnBrk="1" latinLnBrk="0" hangingPunct="1"/>
              <a:t>7/14/2022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ACDF6120-F1F0-4C60-9FE9-39AC71A9C79D}" type="datetimeFigureOut">
              <a:rPr lang="en-US" smtClean="0"/>
              <a:pPr eaLnBrk="1" latinLnBrk="0" hangingPunct="1"/>
              <a:t>7/14/2022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eaLnBrk="1" latinLnBrk="0" hangingPunct="1"/>
            <a:fld id="{ACDF6120-F1F0-4C60-9FE9-39AC71A9C79D}" type="datetimeFigureOut">
              <a:rPr lang="en-US" smtClean="0"/>
              <a:pPr eaLnBrk="1" latinLnBrk="0" hangingPunct="1"/>
              <a:t>7/14/2022</a:t>
            </a:fld>
            <a:endParaRPr lang="en-US" sz="1400" dirty="0">
              <a:solidFill>
                <a:schemeClr val="tx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pl-PL" sz="6000" dirty="0" smtClean="0"/>
              <a:t>International Law</a:t>
            </a:r>
            <a:endParaRPr lang="en-US" sz="6000" dirty="0"/>
          </a:p>
        </p:txBody>
      </p:sp>
      <p:sp>
        <p:nvSpPr>
          <p:cNvPr id="3" name="Subtitle 2"/>
          <p:cNvSpPr>
            <a:spLocks noGrp="1"/>
          </p:cNvSpPr>
          <p:nvPr>
            <p:ph type="subTitle" idx="1"/>
          </p:nvPr>
        </p:nvSpPr>
        <p:spPr/>
        <p:txBody>
          <a:bodyPr>
            <a:noAutofit/>
          </a:bodyPr>
          <a:lstStyle/>
          <a:p>
            <a:r>
              <a:rPr lang="en-GB" sz="3600" dirty="0" smtClean="0"/>
              <a:t>History and Nature</a:t>
            </a:r>
            <a:endParaRPr lang="en-GB" sz="3600" dirty="0"/>
          </a:p>
        </p:txBody>
      </p:sp>
    </p:spTree>
    <p:extLst>
      <p:ext uri="{BB962C8B-B14F-4D97-AF65-F5344CB8AC3E}">
        <p14:creationId xmlns:p14="http://schemas.microsoft.com/office/powerpoint/2010/main" val="27162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idx="1"/>
          </p:nvPr>
        </p:nvSpPr>
        <p:spPr/>
        <p:txBody>
          <a:bodyPr>
            <a:normAutofit fontScale="92500" lnSpcReduction="20000"/>
          </a:bodyPr>
          <a:lstStyle/>
          <a:p>
            <a:r>
              <a:rPr lang="en-GB" dirty="0" smtClean="0">
                <a:solidFill>
                  <a:srgbClr val="FF0000"/>
                </a:solidFill>
              </a:rPr>
              <a:t>Dualism</a:t>
            </a:r>
          </a:p>
          <a:p>
            <a:pPr marL="0" indent="0">
              <a:buNone/>
            </a:pPr>
            <a:r>
              <a:rPr lang="en-GB" dirty="0" smtClean="0"/>
              <a:t>The dualist doctrine considers international law and municipal law as </a:t>
            </a:r>
            <a:r>
              <a:rPr lang="en-GB" dirty="0" smtClean="0">
                <a:solidFill>
                  <a:srgbClr val="6600FF"/>
                </a:solidFill>
              </a:rPr>
              <a:t>two independent and separate systems</a:t>
            </a:r>
            <a:r>
              <a:rPr lang="en-GB" dirty="0" smtClean="0"/>
              <a:t>. It is based on the view that international law is the law applicable between the sovereign States and the municipal law applies within the State to regulate the activities of its citizens.</a:t>
            </a:r>
          </a:p>
          <a:p>
            <a:pPr marL="0" indent="0">
              <a:buNone/>
            </a:pPr>
            <a:r>
              <a:rPr lang="en-GB" dirty="0" smtClean="0"/>
              <a:t>In order to be applied by national courts it is necessary for the treaty to </a:t>
            </a:r>
            <a:r>
              <a:rPr lang="en-GB" dirty="0" smtClean="0">
                <a:solidFill>
                  <a:srgbClr val="6600FF"/>
                </a:solidFill>
              </a:rPr>
              <a:t>be incorporated into a State’s legal system</a:t>
            </a:r>
            <a:r>
              <a:rPr lang="en-GB" dirty="0" smtClean="0"/>
              <a:t>. The </a:t>
            </a:r>
            <a:r>
              <a:rPr lang="pl-PL" dirty="0" err="1" smtClean="0"/>
              <a:t>incorporation</a:t>
            </a:r>
            <a:r>
              <a:rPr lang="en-GB" dirty="0" smtClean="0"/>
              <a:t> of international law by municipal law constitutes the most important feature of the dualist doctrine.  </a:t>
            </a:r>
            <a:endParaRPr lang="en-GB" dirty="0"/>
          </a:p>
        </p:txBody>
      </p:sp>
    </p:spTree>
    <p:extLst>
      <p:ext uri="{BB962C8B-B14F-4D97-AF65-F5344CB8AC3E}">
        <p14:creationId xmlns:p14="http://schemas.microsoft.com/office/powerpoint/2010/main" val="147080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idx="1"/>
          </p:nvPr>
        </p:nvSpPr>
        <p:spPr/>
        <p:txBody>
          <a:bodyPr>
            <a:normAutofit fontScale="85000" lnSpcReduction="20000"/>
          </a:bodyPr>
          <a:lstStyle/>
          <a:p>
            <a:r>
              <a:rPr lang="en-GB" dirty="0" smtClean="0">
                <a:solidFill>
                  <a:srgbClr val="FF0000"/>
                </a:solidFill>
              </a:rPr>
              <a:t>Monism</a:t>
            </a:r>
          </a:p>
          <a:p>
            <a:pPr marL="0" indent="0">
              <a:buNone/>
            </a:pPr>
            <a:r>
              <a:rPr lang="en-GB" dirty="0" smtClean="0"/>
              <a:t>Monism considers both </a:t>
            </a:r>
            <a:r>
              <a:rPr lang="en-GB" dirty="0" smtClean="0">
                <a:solidFill>
                  <a:srgbClr val="6600FF"/>
                </a:solidFill>
              </a:rPr>
              <a:t>international and municipal law to be part of the same legal order </a:t>
            </a:r>
            <a:r>
              <a:rPr lang="en-GB" dirty="0" smtClean="0"/>
              <a:t>and emphasises the supremacy of international law even within the municipal sphere.</a:t>
            </a:r>
          </a:p>
          <a:p>
            <a:pPr marL="0" indent="0">
              <a:buNone/>
            </a:pPr>
            <a:r>
              <a:rPr lang="en-GB" dirty="0" smtClean="0"/>
              <a:t>According to Kelsen international law is supreme because it is a higher law than municipal law. Under this theory the unity between international law and municipal law means that international treaties automatically become law within a contracting State. They are directly applicable. There is no need for incorporation of an international treaty as it becomes an integral part of the national law of a State once the procedure for its ratification is completed.  </a:t>
            </a:r>
            <a:endParaRPr lang="en-GB" dirty="0"/>
          </a:p>
        </p:txBody>
      </p:sp>
    </p:spTree>
    <p:extLst>
      <p:ext uri="{BB962C8B-B14F-4D97-AF65-F5344CB8AC3E}">
        <p14:creationId xmlns:p14="http://schemas.microsoft.com/office/powerpoint/2010/main" val="312018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idx="1"/>
          </p:nvPr>
        </p:nvSpPr>
        <p:spPr/>
        <p:txBody>
          <a:bodyPr>
            <a:normAutofit lnSpcReduction="10000"/>
          </a:bodyPr>
          <a:lstStyle/>
          <a:p>
            <a:r>
              <a:rPr lang="en-GB" dirty="0" smtClean="0">
                <a:solidFill>
                  <a:srgbClr val="FF0000"/>
                </a:solidFill>
              </a:rPr>
              <a:t>The general rule is that in the even of conflict between international and municipal law, the international prevails.</a:t>
            </a:r>
          </a:p>
          <a:p>
            <a:pPr marL="0" indent="0">
              <a:buNone/>
            </a:pPr>
            <a:r>
              <a:rPr lang="en-GB" dirty="0" smtClean="0"/>
              <a:t>The Draft Declaration on Rights and Duties of States (1949) in its Article 13 states that: </a:t>
            </a:r>
            <a:r>
              <a:rPr lang="en-GB" dirty="0" smtClean="0">
                <a:solidFill>
                  <a:srgbClr val="00B0F0"/>
                </a:solidFill>
              </a:rPr>
              <a:t>Every State has the duty to carry out in good faith its obligations arising from treaties and other sources of international law, and it may not invoke provisions in its constitutions or its laws as an excuse not to perform this duty. </a:t>
            </a:r>
            <a:endParaRPr lang="en-GB" dirty="0">
              <a:solidFill>
                <a:srgbClr val="00B0F0"/>
              </a:solidFill>
            </a:endParaRPr>
          </a:p>
        </p:txBody>
      </p:sp>
    </p:spTree>
    <p:extLst>
      <p:ext uri="{BB962C8B-B14F-4D97-AF65-F5344CB8AC3E}">
        <p14:creationId xmlns:p14="http://schemas.microsoft.com/office/powerpoint/2010/main" val="2276296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idx="1"/>
          </p:nvPr>
        </p:nvSpPr>
        <p:spPr>
          <a:xfrm>
            <a:off x="175260" y="1219200"/>
            <a:ext cx="8702040" cy="4937760"/>
          </a:xfrm>
        </p:spPr>
        <p:txBody>
          <a:bodyPr/>
          <a:lstStyle/>
          <a:p>
            <a:endParaRPr lang="en-GB" dirty="0" smtClean="0"/>
          </a:p>
          <a:p>
            <a:endParaRPr lang="en-GB" dirty="0" smtClean="0"/>
          </a:p>
          <a:p>
            <a:r>
              <a:rPr lang="en-GB" dirty="0" smtClean="0"/>
              <a:t>In respect of international treaties, </a:t>
            </a:r>
            <a:r>
              <a:rPr lang="en-GB" dirty="0" smtClean="0">
                <a:solidFill>
                  <a:srgbClr val="00B0F0"/>
                </a:solidFill>
              </a:rPr>
              <a:t>Article 27 Vienna </a:t>
            </a:r>
            <a:r>
              <a:rPr lang="en-GB" dirty="0" smtClean="0"/>
              <a:t>Convention on the law of Treaties (VCLT) states: </a:t>
            </a:r>
            <a:r>
              <a:rPr lang="en-GB" dirty="0" smtClean="0">
                <a:solidFill>
                  <a:srgbClr val="FFC000"/>
                </a:solidFill>
              </a:rPr>
              <a:t>A party may not invoke the provisions of its internal law as justification for its failure to perform a treaty. </a:t>
            </a:r>
            <a:endParaRPr lang="pl-PL" dirty="0" smtClean="0">
              <a:solidFill>
                <a:srgbClr val="FFC000"/>
              </a:solidFill>
            </a:endParaRPr>
          </a:p>
          <a:p>
            <a:r>
              <a:rPr lang="en-GB" dirty="0" smtClean="0">
                <a:solidFill>
                  <a:srgbClr val="FF0000"/>
                </a:solidFill>
              </a:rPr>
              <a:t>A State cannot rely upon the provisions or deficiencies of its municipal law to avoid its obligations under international law. </a:t>
            </a:r>
          </a:p>
        </p:txBody>
      </p:sp>
    </p:spTree>
    <p:extLst>
      <p:ext uri="{BB962C8B-B14F-4D97-AF65-F5344CB8AC3E}">
        <p14:creationId xmlns:p14="http://schemas.microsoft.com/office/powerpoint/2010/main" val="136459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Enforcement of International Law</a:t>
            </a:r>
            <a:endParaRPr lang="en-GB" dirty="0"/>
          </a:p>
        </p:txBody>
      </p:sp>
      <p:sp>
        <p:nvSpPr>
          <p:cNvPr id="3" name="Symbol zastępczy zawartości 2"/>
          <p:cNvSpPr>
            <a:spLocks noGrp="1"/>
          </p:cNvSpPr>
          <p:nvPr>
            <p:ph idx="1"/>
          </p:nvPr>
        </p:nvSpPr>
        <p:spPr/>
        <p:txBody>
          <a:bodyPr>
            <a:normAutofit lnSpcReduction="10000"/>
          </a:bodyPr>
          <a:lstStyle/>
          <a:p>
            <a:pPr marL="0" indent="0">
              <a:buNone/>
            </a:pPr>
            <a:r>
              <a:rPr lang="en-GB" dirty="0" smtClean="0"/>
              <a:t>Methods of enforcement of international law differ from those available under municipal law because international law does not have all the attributes of municipal law i.e. there is no legislature, judiciary or executive.</a:t>
            </a:r>
          </a:p>
          <a:p>
            <a:pPr marL="0" indent="0">
              <a:buNone/>
            </a:pPr>
            <a:r>
              <a:rPr lang="en-GB" dirty="0" smtClean="0">
                <a:solidFill>
                  <a:srgbClr val="00B0F0"/>
                </a:solidFill>
              </a:rPr>
              <a:t>A State obeys international law because:</a:t>
            </a:r>
          </a:p>
          <a:p>
            <a:pPr marL="514350" indent="-514350">
              <a:buAutoNum type="alphaLcParenR"/>
            </a:pPr>
            <a:r>
              <a:rPr lang="en-GB" dirty="0" smtClean="0"/>
              <a:t>It want to maintain its good reputation; </a:t>
            </a:r>
            <a:endParaRPr lang="pl-PL" dirty="0" smtClean="0"/>
          </a:p>
          <a:p>
            <a:pPr marL="514350" indent="-514350">
              <a:buAutoNum type="alphaLcParenR"/>
            </a:pPr>
            <a:r>
              <a:rPr lang="en-GB" dirty="0" smtClean="0"/>
              <a:t>It fears retaliatory measures or measures based on reciprocity that may be taken by a victim State;</a:t>
            </a:r>
          </a:p>
          <a:p>
            <a:pPr marL="0" indent="0">
              <a:buNone/>
            </a:pPr>
            <a:endParaRPr lang="pl-PL" dirty="0"/>
          </a:p>
        </p:txBody>
      </p:sp>
    </p:spTree>
    <p:extLst>
      <p:ext uri="{BB962C8B-B14F-4D97-AF65-F5344CB8AC3E}">
        <p14:creationId xmlns:p14="http://schemas.microsoft.com/office/powerpoint/2010/main" val="2436396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solidFill>
                  <a:srgbClr val="464653"/>
                </a:solidFill>
              </a:rPr>
              <a:t>Enforcement of International Law</a:t>
            </a:r>
            <a:endParaRPr lang="en-GB" dirty="0"/>
          </a:p>
        </p:txBody>
      </p:sp>
      <p:sp>
        <p:nvSpPr>
          <p:cNvPr id="3" name="Symbol zastępczy zawartości 2"/>
          <p:cNvSpPr>
            <a:spLocks noGrp="1"/>
          </p:cNvSpPr>
          <p:nvPr>
            <p:ph idx="1"/>
          </p:nvPr>
        </p:nvSpPr>
        <p:spPr/>
        <p:txBody>
          <a:bodyPr>
            <a:normAutofit/>
          </a:bodyPr>
          <a:lstStyle/>
          <a:p>
            <a:pPr marL="0" indent="0">
              <a:buNone/>
            </a:pPr>
            <a:r>
              <a:rPr lang="pl-PL" dirty="0" smtClean="0"/>
              <a:t>c) </a:t>
            </a:r>
            <a:r>
              <a:rPr lang="en-GB" dirty="0" smtClean="0"/>
              <a:t>The UN Security Council (UNSC) may take various of measures, including the use of force under Chapter VII of the UN Charter to force a State to comply with international law;</a:t>
            </a:r>
          </a:p>
          <a:p>
            <a:pPr marL="0" indent="0">
              <a:buNone/>
            </a:pPr>
            <a:r>
              <a:rPr lang="en-GB" dirty="0" smtClean="0"/>
              <a:t>d) It is bound under many international treaties to accept the compulsory jurisdiction and the judgements of a body established by a treaty to deal with disputes arising out of it;</a:t>
            </a:r>
          </a:p>
          <a:p>
            <a:pPr marL="0" indent="0">
              <a:buNone/>
            </a:pPr>
            <a:r>
              <a:rPr lang="en-GB" dirty="0" smtClean="0"/>
              <a:t>e) It fears public opinion both home and abroad.</a:t>
            </a:r>
            <a:endParaRPr lang="en-GB" dirty="0"/>
          </a:p>
        </p:txBody>
      </p:sp>
    </p:spTree>
    <p:extLst>
      <p:ext uri="{BB962C8B-B14F-4D97-AF65-F5344CB8AC3E}">
        <p14:creationId xmlns:p14="http://schemas.microsoft.com/office/powerpoint/2010/main" val="120106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Enforcement of International Law</a:t>
            </a:r>
            <a:endParaRPr lang="en-GB" dirty="0"/>
          </a:p>
        </p:txBody>
      </p:sp>
      <p:sp>
        <p:nvSpPr>
          <p:cNvPr id="3" name="Symbol zastępczy zawartości 2"/>
          <p:cNvSpPr>
            <a:spLocks noGrp="1"/>
          </p:cNvSpPr>
          <p:nvPr>
            <p:ph idx="1"/>
          </p:nvPr>
        </p:nvSpPr>
        <p:spPr/>
        <p:txBody>
          <a:bodyPr>
            <a:normAutofit fontScale="85000" lnSpcReduction="10000"/>
          </a:bodyPr>
          <a:lstStyle/>
          <a:p>
            <a:r>
              <a:rPr lang="en-GB" dirty="0" smtClean="0">
                <a:solidFill>
                  <a:srgbClr val="00B0F0"/>
                </a:solidFill>
              </a:rPr>
              <a:t>Measures may be taken against a State:</a:t>
            </a:r>
          </a:p>
          <a:p>
            <a:pPr marL="514350" indent="-514350">
              <a:buAutoNum type="alphaLcParenR"/>
            </a:pPr>
            <a:r>
              <a:rPr lang="en-GB" dirty="0" smtClean="0">
                <a:solidFill>
                  <a:srgbClr val="00B050"/>
                </a:solidFill>
              </a:rPr>
              <a:t>non-forcible measures</a:t>
            </a:r>
            <a:r>
              <a:rPr lang="en-GB" dirty="0" smtClean="0"/>
              <a:t>: diplomatic sanctions, economic and other sanctions not involving the use of force;</a:t>
            </a:r>
          </a:p>
          <a:p>
            <a:pPr marL="514350" indent="-514350">
              <a:buAutoNum type="alphaLcParenR"/>
            </a:pPr>
            <a:r>
              <a:rPr lang="en-GB" dirty="0" smtClean="0">
                <a:solidFill>
                  <a:srgbClr val="00B050"/>
                </a:solidFill>
              </a:rPr>
              <a:t>forcible measures</a:t>
            </a:r>
            <a:r>
              <a:rPr lang="en-GB" dirty="0" smtClean="0"/>
              <a:t>: the UNSC under Article 42 of the UN Charter may authorise the use of force against a State.</a:t>
            </a:r>
          </a:p>
          <a:p>
            <a:r>
              <a:rPr lang="en-GB" dirty="0" smtClean="0">
                <a:solidFill>
                  <a:srgbClr val="00B0F0"/>
                </a:solidFill>
              </a:rPr>
              <a:t>Measures may be taken against a person</a:t>
            </a:r>
            <a:r>
              <a:rPr lang="en-GB" dirty="0" smtClean="0">
                <a:solidFill>
                  <a:prstClr val="black"/>
                </a:solidFill>
              </a:rPr>
              <a:t>: may be brought before the International Criminal Court (ICC) or other international criminal courts; the UNSC may impose sanctions against a person or an identified group of persons; a State may impose sanctions such as confiscation of assets, fines and imprisonment on a person. </a:t>
            </a:r>
            <a:endParaRPr lang="en-GB" dirty="0"/>
          </a:p>
        </p:txBody>
      </p:sp>
    </p:spTree>
    <p:extLst>
      <p:ext uri="{BB962C8B-B14F-4D97-AF65-F5344CB8AC3E}">
        <p14:creationId xmlns:p14="http://schemas.microsoft.com/office/powerpoint/2010/main" val="21250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Sanctions in International law</a:t>
            </a:r>
            <a:endParaRPr lang="en-GB" dirty="0"/>
          </a:p>
        </p:txBody>
      </p:sp>
      <p:sp>
        <p:nvSpPr>
          <p:cNvPr id="3" name="Symbol zastępczy zawartości 2"/>
          <p:cNvSpPr>
            <a:spLocks noGrp="1"/>
          </p:cNvSpPr>
          <p:nvPr>
            <p:ph idx="1"/>
          </p:nvPr>
        </p:nvSpPr>
        <p:spPr>
          <a:xfrm>
            <a:off x="205740" y="2037806"/>
            <a:ext cx="8724900" cy="4347754"/>
          </a:xfrm>
        </p:spPr>
        <p:txBody>
          <a:bodyPr>
            <a:normAutofit fontScale="92500" lnSpcReduction="10000"/>
          </a:bodyPr>
          <a:lstStyle/>
          <a:p>
            <a:r>
              <a:rPr lang="en-US" dirty="0"/>
              <a:t> </a:t>
            </a:r>
            <a:r>
              <a:rPr lang="en-GB" dirty="0" smtClean="0"/>
              <a:t>In legal jargon the term ‘</a:t>
            </a:r>
            <a:r>
              <a:rPr lang="en-GB" dirty="0" smtClean="0">
                <a:solidFill>
                  <a:srgbClr val="FF33CC"/>
                </a:solidFill>
              </a:rPr>
              <a:t>sanctions’ is equally used to designate restrictive measures that an individual State or international organization chooses to take against another State or organisation. </a:t>
            </a:r>
          </a:p>
          <a:p>
            <a:r>
              <a:rPr lang="en-GB" dirty="0" smtClean="0"/>
              <a:t>In this broad acceptation the word ‘sanctions’ designates </a:t>
            </a:r>
            <a:r>
              <a:rPr lang="en-GB" dirty="0" smtClean="0">
                <a:solidFill>
                  <a:srgbClr val="6600FF"/>
                </a:solidFill>
              </a:rPr>
              <a:t>all types of consequences triggered by the violation of an international legal rule. </a:t>
            </a:r>
            <a:r>
              <a:rPr lang="en-GB" dirty="0" smtClean="0"/>
              <a:t>These consequences range from a series of soft,</a:t>
            </a:r>
            <a:r>
              <a:rPr lang="pl-PL" dirty="0" smtClean="0"/>
              <a:t> and </a:t>
            </a:r>
            <a:r>
              <a:rPr lang="en-GB" dirty="0" smtClean="0"/>
              <a:t>social reactions, such as pressures from public opinion, and name-and-shame politics, to a variety of organized effects attached to the non-respect of a legal rule. </a:t>
            </a:r>
            <a:endParaRPr lang="en-GB" dirty="0"/>
          </a:p>
        </p:txBody>
      </p:sp>
    </p:spTree>
    <p:extLst>
      <p:ext uri="{BB962C8B-B14F-4D97-AF65-F5344CB8AC3E}">
        <p14:creationId xmlns:p14="http://schemas.microsoft.com/office/powerpoint/2010/main" val="2710203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853440"/>
            <a:ext cx="8229600" cy="1066800"/>
          </a:xfrm>
        </p:spPr>
        <p:txBody>
          <a:bodyPr/>
          <a:lstStyle/>
          <a:p>
            <a:r>
              <a:rPr lang="en-GB" dirty="0">
                <a:solidFill>
                  <a:srgbClr val="464653"/>
                </a:solidFill>
              </a:rPr>
              <a:t>Sanctions in International law</a:t>
            </a:r>
            <a:endParaRPr lang="en-GB" dirty="0"/>
          </a:p>
        </p:txBody>
      </p:sp>
      <p:sp>
        <p:nvSpPr>
          <p:cNvPr id="3" name="Symbol zastępczy zawartości 2"/>
          <p:cNvSpPr>
            <a:spLocks noGrp="1"/>
          </p:cNvSpPr>
          <p:nvPr>
            <p:ph idx="1"/>
          </p:nvPr>
        </p:nvSpPr>
        <p:spPr>
          <a:xfrm>
            <a:off x="228600" y="1920240"/>
            <a:ext cx="8686800" cy="4937760"/>
          </a:xfrm>
        </p:spPr>
        <p:txBody>
          <a:bodyPr>
            <a:normAutofit fontScale="92500"/>
          </a:bodyPr>
          <a:lstStyle/>
          <a:p>
            <a:r>
              <a:rPr lang="en-US" dirty="0" smtClean="0"/>
              <a:t>Chapter </a:t>
            </a:r>
            <a:r>
              <a:rPr lang="en-US" dirty="0"/>
              <a:t>VII envisages </a:t>
            </a:r>
            <a:r>
              <a:rPr lang="en-US" dirty="0">
                <a:solidFill>
                  <a:srgbClr val="FF0000"/>
                </a:solidFill>
              </a:rPr>
              <a:t>two categories of enforcement measures: </a:t>
            </a:r>
            <a:r>
              <a:rPr lang="en-US" dirty="0"/>
              <a:t>Art. 41 covers measures ‘</a:t>
            </a:r>
            <a:r>
              <a:rPr lang="en-US" dirty="0">
                <a:solidFill>
                  <a:srgbClr val="0070C0"/>
                </a:solidFill>
              </a:rPr>
              <a:t>not involving the use of armed force</a:t>
            </a:r>
            <a:r>
              <a:rPr lang="en-US" dirty="0"/>
              <a:t>’, while Art. 42 authorizes the Security Council to use the coercive </a:t>
            </a:r>
            <a:r>
              <a:rPr lang="en-US" dirty="0">
                <a:solidFill>
                  <a:srgbClr val="0070C0"/>
                </a:solidFill>
              </a:rPr>
              <a:t>military force </a:t>
            </a:r>
            <a:r>
              <a:rPr lang="en-US" dirty="0"/>
              <a:t>‘to maintain or restore international peace and security’. </a:t>
            </a:r>
            <a:endParaRPr lang="pl-PL" dirty="0" smtClean="0"/>
          </a:p>
          <a:p>
            <a:r>
              <a:rPr lang="pl-PL" dirty="0"/>
              <a:t>T</a:t>
            </a:r>
            <a:r>
              <a:rPr lang="en-US" dirty="0" smtClean="0"/>
              <a:t>he </a:t>
            </a:r>
            <a:r>
              <a:rPr lang="en-US" dirty="0"/>
              <a:t>two mechanisms: whereas the economic sanctions of Art. 41 are intended to coexist with similar unilateral measures taken by States (or other international organizations), the measures of Art. 42 come within the exclusive competence of the Security Council. They are a substitute for the unilateral use of force. </a:t>
            </a:r>
            <a:endParaRPr lang="en-GB" dirty="0"/>
          </a:p>
        </p:txBody>
      </p:sp>
    </p:spTree>
    <p:extLst>
      <p:ext uri="{BB962C8B-B14F-4D97-AF65-F5344CB8AC3E}">
        <p14:creationId xmlns:p14="http://schemas.microsoft.com/office/powerpoint/2010/main" val="447396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Economic Sanctions</a:t>
            </a:r>
            <a:endParaRPr lang="en-GB" dirty="0"/>
          </a:p>
        </p:txBody>
      </p:sp>
      <p:sp>
        <p:nvSpPr>
          <p:cNvPr id="3" name="Symbol zastępczy zawartości 2"/>
          <p:cNvSpPr>
            <a:spLocks noGrp="1"/>
          </p:cNvSpPr>
          <p:nvPr>
            <p:ph idx="1"/>
          </p:nvPr>
        </p:nvSpPr>
        <p:spPr/>
        <p:txBody>
          <a:bodyPr>
            <a:normAutofit lnSpcReduction="10000"/>
          </a:bodyPr>
          <a:lstStyle/>
          <a:p>
            <a:pPr marL="0" indent="0">
              <a:buNone/>
            </a:pPr>
            <a:r>
              <a:rPr lang="en-US" dirty="0" smtClean="0">
                <a:solidFill>
                  <a:srgbClr val="0070C0"/>
                </a:solidFill>
              </a:rPr>
              <a:t>Article </a:t>
            </a:r>
            <a:r>
              <a:rPr lang="en-US" dirty="0">
                <a:solidFill>
                  <a:srgbClr val="0070C0"/>
                </a:solidFill>
              </a:rPr>
              <a:t>41 </a:t>
            </a:r>
            <a:r>
              <a:rPr lang="en-US" dirty="0"/>
              <a:t>then provides that: ‘The Security Council may decide what measures not involving the use of armed force are to be employed to give effect to its decisions, and it may call upon the Members of the United Nations to apply such measures. </a:t>
            </a:r>
            <a:r>
              <a:rPr lang="en-US" dirty="0">
                <a:solidFill>
                  <a:srgbClr val="0070C0"/>
                </a:solidFill>
              </a:rPr>
              <a:t>They may include complete or partial interruption of economic relations and of rail, sea, air, postal, </a:t>
            </a:r>
            <a:r>
              <a:rPr lang="en-US" dirty="0" smtClean="0">
                <a:solidFill>
                  <a:srgbClr val="0070C0"/>
                </a:solidFill>
              </a:rPr>
              <a:t>telegraphic</a:t>
            </a:r>
            <a:r>
              <a:rPr lang="en-US" dirty="0">
                <a:solidFill>
                  <a:srgbClr val="0070C0"/>
                </a:solidFill>
              </a:rPr>
              <a:t>, radio, and other means of communication, and the severance of diplomatic relations’. </a:t>
            </a:r>
            <a:endParaRPr lang="en-GB" dirty="0">
              <a:solidFill>
                <a:srgbClr val="0070C0"/>
              </a:solidFill>
            </a:endParaRPr>
          </a:p>
        </p:txBody>
      </p:sp>
    </p:spTree>
    <p:extLst>
      <p:ext uri="{BB962C8B-B14F-4D97-AF65-F5344CB8AC3E}">
        <p14:creationId xmlns:p14="http://schemas.microsoft.com/office/powerpoint/2010/main" val="246048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89090" y="713433"/>
            <a:ext cx="4200211" cy="422030"/>
          </a:xfrm>
          <a:solidFill>
            <a:schemeClr val="accent2">
              <a:lumMod val="60000"/>
              <a:lumOff val="40000"/>
            </a:schemeClr>
          </a:solidFill>
        </p:spPr>
        <p:txBody>
          <a:bodyPr>
            <a:normAutofit fontScale="90000"/>
          </a:bodyPr>
          <a:lstStyle/>
          <a:p>
            <a:pPr algn="ctr"/>
            <a:r>
              <a:rPr lang="en-GB" b="1" dirty="0" smtClean="0"/>
              <a:t>INTRODUCTION</a:t>
            </a:r>
            <a:endParaRPr lang="en-GB" b="1" dirty="0"/>
          </a:p>
        </p:txBody>
      </p:sp>
      <p:sp>
        <p:nvSpPr>
          <p:cNvPr id="3" name="Symbol zastępczy zawartości 2"/>
          <p:cNvSpPr>
            <a:spLocks noGrp="1"/>
          </p:cNvSpPr>
          <p:nvPr>
            <p:ph idx="1"/>
          </p:nvPr>
        </p:nvSpPr>
        <p:spPr>
          <a:xfrm>
            <a:off x="457200" y="1507253"/>
            <a:ext cx="8229600" cy="5067283"/>
          </a:xfrm>
        </p:spPr>
        <p:txBody>
          <a:bodyPr>
            <a:normAutofit/>
          </a:bodyPr>
          <a:lstStyle/>
          <a:p>
            <a:r>
              <a:rPr lang="en-GB" dirty="0" smtClean="0"/>
              <a:t>Where does international law come from and how it is made?</a:t>
            </a:r>
          </a:p>
          <a:p>
            <a:pPr marL="0" indent="0">
              <a:buNone/>
            </a:pPr>
            <a:endParaRPr lang="en-GB" dirty="0" smtClean="0">
              <a:solidFill>
                <a:srgbClr val="6600FF"/>
              </a:solidFill>
            </a:endParaRPr>
          </a:p>
          <a:p>
            <a:r>
              <a:rPr lang="en-GB" dirty="0" smtClean="0"/>
              <a:t>National legal systems to the very different context of international law.</a:t>
            </a:r>
          </a:p>
          <a:p>
            <a:r>
              <a:rPr lang="en-GB" u="sng" dirty="0" smtClean="0"/>
              <a:t>There is no „Code of International Law”. </a:t>
            </a:r>
          </a:p>
          <a:p>
            <a:r>
              <a:rPr lang="en-GB" dirty="0" smtClean="0"/>
              <a:t>International law has no Parliament </a:t>
            </a:r>
          </a:p>
          <a:p>
            <a:r>
              <a:rPr lang="en-GB" dirty="0" smtClean="0"/>
              <a:t>No international legislation</a:t>
            </a:r>
          </a:p>
          <a:p>
            <a:r>
              <a:rPr lang="en-GB" dirty="0" smtClean="0"/>
              <a:t>The jurisdiction of international courts and tribunals requires the consent of States.</a:t>
            </a:r>
            <a:endParaRPr lang="en-GB" dirty="0"/>
          </a:p>
        </p:txBody>
      </p:sp>
    </p:spTree>
    <p:extLst>
      <p:ext uri="{BB962C8B-B14F-4D97-AF65-F5344CB8AC3E}">
        <p14:creationId xmlns:p14="http://schemas.microsoft.com/office/powerpoint/2010/main" val="1543905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Economic Sanctions</a:t>
            </a:r>
            <a:endParaRPr lang="en-GB" dirty="0"/>
          </a:p>
        </p:txBody>
      </p:sp>
      <p:sp>
        <p:nvSpPr>
          <p:cNvPr id="3" name="Symbol zastępczy zawartości 2"/>
          <p:cNvSpPr>
            <a:spLocks noGrp="1"/>
          </p:cNvSpPr>
          <p:nvPr>
            <p:ph idx="1"/>
          </p:nvPr>
        </p:nvSpPr>
        <p:spPr/>
        <p:txBody>
          <a:bodyPr/>
          <a:lstStyle/>
          <a:p>
            <a:pPr lvl="0">
              <a:buClr>
                <a:srgbClr val="727CA3"/>
              </a:buClr>
            </a:pPr>
            <a:r>
              <a:rPr lang="en-US" dirty="0"/>
              <a:t>Sanctions take a variety of forms, including travel bans, asset freezes, arms embargoes, capital restraints, foreign aid reductions, and trade restrictions. </a:t>
            </a:r>
            <a:endParaRPr lang="pl-PL" dirty="0" smtClean="0">
              <a:solidFill>
                <a:prstClr val="black"/>
              </a:solidFill>
            </a:endParaRPr>
          </a:p>
          <a:p>
            <a:endParaRPr lang="en-GB" dirty="0"/>
          </a:p>
        </p:txBody>
      </p:sp>
    </p:spTree>
    <p:extLst>
      <p:ext uri="{BB962C8B-B14F-4D97-AF65-F5344CB8AC3E}">
        <p14:creationId xmlns:p14="http://schemas.microsoft.com/office/powerpoint/2010/main" val="1017131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J</a:t>
            </a:r>
            <a:r>
              <a:rPr lang="pl-PL" dirty="0" smtClean="0"/>
              <a:t>us cogens</a:t>
            </a:r>
            <a:endParaRPr lang="en-GB" dirty="0"/>
          </a:p>
        </p:txBody>
      </p:sp>
      <p:sp>
        <p:nvSpPr>
          <p:cNvPr id="3" name="Symbol zastępczy zawartości 2"/>
          <p:cNvSpPr>
            <a:spLocks noGrp="1"/>
          </p:cNvSpPr>
          <p:nvPr>
            <p:ph idx="1"/>
          </p:nvPr>
        </p:nvSpPr>
        <p:spPr>
          <a:xfrm>
            <a:off x="194310" y="1900646"/>
            <a:ext cx="8755380" cy="4937760"/>
          </a:xfrm>
        </p:spPr>
        <p:txBody>
          <a:bodyPr/>
          <a:lstStyle/>
          <a:p>
            <a:r>
              <a:rPr lang="en-GB" dirty="0" smtClean="0"/>
              <a:t>T</a:t>
            </a:r>
            <a:r>
              <a:rPr lang="en-US" dirty="0" smtClean="0"/>
              <a:t>here </a:t>
            </a:r>
            <a:r>
              <a:rPr lang="en-US" dirty="0"/>
              <a:t>is </a:t>
            </a:r>
            <a:r>
              <a:rPr lang="en-US" dirty="0">
                <a:solidFill>
                  <a:srgbClr val="00B0F0"/>
                </a:solidFill>
              </a:rPr>
              <a:t>no formal hierarchy within IL as a whole</a:t>
            </a:r>
            <a:r>
              <a:rPr lang="en-US" dirty="0"/>
              <a:t>, there are some hierarchical elements. One of them is jus cogens, a legal category that can be found in the Vienna Convention on the Law of Treaties (VCLT</a:t>
            </a:r>
            <a:r>
              <a:rPr lang="en-US" dirty="0" smtClean="0"/>
              <a:t>)</a:t>
            </a:r>
            <a:r>
              <a:rPr lang="pl-PL" dirty="0" smtClean="0"/>
              <a:t>.</a:t>
            </a:r>
            <a:endParaRPr lang="pl-PL" i="1" dirty="0"/>
          </a:p>
          <a:p>
            <a:r>
              <a:rPr lang="en-US" i="1" dirty="0" smtClean="0">
                <a:solidFill>
                  <a:srgbClr val="FF0000"/>
                </a:solidFill>
              </a:rPr>
              <a:t>Jus </a:t>
            </a:r>
            <a:r>
              <a:rPr lang="en-US" i="1" dirty="0">
                <a:solidFill>
                  <a:srgbClr val="FF0000"/>
                </a:solidFill>
              </a:rPr>
              <a:t>cogens </a:t>
            </a:r>
            <a:r>
              <a:rPr lang="en-US" dirty="0">
                <a:solidFill>
                  <a:srgbClr val="FF0000"/>
                </a:solidFill>
              </a:rPr>
              <a:t>(from Latin: compelling law; from English: peremptory norm) refers to certain fundamental, overriding principles of international law</a:t>
            </a:r>
            <a:r>
              <a:rPr lang="en-US" dirty="0" smtClean="0">
                <a:solidFill>
                  <a:srgbClr val="FF0000"/>
                </a:solidFill>
              </a:rPr>
              <a:t>.</a:t>
            </a:r>
            <a:endParaRPr lang="pl-PL" dirty="0" smtClean="0">
              <a:solidFill>
                <a:srgbClr val="FF0000"/>
              </a:solidFill>
            </a:endParaRPr>
          </a:p>
          <a:p>
            <a:endParaRPr lang="en-GB" dirty="0"/>
          </a:p>
        </p:txBody>
      </p:sp>
    </p:spTree>
    <p:extLst>
      <p:ext uri="{BB962C8B-B14F-4D97-AF65-F5344CB8AC3E}">
        <p14:creationId xmlns:p14="http://schemas.microsoft.com/office/powerpoint/2010/main" val="3397186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solidFill>
                  <a:srgbClr val="464653"/>
                </a:solidFill>
              </a:rPr>
              <a:t>Jus cogens</a:t>
            </a:r>
            <a:endParaRPr lang="en-GB" dirty="0"/>
          </a:p>
        </p:txBody>
      </p:sp>
      <p:sp>
        <p:nvSpPr>
          <p:cNvPr id="3" name="Symbol zastępczy zawartości 2"/>
          <p:cNvSpPr>
            <a:spLocks noGrp="1"/>
          </p:cNvSpPr>
          <p:nvPr>
            <p:ph idx="1"/>
          </p:nvPr>
        </p:nvSpPr>
        <p:spPr>
          <a:xfrm>
            <a:off x="243840" y="1887583"/>
            <a:ext cx="8656320" cy="4937760"/>
          </a:xfrm>
        </p:spPr>
        <p:txBody>
          <a:bodyPr>
            <a:normAutofit lnSpcReduction="10000"/>
          </a:bodyPr>
          <a:lstStyle/>
          <a:p>
            <a:r>
              <a:rPr lang="en-GB" dirty="0" smtClean="0"/>
              <a:t>Article 53 Vienna Convention on the law of treaties, defines </a:t>
            </a:r>
            <a:r>
              <a:rPr lang="en-GB" dirty="0" smtClean="0">
                <a:solidFill>
                  <a:srgbClr val="00B050"/>
                </a:solidFill>
              </a:rPr>
              <a:t>a peremptory norm as a norm accepted and recognized by the international community of States as a whole as a norm from which no derogation is permitted and which can be modified only by a subsequent norm of general international law having the same character. </a:t>
            </a:r>
          </a:p>
          <a:p>
            <a:pPr lvl="0">
              <a:buClr>
                <a:srgbClr val="727CA3"/>
              </a:buClr>
            </a:pPr>
            <a:r>
              <a:rPr lang="en-GB" dirty="0" smtClean="0">
                <a:solidFill>
                  <a:prstClr val="black"/>
                </a:solidFill>
              </a:rPr>
              <a:t>A treaty is void if, at the time of its conclusion, it conflicts with a peremptory norm of general international law. </a:t>
            </a:r>
          </a:p>
          <a:p>
            <a:r>
              <a:rPr lang="en-GB" dirty="0" smtClean="0">
                <a:solidFill>
                  <a:srgbClr val="00B0F0"/>
                </a:solidFill>
              </a:rPr>
              <a:t>Jus cogens overrides conflicting norms, creates normative hierarchy.</a:t>
            </a:r>
            <a:endParaRPr lang="en-GB" dirty="0">
              <a:solidFill>
                <a:srgbClr val="00B0F0"/>
              </a:solidFill>
            </a:endParaRPr>
          </a:p>
        </p:txBody>
      </p:sp>
    </p:spTree>
    <p:extLst>
      <p:ext uri="{BB962C8B-B14F-4D97-AF65-F5344CB8AC3E}">
        <p14:creationId xmlns:p14="http://schemas.microsoft.com/office/powerpoint/2010/main" val="198483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Jus cogens</a:t>
            </a:r>
            <a:endParaRPr lang="en-GB" dirty="0"/>
          </a:p>
        </p:txBody>
      </p:sp>
      <p:sp>
        <p:nvSpPr>
          <p:cNvPr id="3" name="Symbol zastępczy zawartości 2"/>
          <p:cNvSpPr>
            <a:spLocks noGrp="1"/>
          </p:cNvSpPr>
          <p:nvPr>
            <p:ph idx="1"/>
          </p:nvPr>
        </p:nvSpPr>
        <p:spPr/>
        <p:txBody>
          <a:bodyPr/>
          <a:lstStyle/>
          <a:p>
            <a:r>
              <a:rPr lang="en-GB" dirty="0" smtClean="0"/>
              <a:t>Prohibition of aggression, slavery, genocide, racial discrimination, crimes against humanity, torture, the right to self- determination, basic rules of international humanitarian law, prohibition of piracy.</a:t>
            </a:r>
            <a:endParaRPr lang="en-GB" dirty="0"/>
          </a:p>
        </p:txBody>
      </p:sp>
    </p:spTree>
    <p:extLst>
      <p:ext uri="{BB962C8B-B14F-4D97-AF65-F5344CB8AC3E}">
        <p14:creationId xmlns:p14="http://schemas.microsoft.com/office/powerpoint/2010/main" val="1410245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Article 103 of the UN Charter</a:t>
            </a:r>
            <a:endParaRPr lang="en-GB" dirty="0"/>
          </a:p>
        </p:txBody>
      </p:sp>
      <p:sp>
        <p:nvSpPr>
          <p:cNvPr id="3" name="Symbol zastępczy zawartości 2"/>
          <p:cNvSpPr>
            <a:spLocks noGrp="1"/>
          </p:cNvSpPr>
          <p:nvPr>
            <p:ph idx="1"/>
          </p:nvPr>
        </p:nvSpPr>
        <p:spPr/>
        <p:txBody>
          <a:bodyPr/>
          <a:lstStyle/>
          <a:p>
            <a:pPr>
              <a:lnSpc>
                <a:spcPct val="115000"/>
              </a:lnSpc>
              <a:spcAft>
                <a:spcPts val="1000"/>
              </a:spcAft>
            </a:pPr>
            <a:r>
              <a:rPr lang="en-GB" sz="2800" dirty="0" smtClean="0">
                <a:ea typeface="Times New Roman"/>
                <a:cs typeface="Times New Roman"/>
              </a:rPr>
              <a:t>In the event of a conflict between the obligations of the Members of the United Nations under the present Charter and their obligations under any other international agreement, their obligations under the present Charter shall prevail.</a:t>
            </a:r>
            <a:endParaRPr lang="en-GB" sz="2400" dirty="0" smtClean="0">
              <a:ea typeface="Calibri"/>
              <a:cs typeface="Times New Roman"/>
            </a:endParaRPr>
          </a:p>
          <a:p>
            <a:pPr marL="0" indent="0">
              <a:buNone/>
            </a:pPr>
            <a:endParaRPr lang="en-GB" dirty="0"/>
          </a:p>
        </p:txBody>
      </p:sp>
    </p:spTree>
    <p:extLst>
      <p:ext uri="{BB962C8B-B14F-4D97-AF65-F5344CB8AC3E}">
        <p14:creationId xmlns:p14="http://schemas.microsoft.com/office/powerpoint/2010/main" val="184720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en-GB" dirty="0" smtClean="0"/>
              <a:t>Fundamental principles governing International Relations</a:t>
            </a:r>
            <a:endParaRPr lang="en-GB" dirty="0"/>
          </a:p>
        </p:txBody>
      </p:sp>
      <p:sp>
        <p:nvSpPr>
          <p:cNvPr id="3" name="Symbol zastępczy zawartości 2"/>
          <p:cNvSpPr>
            <a:spLocks noGrp="1"/>
          </p:cNvSpPr>
          <p:nvPr>
            <p:ph idx="1"/>
          </p:nvPr>
        </p:nvSpPr>
        <p:spPr/>
        <p:txBody>
          <a:bodyPr/>
          <a:lstStyle/>
          <a:p>
            <a:r>
              <a:rPr lang="en-GB" dirty="0" smtClean="0"/>
              <a:t>Principles are intend to serve as a </a:t>
            </a:r>
            <a:r>
              <a:rPr lang="en-GB" dirty="0" smtClean="0">
                <a:solidFill>
                  <a:srgbClr val="FF33CC"/>
                </a:solidFill>
              </a:rPr>
              <a:t>basic guidelines for the life of the whole international community.</a:t>
            </a:r>
          </a:p>
          <a:p>
            <a:r>
              <a:rPr lang="en-GB" dirty="0" smtClean="0"/>
              <a:t>They may be regarded as the </a:t>
            </a:r>
            <a:r>
              <a:rPr lang="en-GB" dirty="0" smtClean="0">
                <a:solidFill>
                  <a:srgbClr val="FF0000"/>
                </a:solidFill>
              </a:rPr>
              <a:t>constitutional principles</a:t>
            </a:r>
            <a:r>
              <a:rPr lang="en-GB" dirty="0" smtClean="0"/>
              <a:t> of international community. </a:t>
            </a:r>
            <a:endParaRPr lang="pl-PL" dirty="0" smtClean="0"/>
          </a:p>
          <a:p>
            <a:pPr lvl="0">
              <a:buClr>
                <a:srgbClr val="727CA3"/>
              </a:buClr>
            </a:pPr>
            <a:r>
              <a:rPr lang="en-GB" dirty="0" smtClean="0"/>
              <a:t>The sovereign equality of States; non-intervention in the internal or external affairs of other States; prohibition of the treat or use of force; respect for human rights. </a:t>
            </a:r>
          </a:p>
          <a:p>
            <a:endParaRPr lang="en-GB" dirty="0"/>
          </a:p>
        </p:txBody>
      </p:sp>
    </p:spTree>
    <p:extLst>
      <p:ext uri="{BB962C8B-B14F-4D97-AF65-F5344CB8AC3E}">
        <p14:creationId xmlns:p14="http://schemas.microsoft.com/office/powerpoint/2010/main" val="1700694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2900" dirty="0">
                <a:solidFill>
                  <a:srgbClr val="464653"/>
                </a:solidFill>
              </a:rPr>
              <a:t>Fundamental principles governing International Relations</a:t>
            </a:r>
            <a:endParaRPr lang="en-GB" dirty="0"/>
          </a:p>
        </p:txBody>
      </p:sp>
      <p:sp>
        <p:nvSpPr>
          <p:cNvPr id="3" name="Symbol zastępczy zawartości 2"/>
          <p:cNvSpPr>
            <a:spLocks noGrp="1"/>
          </p:cNvSpPr>
          <p:nvPr>
            <p:ph idx="1"/>
          </p:nvPr>
        </p:nvSpPr>
        <p:spPr/>
        <p:txBody>
          <a:bodyPr>
            <a:normAutofit lnSpcReduction="10000"/>
          </a:bodyPr>
          <a:lstStyle/>
          <a:p>
            <a:r>
              <a:rPr lang="en-GB" u="sng" dirty="0" smtClean="0"/>
              <a:t>Peaceful settlement of disputes</a:t>
            </a:r>
            <a:r>
              <a:rPr lang="en-GB" dirty="0" smtClean="0"/>
              <a:t>. The UN Charter in Article 2(3) obliges member States to settle their international disputes peacefully. They must try the various means and procedures laid down there: negotiation, mediation, conciliation, resort to arbitral or judicial mechanism. While trying to settle the dispute peacefully, States are obliges to refrain any action which may aggravate the situation so as to endanger the maintenance of international peace and security.  </a:t>
            </a:r>
            <a:endParaRPr lang="en-GB" dirty="0"/>
          </a:p>
        </p:txBody>
      </p:sp>
    </p:spTree>
    <p:extLst>
      <p:ext uri="{BB962C8B-B14F-4D97-AF65-F5344CB8AC3E}">
        <p14:creationId xmlns:p14="http://schemas.microsoft.com/office/powerpoint/2010/main" val="1586580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Specialist areas of International Law</a:t>
            </a:r>
            <a:endParaRPr lang="en-GB" dirty="0"/>
          </a:p>
        </p:txBody>
      </p:sp>
      <p:sp>
        <p:nvSpPr>
          <p:cNvPr id="3" name="Symbol zastępczy zawartości 2"/>
          <p:cNvSpPr>
            <a:spLocks noGrp="1"/>
          </p:cNvSpPr>
          <p:nvPr>
            <p:ph idx="1"/>
          </p:nvPr>
        </p:nvSpPr>
        <p:spPr/>
        <p:txBody>
          <a:bodyPr/>
          <a:lstStyle/>
          <a:p>
            <a:r>
              <a:rPr lang="en-GB" dirty="0">
                <a:solidFill>
                  <a:srgbClr val="FF0000"/>
                </a:solidFill>
              </a:rPr>
              <a:t>The International Law of the </a:t>
            </a:r>
            <a:r>
              <a:rPr lang="en-GB" dirty="0" smtClean="0">
                <a:solidFill>
                  <a:srgbClr val="FF0000"/>
                </a:solidFill>
              </a:rPr>
              <a:t>Sea</a:t>
            </a:r>
            <a:r>
              <a:rPr lang="pl-PL" dirty="0" smtClean="0">
                <a:solidFill>
                  <a:srgbClr val="FF0000"/>
                </a:solidFill>
              </a:rPr>
              <a:t>.</a:t>
            </a:r>
          </a:p>
          <a:p>
            <a:r>
              <a:rPr lang="en-GB" dirty="0">
                <a:solidFill>
                  <a:srgbClr val="FF0000"/>
                </a:solidFill>
              </a:rPr>
              <a:t>International Trade </a:t>
            </a:r>
            <a:r>
              <a:rPr lang="en-GB" dirty="0" smtClean="0">
                <a:solidFill>
                  <a:srgbClr val="FF0000"/>
                </a:solidFill>
              </a:rPr>
              <a:t>Law</a:t>
            </a:r>
            <a:r>
              <a:rPr lang="pl-PL" dirty="0" smtClean="0">
                <a:solidFill>
                  <a:srgbClr val="FF0000"/>
                </a:solidFill>
              </a:rPr>
              <a:t>.</a:t>
            </a:r>
          </a:p>
          <a:p>
            <a:r>
              <a:rPr lang="en-GB" dirty="0" smtClean="0">
                <a:solidFill>
                  <a:srgbClr val="FF0000"/>
                </a:solidFill>
              </a:rPr>
              <a:t>International Environmental Law.</a:t>
            </a:r>
          </a:p>
          <a:p>
            <a:r>
              <a:rPr lang="en-GB" dirty="0" smtClean="0">
                <a:solidFill>
                  <a:srgbClr val="FF0000"/>
                </a:solidFill>
              </a:rPr>
              <a:t>International Humanitarian Law. </a:t>
            </a:r>
          </a:p>
          <a:p>
            <a:r>
              <a:rPr lang="en-GB" dirty="0" smtClean="0">
                <a:solidFill>
                  <a:srgbClr val="FF0000"/>
                </a:solidFill>
              </a:rPr>
              <a:t>International Human Rights Law.</a:t>
            </a:r>
          </a:p>
          <a:p>
            <a:r>
              <a:rPr lang="en-GB" dirty="0" smtClean="0">
                <a:solidFill>
                  <a:srgbClr val="FF0000"/>
                </a:solidFill>
              </a:rPr>
              <a:t>International Criminal Law.</a:t>
            </a:r>
            <a:endParaRPr lang="en-GB" dirty="0">
              <a:solidFill>
                <a:srgbClr val="FF0000"/>
              </a:solidFill>
            </a:endParaRPr>
          </a:p>
        </p:txBody>
      </p:sp>
    </p:spTree>
    <p:extLst>
      <p:ext uri="{BB962C8B-B14F-4D97-AF65-F5344CB8AC3E}">
        <p14:creationId xmlns:p14="http://schemas.microsoft.com/office/powerpoint/2010/main" val="3974525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fr-FR" sz="2900" dirty="0">
                <a:solidFill>
                  <a:srgbClr val="464653"/>
                </a:solidFill>
              </a:rPr>
              <a:t>Aide-mèmoire</a:t>
            </a:r>
            <a:r>
              <a:rPr lang="pl-PL" sz="2900" dirty="0">
                <a:solidFill>
                  <a:srgbClr val="464653"/>
                </a:solidFill>
              </a:rPr>
              <a:t>: </a:t>
            </a:r>
            <a:r>
              <a:rPr lang="en-GB" sz="2900" dirty="0">
                <a:solidFill>
                  <a:srgbClr val="464653"/>
                </a:solidFill>
              </a:rPr>
              <a:t>key dates in the development of international law </a:t>
            </a:r>
            <a:endParaRPr lang="en-GB" dirty="0"/>
          </a:p>
        </p:txBody>
      </p:sp>
      <p:sp>
        <p:nvSpPr>
          <p:cNvPr id="3" name="Symbol zastępczy zawartości 2"/>
          <p:cNvSpPr>
            <a:spLocks noGrp="1"/>
          </p:cNvSpPr>
          <p:nvPr>
            <p:ph idx="1"/>
          </p:nvPr>
        </p:nvSpPr>
        <p:spPr/>
        <p:txBody>
          <a:bodyPr/>
          <a:lstStyle/>
          <a:p>
            <a:r>
              <a:rPr lang="en-GB" dirty="0" smtClean="0">
                <a:solidFill>
                  <a:srgbClr val="FF0000"/>
                </a:solidFill>
              </a:rPr>
              <a:t>1648. </a:t>
            </a:r>
            <a:r>
              <a:rPr lang="en-GB" dirty="0" smtClean="0"/>
              <a:t>The conclusion of the </a:t>
            </a:r>
            <a:r>
              <a:rPr lang="en-GB" dirty="0" smtClean="0">
                <a:solidFill>
                  <a:srgbClr val="0070C0"/>
                </a:solidFill>
              </a:rPr>
              <a:t>treaty of Westphalia</a:t>
            </a:r>
            <a:r>
              <a:rPr lang="en-GB" dirty="0" smtClean="0"/>
              <a:t>, which ended religious wars in Europe, is often referred to as the </a:t>
            </a:r>
            <a:r>
              <a:rPr lang="en-GB" dirty="0" smtClean="0">
                <a:solidFill>
                  <a:srgbClr val="FFC000"/>
                </a:solidFill>
              </a:rPr>
              <a:t>constitutional treaty of Europe</a:t>
            </a:r>
            <a:r>
              <a:rPr lang="en-GB" dirty="0" smtClean="0"/>
              <a:t>. </a:t>
            </a:r>
            <a:endParaRPr lang="pl-PL" dirty="0" smtClean="0"/>
          </a:p>
          <a:p>
            <a:r>
              <a:rPr lang="en-GB" dirty="0" smtClean="0">
                <a:solidFill>
                  <a:srgbClr val="0070C0"/>
                </a:solidFill>
              </a:rPr>
              <a:t>It recognised the principle of sovereignty, territorial integrity, the equality of States</a:t>
            </a:r>
            <a:r>
              <a:rPr lang="en-GB" dirty="0" smtClean="0"/>
              <a:t>, and </a:t>
            </a:r>
            <a:r>
              <a:rPr lang="en-GB" dirty="0" smtClean="0">
                <a:solidFill>
                  <a:srgbClr val="00B050"/>
                </a:solidFill>
              </a:rPr>
              <a:t>recognised that a ruler has the right to impose his chosen religion on his subjects although some protection was guaranteed for religious minorities.</a:t>
            </a:r>
            <a:endParaRPr lang="en-GB" dirty="0">
              <a:solidFill>
                <a:srgbClr val="00B050"/>
              </a:solidFill>
            </a:endParaRPr>
          </a:p>
        </p:txBody>
      </p:sp>
    </p:spTree>
    <p:extLst>
      <p:ext uri="{BB962C8B-B14F-4D97-AF65-F5344CB8AC3E}">
        <p14:creationId xmlns:p14="http://schemas.microsoft.com/office/powerpoint/2010/main" val="1204953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fr-FR" dirty="0" smtClean="0"/>
              <a:t>Aide-mèmoire</a:t>
            </a:r>
            <a:r>
              <a:rPr lang="pl-PL" dirty="0" smtClean="0"/>
              <a:t>: </a:t>
            </a:r>
            <a:r>
              <a:rPr lang="en-GB" dirty="0" smtClean="0"/>
              <a:t>key dates in the development of international law </a:t>
            </a:r>
            <a:endParaRPr lang="en-GB" dirty="0"/>
          </a:p>
        </p:txBody>
      </p:sp>
      <p:sp>
        <p:nvSpPr>
          <p:cNvPr id="3" name="Symbol zastępczy zawartości 2"/>
          <p:cNvSpPr>
            <a:spLocks noGrp="1"/>
          </p:cNvSpPr>
          <p:nvPr>
            <p:ph idx="1"/>
          </p:nvPr>
        </p:nvSpPr>
        <p:spPr/>
        <p:txBody>
          <a:bodyPr>
            <a:normAutofit fontScale="92500" lnSpcReduction="10000"/>
          </a:bodyPr>
          <a:lstStyle/>
          <a:p>
            <a:r>
              <a:rPr lang="en-GB" dirty="0" smtClean="0">
                <a:solidFill>
                  <a:srgbClr val="FF0000"/>
                </a:solidFill>
              </a:rPr>
              <a:t>1815.</a:t>
            </a:r>
            <a:r>
              <a:rPr lang="en-GB" dirty="0" smtClean="0"/>
              <a:t> </a:t>
            </a:r>
            <a:r>
              <a:rPr lang="en-GB" dirty="0" smtClean="0">
                <a:solidFill>
                  <a:srgbClr val="0070C0"/>
                </a:solidFill>
              </a:rPr>
              <a:t>The Congress of Vienna </a:t>
            </a:r>
            <a:r>
              <a:rPr lang="en-GB" dirty="0" smtClean="0"/>
              <a:t>which ended the Napoleonic wars established a new political balance of powers intended to ensure stability, peace and the status quo in Europe. </a:t>
            </a:r>
            <a:endParaRPr lang="pl-PL" dirty="0" smtClean="0"/>
          </a:p>
          <a:p>
            <a:r>
              <a:rPr lang="en-GB" dirty="0" smtClean="0"/>
              <a:t>It was based on sovereignty, balance of powers, legitimacy, and equality between nations. </a:t>
            </a:r>
            <a:endParaRPr lang="pl-PL" dirty="0" smtClean="0"/>
          </a:p>
          <a:p>
            <a:r>
              <a:rPr lang="en-GB" dirty="0" smtClean="0"/>
              <a:t>It codified the law on diplomatic agents and missions, created the institution of permanent neutrality (e.g. in respect of Switzerland) and created the Concert of Europe, as means of enforcing its decisions. </a:t>
            </a:r>
            <a:endParaRPr lang="en-GB" dirty="0"/>
          </a:p>
        </p:txBody>
      </p:sp>
    </p:spTree>
    <p:extLst>
      <p:ext uri="{BB962C8B-B14F-4D97-AF65-F5344CB8AC3E}">
        <p14:creationId xmlns:p14="http://schemas.microsoft.com/office/powerpoint/2010/main" val="392869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Definition of International Law</a:t>
            </a:r>
            <a:endParaRPr lang="en-GB" dirty="0"/>
          </a:p>
        </p:txBody>
      </p:sp>
      <p:sp>
        <p:nvSpPr>
          <p:cNvPr id="3" name="Symbol zastępczy zawartości 2"/>
          <p:cNvSpPr>
            <a:spLocks noGrp="1"/>
          </p:cNvSpPr>
          <p:nvPr>
            <p:ph idx="1"/>
          </p:nvPr>
        </p:nvSpPr>
        <p:spPr/>
        <p:txBody>
          <a:bodyPr>
            <a:normAutofit fontScale="92500"/>
          </a:bodyPr>
          <a:lstStyle/>
          <a:p>
            <a:r>
              <a:rPr lang="en-GB" dirty="0" smtClean="0">
                <a:solidFill>
                  <a:srgbClr val="00B050"/>
                </a:solidFill>
              </a:rPr>
              <a:t>In the Lotus case</a:t>
            </a:r>
            <a:r>
              <a:rPr lang="pl-PL" dirty="0" smtClean="0">
                <a:solidFill>
                  <a:srgbClr val="00B050"/>
                </a:solidFill>
              </a:rPr>
              <a:t> (1926)</a:t>
            </a:r>
            <a:r>
              <a:rPr lang="en-GB" dirty="0" smtClean="0">
                <a:solidFill>
                  <a:srgbClr val="00B050"/>
                </a:solidFill>
              </a:rPr>
              <a:t>, the Permanent Court of International Justice provided the following definition: </a:t>
            </a:r>
          </a:p>
          <a:p>
            <a:pPr marL="0" indent="0">
              <a:buNone/>
            </a:pPr>
            <a:r>
              <a:rPr lang="en-GB" dirty="0" smtClean="0"/>
              <a:t>International law governs relations between independent states. </a:t>
            </a:r>
            <a:endParaRPr lang="pl-PL" dirty="0" smtClean="0"/>
          </a:p>
          <a:p>
            <a:pPr marL="0" indent="0">
              <a:buNone/>
            </a:pPr>
            <a:r>
              <a:rPr lang="en-GB" dirty="0" smtClean="0"/>
              <a:t>The rules of law </a:t>
            </a:r>
            <a:r>
              <a:rPr lang="en-GB" dirty="0" smtClean="0">
                <a:solidFill>
                  <a:srgbClr val="6600FF"/>
                </a:solidFill>
              </a:rPr>
              <a:t>binding upon </a:t>
            </a:r>
            <a:r>
              <a:rPr lang="en-GB" dirty="0" smtClean="0"/>
              <a:t>them therefore </a:t>
            </a:r>
            <a:r>
              <a:rPr lang="en-GB" dirty="0" smtClean="0">
                <a:solidFill>
                  <a:srgbClr val="6600FF"/>
                </a:solidFill>
              </a:rPr>
              <a:t>emanate from their own will </a:t>
            </a:r>
            <a:r>
              <a:rPr lang="en-GB" dirty="0" smtClean="0"/>
              <a:t>as expressed in conventions </a:t>
            </a:r>
            <a:r>
              <a:rPr lang="en-GB" dirty="0" smtClean="0">
                <a:solidFill>
                  <a:srgbClr val="FF33CC"/>
                </a:solidFill>
              </a:rPr>
              <a:t>established in order to regulate the relations between these co-existing independent communities or with w view to the achievement of common aims.    </a:t>
            </a:r>
            <a:endParaRPr lang="en-GB" dirty="0">
              <a:solidFill>
                <a:srgbClr val="FF33CC"/>
              </a:solidFill>
            </a:endParaRPr>
          </a:p>
        </p:txBody>
      </p:sp>
    </p:spTree>
    <p:extLst>
      <p:ext uri="{BB962C8B-B14F-4D97-AF65-F5344CB8AC3E}">
        <p14:creationId xmlns:p14="http://schemas.microsoft.com/office/powerpoint/2010/main" val="1494643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idx="1"/>
          </p:nvPr>
        </p:nvSpPr>
        <p:spPr/>
        <p:txBody>
          <a:bodyPr>
            <a:normAutofit fontScale="85000" lnSpcReduction="10000"/>
          </a:bodyPr>
          <a:lstStyle/>
          <a:p>
            <a:r>
              <a:rPr lang="en-GB" dirty="0" smtClean="0">
                <a:solidFill>
                  <a:srgbClr val="FF0000"/>
                </a:solidFill>
              </a:rPr>
              <a:t>1919.</a:t>
            </a:r>
            <a:r>
              <a:rPr lang="en-GB" dirty="0" smtClean="0"/>
              <a:t> </a:t>
            </a:r>
            <a:r>
              <a:rPr lang="en-GB" dirty="0" smtClean="0">
                <a:solidFill>
                  <a:srgbClr val="0070C0"/>
                </a:solidFill>
              </a:rPr>
              <a:t>The League of Nations </a:t>
            </a:r>
            <a:r>
              <a:rPr lang="en-GB" dirty="0" smtClean="0"/>
              <a:t>and the permanent Court of International justice (PCIJ) were established under the auspices of the 1919 Peace Conference. </a:t>
            </a:r>
            <a:endParaRPr lang="pl-PL" dirty="0" smtClean="0"/>
          </a:p>
          <a:p>
            <a:r>
              <a:rPr lang="en-GB" dirty="0" smtClean="0">
                <a:solidFill>
                  <a:prstClr val="black"/>
                </a:solidFill>
              </a:rPr>
              <a:t>The League of Nations was the first universal intergovernmental organisation open to an</a:t>
            </a:r>
            <a:r>
              <a:rPr lang="pl-PL" dirty="0" smtClean="0">
                <a:solidFill>
                  <a:prstClr val="black"/>
                </a:solidFill>
              </a:rPr>
              <a:t>y</a:t>
            </a:r>
            <a:r>
              <a:rPr lang="en-GB" dirty="0" smtClean="0">
                <a:solidFill>
                  <a:prstClr val="black"/>
                </a:solidFill>
              </a:rPr>
              <a:t> State. </a:t>
            </a:r>
            <a:endParaRPr lang="pl-PL" dirty="0" smtClean="0">
              <a:solidFill>
                <a:prstClr val="black"/>
              </a:solidFill>
            </a:endParaRPr>
          </a:p>
          <a:p>
            <a:r>
              <a:rPr lang="en-GB" dirty="0" smtClean="0">
                <a:solidFill>
                  <a:prstClr val="black"/>
                </a:solidFill>
              </a:rPr>
              <a:t>Its main objectives were to maintain peace and security, protect minorities and supervise the mandate system. </a:t>
            </a:r>
            <a:endParaRPr lang="pl-PL" dirty="0" smtClean="0">
              <a:solidFill>
                <a:prstClr val="black"/>
              </a:solidFill>
            </a:endParaRPr>
          </a:p>
          <a:p>
            <a:r>
              <a:rPr lang="en-GB" dirty="0" smtClean="0">
                <a:solidFill>
                  <a:prstClr val="black"/>
                </a:solidFill>
              </a:rPr>
              <a:t>The PCIJ was the first permanent world court ever created by the international community open to all states with jurisdiction over all international disputes.  </a:t>
            </a:r>
            <a:endParaRPr lang="en-GB" dirty="0"/>
          </a:p>
        </p:txBody>
      </p:sp>
    </p:spTree>
    <p:extLst>
      <p:ext uri="{BB962C8B-B14F-4D97-AF65-F5344CB8AC3E}">
        <p14:creationId xmlns:p14="http://schemas.microsoft.com/office/powerpoint/2010/main" val="40356177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idx="1"/>
          </p:nvPr>
        </p:nvSpPr>
        <p:spPr/>
        <p:txBody>
          <a:bodyPr/>
          <a:lstStyle/>
          <a:p>
            <a:r>
              <a:rPr lang="en-GB" dirty="0" smtClean="0">
                <a:solidFill>
                  <a:srgbClr val="FF0000"/>
                </a:solidFill>
              </a:rPr>
              <a:t>1945.</a:t>
            </a:r>
            <a:r>
              <a:rPr lang="en-GB" dirty="0" smtClean="0"/>
              <a:t> The creation of </a:t>
            </a:r>
            <a:r>
              <a:rPr lang="en-GB" dirty="0" smtClean="0">
                <a:solidFill>
                  <a:srgbClr val="0070C0"/>
                </a:solidFill>
              </a:rPr>
              <a:t>the United Nations </a:t>
            </a:r>
            <a:r>
              <a:rPr lang="en-GB" dirty="0" smtClean="0"/>
              <a:t>(UN). </a:t>
            </a:r>
            <a:endParaRPr lang="pl-PL" dirty="0" smtClean="0"/>
          </a:p>
          <a:p>
            <a:r>
              <a:rPr lang="en-GB" dirty="0" smtClean="0"/>
              <a:t>The purposes of the UN are: to maintain international peace and security; to develop friendly relations among nations; to achieve international co-operation in solving common international problems of an economic, social, cultural or humanitarian nature; to be a centre for harmonising the actions of nations in the attainment of these common ends. </a:t>
            </a:r>
            <a:endParaRPr lang="en-GB" dirty="0"/>
          </a:p>
        </p:txBody>
      </p:sp>
    </p:spTree>
    <p:extLst>
      <p:ext uri="{BB962C8B-B14F-4D97-AF65-F5344CB8AC3E}">
        <p14:creationId xmlns:p14="http://schemas.microsoft.com/office/powerpoint/2010/main" val="179448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fr-FR" dirty="0" smtClean="0"/>
              <a:t>Aide-mèmoire:</a:t>
            </a:r>
            <a:r>
              <a:rPr lang="en-US" dirty="0" smtClean="0"/>
              <a:t> </a:t>
            </a:r>
            <a:r>
              <a:rPr lang="en-US" dirty="0"/>
              <a:t>key dates in the development of international law </a:t>
            </a:r>
            <a:endParaRPr lang="en-GB" dirty="0"/>
          </a:p>
        </p:txBody>
      </p:sp>
      <p:sp>
        <p:nvSpPr>
          <p:cNvPr id="3" name="Symbol zastępczy zawartości 2"/>
          <p:cNvSpPr>
            <a:spLocks noGrp="1"/>
          </p:cNvSpPr>
          <p:nvPr>
            <p:ph idx="1"/>
          </p:nvPr>
        </p:nvSpPr>
        <p:spPr/>
        <p:txBody>
          <a:bodyPr/>
          <a:lstStyle/>
          <a:p>
            <a:r>
              <a:rPr lang="en-GB" dirty="0" smtClean="0">
                <a:solidFill>
                  <a:srgbClr val="FF0000"/>
                </a:solidFill>
              </a:rPr>
              <a:t>1989-1991. </a:t>
            </a:r>
            <a:r>
              <a:rPr lang="en-GB" dirty="0" smtClean="0"/>
              <a:t>The period from the fall of the </a:t>
            </a:r>
            <a:r>
              <a:rPr lang="pl-PL" dirty="0" smtClean="0"/>
              <a:t>B</a:t>
            </a:r>
            <a:r>
              <a:rPr lang="pl-PL" dirty="0"/>
              <a:t>e</a:t>
            </a:r>
            <a:r>
              <a:rPr lang="en-GB" dirty="0" err="1" smtClean="0"/>
              <a:t>rlin</a:t>
            </a:r>
            <a:r>
              <a:rPr lang="en-GB" dirty="0" smtClean="0"/>
              <a:t> Wall (7 November 1989) to the official dissolution of the Soviet Union (31 December 1991) is considered as the </a:t>
            </a:r>
            <a:r>
              <a:rPr lang="en-GB" dirty="0" smtClean="0">
                <a:solidFill>
                  <a:srgbClr val="0070C0"/>
                </a:solidFill>
              </a:rPr>
              <a:t>end of the Cold War. </a:t>
            </a:r>
            <a:endParaRPr lang="en-GB" dirty="0">
              <a:solidFill>
                <a:srgbClr val="0070C0"/>
              </a:solidFill>
            </a:endParaRPr>
          </a:p>
        </p:txBody>
      </p:sp>
    </p:spTree>
    <p:extLst>
      <p:ext uri="{BB962C8B-B14F-4D97-AF65-F5344CB8AC3E}">
        <p14:creationId xmlns:p14="http://schemas.microsoft.com/office/powerpoint/2010/main" val="1908809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smtClean="0"/>
              <a:t>International </a:t>
            </a:r>
            <a:r>
              <a:rPr lang="pl-PL" dirty="0" smtClean="0"/>
              <a:t>L</a:t>
            </a:r>
            <a:r>
              <a:rPr lang="en-GB" dirty="0" smtClean="0"/>
              <a:t>aw Commission</a:t>
            </a:r>
            <a:endParaRPr lang="en-GB" dirty="0"/>
          </a:p>
        </p:txBody>
      </p:sp>
      <p:sp>
        <p:nvSpPr>
          <p:cNvPr id="3" name="Symbol zastępczy zawartości 2"/>
          <p:cNvSpPr>
            <a:spLocks noGrp="1"/>
          </p:cNvSpPr>
          <p:nvPr>
            <p:ph idx="1"/>
          </p:nvPr>
        </p:nvSpPr>
        <p:spPr/>
        <p:txBody>
          <a:bodyPr/>
          <a:lstStyle/>
          <a:p>
            <a:r>
              <a:rPr lang="en-GB" dirty="0" smtClean="0"/>
              <a:t>Studies topics for possible codification, such as: State responsibility, Law of Treaties, Regime of territorial waters, etc.</a:t>
            </a:r>
          </a:p>
        </p:txBody>
      </p:sp>
    </p:spTree>
    <p:extLst>
      <p:ext uri="{BB962C8B-B14F-4D97-AF65-F5344CB8AC3E}">
        <p14:creationId xmlns:p14="http://schemas.microsoft.com/office/powerpoint/2010/main" val="2150479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Summary</a:t>
            </a:r>
            <a:endParaRPr lang="en-GB" dirty="0"/>
          </a:p>
        </p:txBody>
      </p:sp>
      <p:sp>
        <p:nvSpPr>
          <p:cNvPr id="3" name="Symbol zastępczy zawartości 2"/>
          <p:cNvSpPr>
            <a:spLocks noGrp="1"/>
          </p:cNvSpPr>
          <p:nvPr>
            <p:ph idx="1"/>
          </p:nvPr>
        </p:nvSpPr>
        <p:spPr/>
        <p:txBody>
          <a:bodyPr>
            <a:normAutofit lnSpcReduction="10000"/>
          </a:bodyPr>
          <a:lstStyle/>
          <a:p>
            <a:r>
              <a:rPr lang="en-GB" dirty="0" smtClean="0"/>
              <a:t>International law comprises a </a:t>
            </a:r>
            <a:r>
              <a:rPr lang="en-GB" dirty="0" smtClean="0">
                <a:solidFill>
                  <a:srgbClr val="00B050"/>
                </a:solidFill>
              </a:rPr>
              <a:t>system of rules and principles that govern the international relations between sovereign </a:t>
            </a:r>
            <a:r>
              <a:rPr lang="pl-PL" dirty="0" smtClean="0">
                <a:solidFill>
                  <a:srgbClr val="00B050"/>
                </a:solidFill>
              </a:rPr>
              <a:t>S</a:t>
            </a:r>
            <a:r>
              <a:rPr lang="en-GB" dirty="0" smtClean="0">
                <a:solidFill>
                  <a:srgbClr val="00B050"/>
                </a:solidFill>
              </a:rPr>
              <a:t>tates and other institutional subjects of international law. </a:t>
            </a:r>
            <a:endParaRPr lang="pl-PL" dirty="0" smtClean="0">
              <a:solidFill>
                <a:srgbClr val="00B050"/>
              </a:solidFill>
            </a:endParaRPr>
          </a:p>
          <a:p>
            <a:r>
              <a:rPr lang="en-GB" dirty="0" smtClean="0"/>
              <a:t>It operates alongside international diplomacy, politics and economics.</a:t>
            </a:r>
          </a:p>
          <a:p>
            <a:r>
              <a:rPr lang="en-GB" dirty="0" smtClean="0"/>
              <a:t>The international law is a system of law, that its </a:t>
            </a:r>
            <a:r>
              <a:rPr lang="en-GB" dirty="0" smtClean="0">
                <a:solidFill>
                  <a:srgbClr val="00B0F0"/>
                </a:solidFill>
              </a:rPr>
              <a:t>subjects recognise that there exists a set of rules binding upon them as law. </a:t>
            </a:r>
            <a:r>
              <a:rPr lang="en-GB" dirty="0" smtClean="0">
                <a:solidFill>
                  <a:srgbClr val="FF0000"/>
                </a:solidFill>
              </a:rPr>
              <a:t>Subjects believe international law exists</a:t>
            </a:r>
            <a:r>
              <a:rPr lang="en-GB" dirty="0" smtClean="0"/>
              <a:t>. </a:t>
            </a:r>
          </a:p>
        </p:txBody>
      </p:sp>
    </p:spTree>
    <p:extLst>
      <p:ext uri="{BB962C8B-B14F-4D97-AF65-F5344CB8AC3E}">
        <p14:creationId xmlns:p14="http://schemas.microsoft.com/office/powerpoint/2010/main" val="1199543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844731"/>
            <a:ext cx="8229600" cy="1066800"/>
          </a:xfrm>
        </p:spPr>
        <p:txBody>
          <a:bodyPr/>
          <a:lstStyle/>
          <a:p>
            <a:r>
              <a:rPr lang="en-GB" dirty="0">
                <a:solidFill>
                  <a:srgbClr val="464653"/>
                </a:solidFill>
              </a:rPr>
              <a:t>Summary</a:t>
            </a:r>
            <a:endParaRPr lang="en-GB" dirty="0"/>
          </a:p>
        </p:txBody>
      </p:sp>
      <p:sp>
        <p:nvSpPr>
          <p:cNvPr id="3" name="Symbol zastępczy zawartości 2"/>
          <p:cNvSpPr>
            <a:spLocks noGrp="1"/>
          </p:cNvSpPr>
          <p:nvPr>
            <p:ph idx="1"/>
          </p:nvPr>
        </p:nvSpPr>
        <p:spPr>
          <a:xfrm>
            <a:off x="205740" y="1911531"/>
            <a:ext cx="8732520" cy="5105400"/>
          </a:xfrm>
        </p:spPr>
        <p:txBody>
          <a:bodyPr>
            <a:normAutofit/>
          </a:bodyPr>
          <a:lstStyle/>
          <a:p>
            <a:r>
              <a:rPr lang="en-GB" dirty="0" smtClean="0"/>
              <a:t>It is a </a:t>
            </a:r>
            <a:r>
              <a:rPr lang="en-GB" dirty="0" smtClean="0">
                <a:solidFill>
                  <a:srgbClr val="FF0000"/>
                </a:solidFill>
              </a:rPr>
              <a:t>Law of Co-ordination</a:t>
            </a:r>
            <a:r>
              <a:rPr lang="en-GB" dirty="0" smtClean="0"/>
              <a:t>, which main objective is to keep its subjects peacefully apart and to organize unilateral or common action where an issue cannot be managed effectively by each subject alone. </a:t>
            </a:r>
            <a:endParaRPr lang="pl-PL" dirty="0" smtClean="0"/>
          </a:p>
          <a:p>
            <a:r>
              <a:rPr lang="en-GB" dirty="0" smtClean="0"/>
              <a:t>The basic presumption of the law of coordination is that all subjects are equally sovereign. </a:t>
            </a:r>
            <a:endParaRPr lang="pl-PL" dirty="0" smtClean="0"/>
          </a:p>
          <a:p>
            <a:r>
              <a:rPr lang="en-GB" dirty="0" smtClean="0"/>
              <a:t>States are the dominant actors in international relations. </a:t>
            </a:r>
            <a:endParaRPr lang="pl-PL" dirty="0" smtClean="0"/>
          </a:p>
          <a:p>
            <a:r>
              <a:rPr lang="pl-PL" dirty="0"/>
              <a:t>T</a:t>
            </a:r>
            <a:r>
              <a:rPr lang="en-GB" dirty="0" smtClean="0"/>
              <a:t>his system is based upon the assumption that what is not prohibited is permitted. </a:t>
            </a:r>
            <a:endParaRPr lang="pl-PL" dirty="0" smtClean="0"/>
          </a:p>
        </p:txBody>
      </p:sp>
    </p:spTree>
    <p:extLst>
      <p:ext uri="{BB962C8B-B14F-4D97-AF65-F5344CB8AC3E}">
        <p14:creationId xmlns:p14="http://schemas.microsoft.com/office/powerpoint/2010/main" val="3197001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Summary</a:t>
            </a:r>
            <a:endParaRPr lang="en-GB" dirty="0"/>
          </a:p>
        </p:txBody>
      </p:sp>
      <p:sp>
        <p:nvSpPr>
          <p:cNvPr id="3" name="Symbol zastępczy zawartości 2"/>
          <p:cNvSpPr>
            <a:spLocks noGrp="1"/>
          </p:cNvSpPr>
          <p:nvPr>
            <p:ph idx="1"/>
          </p:nvPr>
        </p:nvSpPr>
        <p:spPr/>
        <p:txBody>
          <a:bodyPr>
            <a:normAutofit fontScale="92500"/>
          </a:bodyPr>
          <a:lstStyle/>
          <a:p>
            <a:r>
              <a:rPr lang="en-GB" dirty="0" smtClean="0"/>
              <a:t>It is the </a:t>
            </a:r>
            <a:r>
              <a:rPr lang="pl-PL" dirty="0" smtClean="0">
                <a:solidFill>
                  <a:srgbClr val="FF0000"/>
                </a:solidFill>
              </a:rPr>
              <a:t>L</a:t>
            </a:r>
            <a:r>
              <a:rPr lang="en-GB" dirty="0" smtClean="0">
                <a:solidFill>
                  <a:srgbClr val="FF0000"/>
                </a:solidFill>
              </a:rPr>
              <a:t>aw of Co-operation</a:t>
            </a:r>
            <a:r>
              <a:rPr lang="en-GB" dirty="0" smtClean="0"/>
              <a:t>. The obligation to co-operate, as set out in Art. 1 (1) and (3) UN Charter, entails co-operation among States, and co-operation with the UN in the maintenance of international peace and security, as well as in the solving of international problems of an economic, social, cultural, or humanitarian character. </a:t>
            </a:r>
            <a:endParaRPr lang="pl-PL" dirty="0" smtClean="0"/>
          </a:p>
          <a:p>
            <a:r>
              <a:rPr lang="en-GB" dirty="0" smtClean="0"/>
              <a:t>The duty to co-operate means the obligation to enter into such co-ordinated action so as to achieve a specific goal.  </a:t>
            </a:r>
            <a:endParaRPr lang="en-GB" dirty="0"/>
          </a:p>
        </p:txBody>
      </p:sp>
    </p:spTree>
    <p:extLst>
      <p:ext uri="{BB962C8B-B14F-4D97-AF65-F5344CB8AC3E}">
        <p14:creationId xmlns:p14="http://schemas.microsoft.com/office/powerpoint/2010/main" val="20839080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464653"/>
                </a:solidFill>
              </a:rPr>
              <a:t>Summary</a:t>
            </a:r>
            <a:endParaRPr lang="en-GB" dirty="0"/>
          </a:p>
        </p:txBody>
      </p:sp>
      <p:sp>
        <p:nvSpPr>
          <p:cNvPr id="3" name="Symbol zastępczy zawartości 2"/>
          <p:cNvSpPr>
            <a:spLocks noGrp="1"/>
          </p:cNvSpPr>
          <p:nvPr>
            <p:ph idx="1"/>
          </p:nvPr>
        </p:nvSpPr>
        <p:spPr/>
        <p:txBody>
          <a:bodyPr/>
          <a:lstStyle/>
          <a:p>
            <a:pPr lvl="0">
              <a:buClr>
                <a:srgbClr val="727CA3"/>
              </a:buClr>
            </a:pPr>
            <a:r>
              <a:rPr lang="en-GB" dirty="0" smtClean="0">
                <a:solidFill>
                  <a:prstClr val="black"/>
                </a:solidFill>
              </a:rPr>
              <a:t>The Legitimacy of International Law: it rests in the </a:t>
            </a:r>
            <a:r>
              <a:rPr lang="en-GB" dirty="0" smtClean="0">
                <a:solidFill>
                  <a:srgbClr val="FF0000"/>
                </a:solidFill>
              </a:rPr>
              <a:t>consent</a:t>
            </a:r>
            <a:r>
              <a:rPr lang="en-GB" dirty="0" smtClean="0">
                <a:solidFill>
                  <a:prstClr val="black"/>
                </a:solidFill>
              </a:rPr>
              <a:t> of their subjects. </a:t>
            </a:r>
          </a:p>
          <a:p>
            <a:pPr lvl="0">
              <a:buClr>
                <a:srgbClr val="727CA3"/>
              </a:buClr>
            </a:pPr>
            <a:r>
              <a:rPr lang="en-GB" dirty="0" smtClean="0">
                <a:solidFill>
                  <a:srgbClr val="6600FF"/>
                </a:solidFill>
              </a:rPr>
              <a:t>It is not a perfect system</a:t>
            </a:r>
            <a:r>
              <a:rPr lang="en-GB" dirty="0" smtClean="0">
                <a:solidFill>
                  <a:prstClr val="black"/>
                </a:solidFill>
              </a:rPr>
              <a:t>. There is a general lack of institutions; the content of the rules can be uncertain; States may elect to ignore international law when their </a:t>
            </a:r>
            <a:r>
              <a:rPr lang="en-GB" dirty="0" smtClean="0"/>
              <a:t>vital interests are at stake; States are able to violate basic rules, such as prohibition of violence without fear of being coerced.</a:t>
            </a:r>
          </a:p>
          <a:p>
            <a:pPr marL="0" indent="0">
              <a:buNone/>
            </a:pPr>
            <a:endParaRPr lang="en-GB" dirty="0"/>
          </a:p>
        </p:txBody>
      </p:sp>
    </p:spTree>
    <p:extLst>
      <p:ext uri="{BB962C8B-B14F-4D97-AF65-F5344CB8AC3E}">
        <p14:creationId xmlns:p14="http://schemas.microsoft.com/office/powerpoint/2010/main" val="3660168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ethics</a:t>
            </a:r>
          </a:p>
        </p:txBody>
      </p:sp>
      <p:sp>
        <p:nvSpPr>
          <p:cNvPr id="3" name="Content Placeholder 2"/>
          <p:cNvSpPr>
            <a:spLocks noGrp="1"/>
          </p:cNvSpPr>
          <p:nvPr>
            <p:ph sz="quarter" idx="1"/>
          </p:nvPr>
        </p:nvSpPr>
        <p:spPr/>
        <p:txBody>
          <a:bodyPr/>
          <a:lstStyle/>
          <a:p>
            <a:pPr algn="just"/>
            <a:r>
              <a:rPr lang="en-US" dirty="0">
                <a:solidFill>
                  <a:srgbClr val="002060"/>
                </a:solidFill>
              </a:rPr>
              <a:t>Accepted principles about business what is right and wrong for business and these principles generally accepted by all business community and these principles govern the conduct of business people and firms.</a:t>
            </a:r>
          </a:p>
          <a:p>
            <a:pPr algn="just"/>
            <a:endParaRPr lang="en-US" dirty="0"/>
          </a:p>
          <a:p>
            <a:pPr algn="just"/>
            <a:endParaRPr lang="en-US" dirty="0"/>
          </a:p>
          <a:p>
            <a:pPr algn="just"/>
            <a:endParaRPr lang="en-US" dirty="0"/>
          </a:p>
        </p:txBody>
      </p:sp>
      <p:pic>
        <p:nvPicPr>
          <p:cNvPr id="11" name="Picture 5"/>
          <p:cNvPicPr>
            <a:picLocks noChangeAspect="1" noChangeArrowheads="1"/>
          </p:cNvPicPr>
          <p:nvPr/>
        </p:nvPicPr>
        <p:blipFill>
          <a:blip r:embed="rId2"/>
          <a:srcRect/>
          <a:stretch>
            <a:fillRect/>
          </a:stretch>
        </p:blipFill>
        <p:spPr bwMode="auto">
          <a:xfrm>
            <a:off x="5257800" y="3628762"/>
            <a:ext cx="3048000" cy="292443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711926"/>
            <a:ext cx="8229600" cy="1066800"/>
          </a:xfrm>
        </p:spPr>
        <p:txBody>
          <a:bodyPr/>
          <a:lstStyle/>
          <a:p>
            <a:r>
              <a:rPr lang="en-US" u="sng" dirty="0">
                <a:solidFill>
                  <a:schemeClr val="accent6">
                    <a:lumMod val="75000"/>
                  </a:schemeClr>
                </a:solidFill>
              </a:rPr>
              <a:t>Ethical issues in I.B</a:t>
            </a:r>
          </a:p>
        </p:txBody>
      </p:sp>
      <p:sp>
        <p:nvSpPr>
          <p:cNvPr id="3" name="Content Placeholder 2"/>
          <p:cNvSpPr>
            <a:spLocks noGrp="1"/>
          </p:cNvSpPr>
          <p:nvPr>
            <p:ph sz="quarter" idx="1"/>
          </p:nvPr>
        </p:nvSpPr>
        <p:spPr/>
        <p:txBody>
          <a:bodyPr/>
          <a:lstStyle/>
          <a:p>
            <a:pPr>
              <a:buNone/>
            </a:pPr>
            <a:endParaRPr lang="en-US" dirty="0"/>
          </a:p>
        </p:txBody>
      </p:sp>
      <p:graphicFrame>
        <p:nvGraphicFramePr>
          <p:cNvPr id="4" name="Diagram 3"/>
          <p:cNvGraphicFramePr/>
          <p:nvPr>
            <p:extLst>
              <p:ext uri="{D42A27DB-BD31-4B8C-83A1-F6EECF244321}">
                <p14:modId xmlns:p14="http://schemas.microsoft.com/office/powerpoint/2010/main" val="3007846098"/>
              </p:ext>
            </p:extLst>
          </p:nvPr>
        </p:nvGraphicFramePr>
        <p:xfrm>
          <a:off x="1619794" y="2103120"/>
          <a:ext cx="6000206" cy="445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Definition of International Law</a:t>
            </a:r>
            <a:endParaRPr lang="en-GB" dirty="0"/>
          </a:p>
        </p:txBody>
      </p:sp>
      <p:sp>
        <p:nvSpPr>
          <p:cNvPr id="3" name="Symbol zastępczy zawartości 2"/>
          <p:cNvSpPr>
            <a:spLocks noGrp="1"/>
          </p:cNvSpPr>
          <p:nvPr>
            <p:ph idx="1"/>
          </p:nvPr>
        </p:nvSpPr>
        <p:spPr/>
        <p:txBody>
          <a:bodyPr>
            <a:normAutofit fontScale="92500" lnSpcReduction="20000"/>
          </a:bodyPr>
          <a:lstStyle/>
          <a:p>
            <a:pPr marL="0" indent="0">
              <a:lnSpc>
                <a:spcPct val="115000"/>
              </a:lnSpc>
              <a:spcAft>
                <a:spcPts val="1000"/>
              </a:spcAft>
              <a:buNone/>
            </a:pPr>
            <a:r>
              <a:rPr lang="en-GB" dirty="0" smtClean="0">
                <a:solidFill>
                  <a:srgbClr val="FF0000"/>
                </a:solidFill>
              </a:rPr>
              <a:t>Public international law is </a:t>
            </a:r>
            <a:r>
              <a:rPr lang="en-GB" dirty="0" smtClean="0">
                <a:solidFill>
                  <a:srgbClr val="00B0F0"/>
                </a:solidFill>
              </a:rPr>
              <a:t>a combination </a:t>
            </a:r>
            <a:r>
              <a:rPr lang="en-GB" sz="2800" dirty="0" smtClean="0">
                <a:solidFill>
                  <a:srgbClr val="00B0F0"/>
                </a:solidFill>
                <a:ea typeface="Times New Roman"/>
                <a:cs typeface="Times New Roman"/>
              </a:rPr>
              <a:t>of rules and customs </a:t>
            </a:r>
            <a:r>
              <a:rPr lang="en-GB" sz="2800" dirty="0" smtClean="0">
                <a:solidFill>
                  <a:srgbClr val="00B050"/>
                </a:solidFill>
                <a:ea typeface="Times New Roman"/>
                <a:cs typeface="Times New Roman"/>
              </a:rPr>
              <a:t>governing relations between states in different fields,</a:t>
            </a:r>
            <a:r>
              <a:rPr lang="en-GB" sz="2800" dirty="0" smtClean="0">
                <a:solidFill>
                  <a:srgbClr val="FF0000"/>
                </a:solidFill>
                <a:ea typeface="Times New Roman"/>
                <a:cs typeface="Times New Roman"/>
              </a:rPr>
              <a:t> </a:t>
            </a:r>
            <a:r>
              <a:rPr lang="en-GB" sz="2800" dirty="0" smtClean="0">
                <a:ea typeface="Times New Roman"/>
                <a:cs typeface="Times New Roman"/>
              </a:rPr>
              <a:t>such as armed conflict, human rights, the sea, space, trade, territorial boundaries, and diplomatic relations.</a:t>
            </a:r>
            <a:endParaRPr lang="en-GB" sz="2400" dirty="0" smtClean="0">
              <a:ea typeface="Calibri"/>
              <a:cs typeface="Times New Roman"/>
            </a:endParaRPr>
          </a:p>
          <a:p>
            <a:r>
              <a:rPr lang="en-US" dirty="0" smtClean="0"/>
              <a:t>The </a:t>
            </a:r>
            <a:r>
              <a:rPr lang="en-US" dirty="0">
                <a:solidFill>
                  <a:srgbClr val="0070C0"/>
                </a:solidFill>
              </a:rPr>
              <a:t>United Nations Charter sets out the fundamental principles of modern public international law</a:t>
            </a:r>
            <a:r>
              <a:rPr lang="en-US" dirty="0"/>
              <a:t>, </a:t>
            </a:r>
            <a:r>
              <a:rPr lang="en-US" dirty="0" smtClean="0"/>
              <a:t>notably:</a:t>
            </a:r>
            <a:r>
              <a:rPr lang="pl-PL" dirty="0" smtClean="0"/>
              <a:t> </a:t>
            </a:r>
            <a:r>
              <a:rPr lang="en-GB" dirty="0" smtClean="0"/>
              <a:t>promotion of human rights; the strict limitation on the right to use force against other states;</a:t>
            </a:r>
            <a:r>
              <a:rPr lang="pl-PL" dirty="0" smtClean="0"/>
              <a:t> </a:t>
            </a:r>
            <a:r>
              <a:rPr lang="en-GB" dirty="0" smtClean="0"/>
              <a:t>the strict prohibition on the acquisition of territory by force.</a:t>
            </a:r>
          </a:p>
          <a:p>
            <a:endParaRPr lang="en-GB" dirty="0"/>
          </a:p>
        </p:txBody>
      </p:sp>
    </p:spTree>
    <p:extLst>
      <p:ext uri="{BB962C8B-B14F-4D97-AF65-F5344CB8AC3E}">
        <p14:creationId xmlns:p14="http://schemas.microsoft.com/office/powerpoint/2010/main" val="33305938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Employment practices</a:t>
            </a:r>
          </a:p>
        </p:txBody>
      </p:sp>
      <p:sp>
        <p:nvSpPr>
          <p:cNvPr id="3" name="Content Placeholder 2"/>
          <p:cNvSpPr>
            <a:spLocks noGrp="1"/>
          </p:cNvSpPr>
          <p:nvPr>
            <p:ph sz="quarter" idx="1"/>
          </p:nvPr>
        </p:nvSpPr>
        <p:spPr/>
        <p:txBody>
          <a:bodyPr/>
          <a:lstStyle/>
          <a:p>
            <a:pPr algn="just"/>
            <a:r>
              <a:rPr lang="en-US" dirty="0">
                <a:solidFill>
                  <a:srgbClr val="002060"/>
                </a:solidFill>
              </a:rPr>
              <a:t>Take work from employees according their compensation, age, gender and ability. </a:t>
            </a:r>
          </a:p>
          <a:p>
            <a:pPr algn="just"/>
            <a:r>
              <a:rPr lang="en-US" dirty="0">
                <a:solidFill>
                  <a:srgbClr val="002060"/>
                </a:solidFill>
              </a:rPr>
              <a:t>Examples of those companies who faces this unethical behavior:</a:t>
            </a:r>
          </a:p>
          <a:p>
            <a:pPr lvl="1" algn="just"/>
            <a:r>
              <a:rPr lang="en-US" dirty="0">
                <a:solidFill>
                  <a:srgbClr val="002060"/>
                </a:solidFill>
              </a:rPr>
              <a:t>Nike 1996</a:t>
            </a:r>
          </a:p>
          <a:p>
            <a:pPr lvl="1" algn="just"/>
            <a:r>
              <a:rPr lang="en-US" dirty="0">
                <a:solidFill>
                  <a:srgbClr val="002060"/>
                </a:solidFill>
              </a:rPr>
              <a:t>Levi Strauss(</a:t>
            </a:r>
            <a:r>
              <a:rPr lang="en-US" dirty="0" err="1">
                <a:solidFill>
                  <a:srgbClr val="002060"/>
                </a:solidFill>
              </a:rPr>
              <a:t>levi’s</a:t>
            </a:r>
            <a:r>
              <a:rPr lang="en-US" dirty="0">
                <a:solidFill>
                  <a:srgbClr val="002060"/>
                </a:solidFill>
              </a:rPr>
              <a:t>)</a:t>
            </a:r>
          </a:p>
          <a:p>
            <a:pPr algn="just"/>
            <a:r>
              <a:rPr lang="en-US" dirty="0">
                <a:solidFill>
                  <a:srgbClr val="002060"/>
                </a:solidFill>
              </a:rPr>
              <a:t>What standards should be applied?</a:t>
            </a:r>
          </a:p>
        </p:txBody>
      </p:sp>
      <p:pic>
        <p:nvPicPr>
          <p:cNvPr id="4" name="Picture 3" descr="download (1).jpg"/>
          <p:cNvPicPr>
            <a:picLocks noChangeAspect="1"/>
          </p:cNvPicPr>
          <p:nvPr/>
        </p:nvPicPr>
        <p:blipFill>
          <a:blip r:embed="rId2"/>
          <a:srcRect t="20000" b="20000"/>
          <a:stretch>
            <a:fillRect/>
          </a:stretch>
        </p:blipFill>
        <p:spPr>
          <a:xfrm>
            <a:off x="4419600" y="3581400"/>
            <a:ext cx="1524000" cy="914400"/>
          </a:xfrm>
          <a:prstGeom prst="rect">
            <a:avLst/>
          </a:prstGeom>
        </p:spPr>
      </p:pic>
      <p:pic>
        <p:nvPicPr>
          <p:cNvPr id="5" name="Picture 4" descr="download (4).jpg"/>
          <p:cNvPicPr>
            <a:picLocks noChangeAspect="1"/>
          </p:cNvPicPr>
          <p:nvPr/>
        </p:nvPicPr>
        <p:blipFill>
          <a:blip r:embed="rId3"/>
          <a:stretch>
            <a:fillRect/>
          </a:stretch>
        </p:blipFill>
        <p:spPr>
          <a:xfrm>
            <a:off x="3339737" y="5467350"/>
            <a:ext cx="3286125" cy="1390650"/>
          </a:xfrm>
          <a:prstGeom prst="rect">
            <a:avLst/>
          </a:prstGeom>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Human rights</a:t>
            </a:r>
          </a:p>
        </p:txBody>
      </p:sp>
      <p:sp>
        <p:nvSpPr>
          <p:cNvPr id="3" name="Content Placeholder 2"/>
          <p:cNvSpPr>
            <a:spLocks noGrp="1"/>
          </p:cNvSpPr>
          <p:nvPr>
            <p:ph sz="quarter" idx="1"/>
          </p:nvPr>
        </p:nvSpPr>
        <p:spPr/>
        <p:txBody>
          <a:bodyPr>
            <a:normAutofit/>
          </a:bodyPr>
          <a:lstStyle/>
          <a:p>
            <a:pPr algn="just"/>
            <a:r>
              <a:rPr lang="en-US" dirty="0">
                <a:solidFill>
                  <a:srgbClr val="002060"/>
                </a:solidFill>
              </a:rPr>
              <a:t>Freedom of association, speech, movement and freedom from political repression.</a:t>
            </a:r>
          </a:p>
          <a:p>
            <a:pPr algn="just"/>
            <a:r>
              <a:rPr lang="en-US" dirty="0">
                <a:solidFill>
                  <a:srgbClr val="002060"/>
                </a:solidFill>
              </a:rPr>
              <a:t>Example of mandated segregation of whites &amp; non-whites in South Africa.(till 1994)</a:t>
            </a:r>
          </a:p>
          <a:p>
            <a:pPr algn="just"/>
            <a:r>
              <a:rPr lang="en-US" dirty="0">
                <a:solidFill>
                  <a:srgbClr val="002060"/>
                </a:solidFill>
              </a:rPr>
              <a:t>Rules of </a:t>
            </a:r>
            <a:r>
              <a:rPr lang="en-US" b="1" dirty="0">
                <a:solidFill>
                  <a:srgbClr val="002060"/>
                </a:solidFill>
              </a:rPr>
              <a:t>Sullivan</a:t>
            </a:r>
            <a:r>
              <a:rPr lang="en-US" dirty="0">
                <a:solidFill>
                  <a:srgbClr val="002060"/>
                </a:solidFill>
              </a:rPr>
              <a:t> that adopted by GM:</a:t>
            </a:r>
          </a:p>
          <a:p>
            <a:pPr lvl="1" algn="just"/>
            <a:r>
              <a:rPr lang="en-US" dirty="0">
                <a:solidFill>
                  <a:srgbClr val="002060"/>
                </a:solidFill>
              </a:rPr>
              <a:t>Company should not obey the apartheid laws.</a:t>
            </a:r>
          </a:p>
          <a:p>
            <a:pPr lvl="1" algn="just"/>
            <a:r>
              <a:rPr lang="en-US" dirty="0">
                <a:solidFill>
                  <a:srgbClr val="002060"/>
                </a:solidFill>
              </a:rPr>
              <a:t>Company do every thing to promote the abolition of apartheid laws.</a:t>
            </a: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Human rights (continued)</a:t>
            </a:r>
          </a:p>
        </p:txBody>
      </p:sp>
      <p:sp>
        <p:nvSpPr>
          <p:cNvPr id="3" name="Content Placeholder 2"/>
          <p:cNvSpPr>
            <a:spLocks noGrp="1"/>
          </p:cNvSpPr>
          <p:nvPr>
            <p:ph sz="quarter" idx="1"/>
          </p:nvPr>
        </p:nvSpPr>
        <p:spPr/>
        <p:txBody>
          <a:bodyPr/>
          <a:lstStyle/>
          <a:p>
            <a:pPr algn="just"/>
            <a:r>
              <a:rPr lang="en-US" dirty="0">
                <a:solidFill>
                  <a:srgbClr val="002060"/>
                </a:solidFill>
              </a:rPr>
              <a:t>After 10years </a:t>
            </a:r>
            <a:r>
              <a:rPr lang="en-US" b="1" dirty="0">
                <a:solidFill>
                  <a:srgbClr val="002060"/>
                </a:solidFill>
              </a:rPr>
              <a:t>Leon Sullivan </a:t>
            </a:r>
            <a:r>
              <a:rPr lang="en-US" dirty="0">
                <a:solidFill>
                  <a:srgbClr val="002060"/>
                </a:solidFill>
              </a:rPr>
              <a:t>found that these principles are not sufficient and he force the multinational companies to diverse their operation and put an economic pressure on South Africa.</a:t>
            </a:r>
          </a:p>
          <a:p>
            <a:pPr algn="just"/>
            <a:r>
              <a:rPr lang="en-US" dirty="0">
                <a:solidFill>
                  <a:srgbClr val="002060"/>
                </a:solidFill>
              </a:rPr>
              <a:t>Investment in non democratic countries and make their living standard better. These developments put pressure on country.</a:t>
            </a:r>
          </a:p>
          <a:p>
            <a:pPr algn="just"/>
            <a:r>
              <a:rPr lang="en-US" dirty="0">
                <a:solidFill>
                  <a:srgbClr val="002060"/>
                </a:solidFill>
              </a:rPr>
              <a:t>Royal Dutch/Shell in Nigeria (Early 1990’s)</a:t>
            </a:r>
          </a:p>
          <a:p>
            <a:pPr algn="just"/>
            <a:endParaRPr lang="en-US" dirty="0">
              <a:solidFill>
                <a:srgbClr val="002060"/>
              </a:solidFill>
            </a:endParaRP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0710"/>
            <a:ext cx="8229600" cy="836022"/>
          </a:xfrm>
        </p:spPr>
        <p:txBody>
          <a:bodyPr/>
          <a:lstStyle/>
          <a:p>
            <a:r>
              <a:rPr lang="en-US" dirty="0">
                <a:solidFill>
                  <a:srgbClr val="C00000"/>
                </a:solidFill>
              </a:rPr>
              <a:t>Environmental pollution  </a:t>
            </a:r>
          </a:p>
        </p:txBody>
      </p:sp>
      <p:sp>
        <p:nvSpPr>
          <p:cNvPr id="3" name="Content Placeholder 2"/>
          <p:cNvSpPr>
            <a:spLocks noGrp="1"/>
          </p:cNvSpPr>
          <p:nvPr>
            <p:ph sz="quarter" idx="1"/>
          </p:nvPr>
        </p:nvSpPr>
        <p:spPr>
          <a:xfrm>
            <a:off x="457200" y="1606733"/>
            <a:ext cx="8229600" cy="4967804"/>
          </a:xfrm>
        </p:spPr>
        <p:txBody>
          <a:bodyPr/>
          <a:lstStyle/>
          <a:p>
            <a:pPr algn="just"/>
            <a:r>
              <a:rPr lang="en-US" dirty="0">
                <a:solidFill>
                  <a:srgbClr val="002060"/>
                </a:solidFill>
              </a:rPr>
              <a:t>Royal Dutch/Shell in Nigeria (Early 1990’s)</a:t>
            </a:r>
          </a:p>
          <a:p>
            <a:pPr algn="just"/>
            <a:r>
              <a:rPr lang="en-US" dirty="0">
                <a:solidFill>
                  <a:srgbClr val="002060"/>
                </a:solidFill>
              </a:rPr>
              <a:t>Should a company pollute the environment to gain an economical/competitive advantage?</a:t>
            </a:r>
          </a:p>
        </p:txBody>
      </p:sp>
      <p:pic>
        <p:nvPicPr>
          <p:cNvPr id="4" name="Picture 3" descr="shell.jpg"/>
          <p:cNvPicPr>
            <a:picLocks noChangeAspect="1"/>
          </p:cNvPicPr>
          <p:nvPr/>
        </p:nvPicPr>
        <p:blipFill>
          <a:blip r:embed="rId2"/>
          <a:stretch>
            <a:fillRect/>
          </a:stretch>
        </p:blipFill>
        <p:spPr>
          <a:xfrm>
            <a:off x="1219200" y="3124200"/>
            <a:ext cx="5857875" cy="2857500"/>
          </a:xfrm>
          <a:prstGeom prst="rect">
            <a:avLst/>
          </a:prstGeom>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C00000"/>
                </a:solidFill>
              </a:rPr>
              <a:t>Environmental pollution (continued) </a:t>
            </a:r>
            <a:endParaRPr lang="en-US" dirty="0"/>
          </a:p>
        </p:txBody>
      </p:sp>
      <p:sp>
        <p:nvSpPr>
          <p:cNvPr id="3" name="Content Placeholder 2"/>
          <p:cNvSpPr>
            <a:spLocks noGrp="1"/>
          </p:cNvSpPr>
          <p:nvPr>
            <p:ph sz="quarter" idx="1"/>
          </p:nvPr>
        </p:nvSpPr>
        <p:spPr/>
        <p:txBody>
          <a:bodyPr/>
          <a:lstStyle/>
          <a:p>
            <a:pPr algn="just"/>
            <a:r>
              <a:rPr lang="en-US" dirty="0">
                <a:solidFill>
                  <a:srgbClr val="002060"/>
                </a:solidFill>
              </a:rPr>
              <a:t>When individuals overuse a resource held in common by all, but owned by no one, resulting in degradation.  This phenomenon is called </a:t>
            </a:r>
            <a:r>
              <a:rPr lang="en-US" dirty="0">
                <a:solidFill>
                  <a:schemeClr val="accent2">
                    <a:lumMod val="50000"/>
                  </a:schemeClr>
                </a:solidFill>
              </a:rPr>
              <a:t>Garrett Hardin</a:t>
            </a:r>
            <a:r>
              <a:rPr lang="en-US" dirty="0">
                <a:solidFill>
                  <a:srgbClr val="002060"/>
                </a:solidFill>
              </a:rPr>
              <a:t>.</a:t>
            </a:r>
          </a:p>
          <a:p>
            <a:pPr algn="just"/>
            <a:r>
              <a:rPr lang="en-US" dirty="0">
                <a:solidFill>
                  <a:srgbClr val="002060"/>
                </a:solidFill>
              </a:rPr>
              <a:t>Problem of pasture in England</a:t>
            </a:r>
          </a:p>
        </p:txBody>
      </p:sp>
      <p:pic>
        <p:nvPicPr>
          <p:cNvPr id="4" name="Picture 2"/>
          <p:cNvPicPr>
            <a:picLocks noChangeAspect="1" noChangeArrowheads="1"/>
          </p:cNvPicPr>
          <p:nvPr/>
        </p:nvPicPr>
        <p:blipFill>
          <a:blip r:embed="rId2"/>
          <a:srcRect/>
          <a:stretch>
            <a:fillRect/>
          </a:stretch>
        </p:blipFill>
        <p:spPr bwMode="auto">
          <a:xfrm>
            <a:off x="6781800" y="4191000"/>
            <a:ext cx="1916969" cy="23622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77" y="738052"/>
            <a:ext cx="8229600" cy="1066800"/>
          </a:xfrm>
        </p:spPr>
        <p:txBody>
          <a:bodyPr/>
          <a:lstStyle/>
          <a:p>
            <a:pPr algn="ctr"/>
            <a:r>
              <a:rPr lang="en-US" dirty="0">
                <a:solidFill>
                  <a:srgbClr val="C00000"/>
                </a:solidFill>
              </a:rPr>
              <a:t>Corruption</a:t>
            </a:r>
          </a:p>
        </p:txBody>
      </p:sp>
      <p:sp>
        <p:nvSpPr>
          <p:cNvPr id="3" name="Content Placeholder 2"/>
          <p:cNvSpPr>
            <a:spLocks noGrp="1"/>
          </p:cNvSpPr>
          <p:nvPr>
            <p:ph sz="quarter" idx="1"/>
          </p:nvPr>
        </p:nvSpPr>
        <p:spPr>
          <a:xfrm>
            <a:off x="457200" y="1593669"/>
            <a:ext cx="8229600" cy="4980867"/>
          </a:xfrm>
        </p:spPr>
        <p:txBody>
          <a:bodyPr/>
          <a:lstStyle/>
          <a:p>
            <a:pPr algn="just"/>
            <a:r>
              <a:rPr lang="en-US" dirty="0">
                <a:solidFill>
                  <a:srgbClr val="002060"/>
                </a:solidFill>
              </a:rPr>
              <a:t>Siemens bribery scandal(German company)</a:t>
            </a:r>
          </a:p>
          <a:p>
            <a:pPr algn="just"/>
            <a:r>
              <a:rPr lang="en-US" dirty="0">
                <a:solidFill>
                  <a:srgbClr val="002060"/>
                </a:solidFill>
              </a:rPr>
              <a:t>Carl Kotchian(president of Lockheed) made 12.5m payment to Japanese govt. to secure their contract.</a:t>
            </a:r>
          </a:p>
          <a:p>
            <a:pPr algn="just"/>
            <a:r>
              <a:rPr lang="en-US" dirty="0">
                <a:solidFill>
                  <a:srgbClr val="002060"/>
                </a:solidFill>
              </a:rPr>
              <a:t>Foreign corrupt act 1977</a:t>
            </a:r>
          </a:p>
          <a:p>
            <a:pPr algn="just"/>
            <a:r>
              <a:rPr lang="en-US" dirty="0">
                <a:solidFill>
                  <a:srgbClr val="002060"/>
                </a:solidFill>
              </a:rPr>
              <a:t>Organization for economic cooperation &amp; development(OECD) adopted convention on combating bribery of foreign public officials in I.B transaction in 1999.</a:t>
            </a:r>
          </a:p>
        </p:txBody>
      </p:sp>
      <p:pic>
        <p:nvPicPr>
          <p:cNvPr id="4" name="Picture 3" descr="Siemens-logo.png"/>
          <p:cNvPicPr>
            <a:picLocks noChangeAspect="1"/>
          </p:cNvPicPr>
          <p:nvPr/>
        </p:nvPicPr>
        <p:blipFill>
          <a:blip r:embed="rId2" cstate="print"/>
          <a:stretch>
            <a:fillRect/>
          </a:stretch>
        </p:blipFill>
        <p:spPr>
          <a:xfrm>
            <a:off x="1828800" y="5562600"/>
            <a:ext cx="5571755" cy="880874"/>
          </a:xfrm>
          <a:prstGeom prst="rect">
            <a:avLst/>
          </a:prstGeom>
        </p:spPr>
      </p:pic>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Other obligations</a:t>
            </a:r>
          </a:p>
        </p:txBody>
      </p:sp>
      <p:sp>
        <p:nvSpPr>
          <p:cNvPr id="3" name="Content Placeholder 2"/>
          <p:cNvSpPr>
            <a:spLocks noGrp="1"/>
          </p:cNvSpPr>
          <p:nvPr>
            <p:ph sz="quarter" idx="1"/>
          </p:nvPr>
        </p:nvSpPr>
        <p:spPr/>
        <p:txBody>
          <a:bodyPr/>
          <a:lstStyle/>
          <a:p>
            <a:r>
              <a:rPr lang="en-US" dirty="0">
                <a:solidFill>
                  <a:srgbClr val="002060"/>
                </a:solidFill>
              </a:rPr>
              <a:t>Corporate social responsibilities (CSR)</a:t>
            </a:r>
          </a:p>
          <a:p>
            <a:r>
              <a:rPr lang="en-US" dirty="0">
                <a:solidFill>
                  <a:srgbClr val="002060"/>
                </a:solidFill>
              </a:rPr>
              <a:t>Example of multinational company who negatively use their powers:</a:t>
            </a:r>
          </a:p>
          <a:p>
            <a:pPr lvl="1"/>
            <a:r>
              <a:rPr lang="en-US" dirty="0">
                <a:solidFill>
                  <a:srgbClr val="002060"/>
                </a:solidFill>
              </a:rPr>
              <a:t>British East India company(1600-19</a:t>
            </a:r>
            <a:r>
              <a:rPr lang="en-US" baseline="30000" dirty="0">
                <a:solidFill>
                  <a:srgbClr val="002060"/>
                </a:solidFill>
              </a:rPr>
              <a:t>th</a:t>
            </a:r>
            <a:r>
              <a:rPr lang="en-US" dirty="0">
                <a:solidFill>
                  <a:srgbClr val="002060"/>
                </a:solidFill>
              </a:rPr>
              <a:t> century)</a:t>
            </a:r>
          </a:p>
          <a:p>
            <a:r>
              <a:rPr lang="en-US" dirty="0">
                <a:solidFill>
                  <a:srgbClr val="002060"/>
                </a:solidFill>
              </a:rPr>
              <a:t>Example of CSR companies:</a:t>
            </a:r>
          </a:p>
          <a:p>
            <a:pPr lvl="1"/>
            <a:r>
              <a:rPr lang="en-US" dirty="0">
                <a:solidFill>
                  <a:srgbClr val="002060"/>
                </a:solidFill>
              </a:rPr>
              <a:t>British petroleum</a:t>
            </a:r>
          </a:p>
        </p:txBody>
      </p:sp>
      <p:pic>
        <p:nvPicPr>
          <p:cNvPr id="4" name="Picture 3" descr="download (2).jpg"/>
          <p:cNvPicPr>
            <a:picLocks noChangeAspect="1"/>
          </p:cNvPicPr>
          <p:nvPr/>
        </p:nvPicPr>
        <p:blipFill>
          <a:blip r:embed="rId2"/>
          <a:stretch>
            <a:fillRect/>
          </a:stretch>
        </p:blipFill>
        <p:spPr>
          <a:xfrm>
            <a:off x="6705600" y="3962400"/>
            <a:ext cx="1819275" cy="2514600"/>
          </a:xfrm>
          <a:prstGeom prst="rect">
            <a:avLst/>
          </a:prstGeom>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2">
                    <a:lumMod val="50000"/>
                  </a:schemeClr>
                </a:solidFill>
              </a:rPr>
              <a:t>Ethical Dilemmas</a:t>
            </a:r>
          </a:p>
        </p:txBody>
      </p:sp>
      <p:sp>
        <p:nvSpPr>
          <p:cNvPr id="3" name="Content Placeholder 2"/>
          <p:cNvSpPr>
            <a:spLocks noGrp="1"/>
          </p:cNvSpPr>
          <p:nvPr>
            <p:ph sz="quarter" idx="1"/>
          </p:nvPr>
        </p:nvSpPr>
        <p:spPr>
          <a:xfrm>
            <a:off x="457200" y="2035629"/>
            <a:ext cx="8229600" cy="4525963"/>
          </a:xfrm>
        </p:spPr>
        <p:txBody>
          <a:bodyPr>
            <a:normAutofit/>
          </a:bodyPr>
          <a:lstStyle/>
          <a:p>
            <a:pPr algn="just"/>
            <a:r>
              <a:rPr lang="en-US" dirty="0">
                <a:solidFill>
                  <a:schemeClr val="accent2"/>
                </a:solidFill>
              </a:rPr>
              <a:t>Ethical dilemmas</a:t>
            </a:r>
            <a:r>
              <a:rPr lang="en-US" dirty="0"/>
              <a:t> </a:t>
            </a:r>
            <a:r>
              <a:rPr lang="en-US" dirty="0">
                <a:solidFill>
                  <a:srgbClr val="002060"/>
                </a:solidFill>
              </a:rPr>
              <a:t>are situations in which none of the available alternatives seems ethically acceptable.</a:t>
            </a:r>
          </a:p>
          <a:p>
            <a:pPr algn="just"/>
            <a:r>
              <a:rPr lang="en-US" dirty="0">
                <a:solidFill>
                  <a:srgbClr val="002060"/>
                </a:solidFill>
              </a:rPr>
              <a:t>The ethical obligations of a multinational corporation toward employment conditions, human rights, corruption, environmental pollution, and the use of power are not always clear cut.</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50"/>
                </a:solidFill>
              </a:rPr>
              <a:t>Your opinion</a:t>
            </a:r>
          </a:p>
        </p:txBody>
      </p:sp>
      <p:sp>
        <p:nvSpPr>
          <p:cNvPr id="3" name="Content Placeholder 2"/>
          <p:cNvSpPr>
            <a:spLocks noGrp="1"/>
          </p:cNvSpPr>
          <p:nvPr>
            <p:ph sz="quarter" idx="1"/>
          </p:nvPr>
        </p:nvSpPr>
        <p:spPr/>
        <p:txBody>
          <a:bodyPr/>
          <a:lstStyle/>
          <a:p>
            <a:pPr algn="just"/>
            <a:endParaRPr lang="en-US" dirty="0">
              <a:solidFill>
                <a:srgbClr val="00B050"/>
              </a:solidFill>
            </a:endParaRPr>
          </a:p>
          <a:p>
            <a:pPr algn="just"/>
            <a:r>
              <a:rPr lang="en-US" dirty="0">
                <a:solidFill>
                  <a:srgbClr val="FF0000"/>
                </a:solidFill>
              </a:rPr>
              <a:t>What you do in a situation where you </a:t>
            </a:r>
            <a:r>
              <a:rPr lang="en-US">
                <a:solidFill>
                  <a:srgbClr val="FF0000"/>
                </a:solidFill>
              </a:rPr>
              <a:t>have 14year </a:t>
            </a:r>
            <a:r>
              <a:rPr lang="en-US" dirty="0">
                <a:solidFill>
                  <a:srgbClr val="FF0000"/>
                </a:solidFill>
              </a:rPr>
              <a:t>old employee and his family has no other food winner &amp; it is not ethical to keep a child labor. In this situation what action is ethical, Replace him or keep him?</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solidFill>
                  <a:srgbClr val="C00000"/>
                </a:solidFill>
              </a:rPr>
              <a:t>Roots of ethical/unethical behavior</a:t>
            </a:r>
          </a:p>
        </p:txBody>
      </p:sp>
      <p:graphicFrame>
        <p:nvGraphicFramePr>
          <p:cNvPr id="4" name="Content Placeholder 3"/>
          <p:cNvGraphicFramePr>
            <a:graphicFrameLocks noGrp="1"/>
          </p:cNvGraphicFramePr>
          <p:nvPr>
            <p:ph sz="quarter" idx="1"/>
          </p:nvPr>
        </p:nvGraphicFramePr>
        <p:xfrm>
          <a:off x="457200" y="1295400"/>
          <a:ext cx="8229600" cy="5364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dirty="0"/>
              <a:t>Subjects of international law</a:t>
            </a:r>
          </a:p>
        </p:txBody>
      </p:sp>
      <p:sp>
        <p:nvSpPr>
          <p:cNvPr id="3" name="Symbol zastępczy zawartości 2"/>
          <p:cNvSpPr>
            <a:spLocks noGrp="1"/>
          </p:cNvSpPr>
          <p:nvPr>
            <p:ph idx="1"/>
          </p:nvPr>
        </p:nvSpPr>
        <p:spPr/>
        <p:txBody>
          <a:bodyPr>
            <a:normAutofit fontScale="92500" lnSpcReduction="10000"/>
          </a:bodyPr>
          <a:lstStyle/>
          <a:p>
            <a:r>
              <a:rPr lang="en-US" dirty="0">
                <a:solidFill>
                  <a:srgbClr val="FF0000"/>
                </a:solidFill>
              </a:rPr>
              <a:t>States are the primary subject of international law. </a:t>
            </a:r>
            <a:endParaRPr lang="pl-PL" dirty="0" smtClean="0">
              <a:solidFill>
                <a:srgbClr val="FF0000"/>
              </a:solidFill>
            </a:endParaRPr>
          </a:p>
          <a:p>
            <a:r>
              <a:rPr lang="en-US" dirty="0" smtClean="0"/>
              <a:t>However</a:t>
            </a:r>
            <a:r>
              <a:rPr lang="en-US" dirty="0"/>
              <a:t>, international law can also regulate the actions of other entities, namely: international organisations, non-state actors (including national liberation movements and individuals), international non-governmental organizations, and multinational companies. </a:t>
            </a:r>
            <a:endParaRPr lang="pl-PL" dirty="0" smtClean="0"/>
          </a:p>
          <a:p>
            <a:r>
              <a:rPr lang="en-US" dirty="0" smtClean="0"/>
              <a:t>All </a:t>
            </a:r>
            <a:r>
              <a:rPr lang="en-US" dirty="0"/>
              <a:t>can be defined as subjects of international law, and can be considered as having </a:t>
            </a:r>
            <a:r>
              <a:rPr lang="en-US" dirty="0">
                <a:solidFill>
                  <a:srgbClr val="6600FF"/>
                </a:solidFill>
              </a:rPr>
              <a:t>legal personality</a:t>
            </a:r>
            <a:r>
              <a:rPr lang="en-US" dirty="0"/>
              <a:t>. This means that they have both </a:t>
            </a:r>
            <a:r>
              <a:rPr lang="en-US" dirty="0">
                <a:solidFill>
                  <a:srgbClr val="00B050"/>
                </a:solidFill>
              </a:rPr>
              <a:t>duties and rights provided for by international law.</a:t>
            </a:r>
            <a:endParaRPr lang="en-GB" dirty="0">
              <a:solidFill>
                <a:srgbClr val="00B050"/>
              </a:solidFill>
            </a:endParaRPr>
          </a:p>
        </p:txBody>
      </p:sp>
    </p:spTree>
    <p:extLst>
      <p:ext uri="{BB962C8B-B14F-4D97-AF65-F5344CB8AC3E}">
        <p14:creationId xmlns:p14="http://schemas.microsoft.com/office/powerpoint/2010/main" val="38595065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Personal ethics</a:t>
            </a:r>
          </a:p>
        </p:txBody>
      </p:sp>
      <p:sp>
        <p:nvSpPr>
          <p:cNvPr id="3" name="Content Placeholder 2"/>
          <p:cNvSpPr>
            <a:spLocks noGrp="1"/>
          </p:cNvSpPr>
          <p:nvPr>
            <p:ph sz="quarter" idx="1"/>
          </p:nvPr>
        </p:nvSpPr>
        <p:spPr/>
        <p:txBody>
          <a:bodyPr/>
          <a:lstStyle/>
          <a:p>
            <a:pPr algn="just"/>
            <a:r>
              <a:rPr lang="en-US" dirty="0">
                <a:solidFill>
                  <a:srgbClr val="002060"/>
                </a:solidFill>
              </a:rPr>
              <a:t>Business ethics are not divorced from personal ethics, which are the generally accepted principles of right and wrong governing the conduct of individuals. As individuals, we are typically taught that it is wrong to lie and cheat, it is unethical and that it is right to behave with integrity and honor, and to stand up for what we believe to be right and true.</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Decision making process</a:t>
            </a:r>
          </a:p>
        </p:txBody>
      </p:sp>
      <p:sp>
        <p:nvSpPr>
          <p:cNvPr id="3" name="Content Placeholder 2"/>
          <p:cNvSpPr>
            <a:spLocks noGrp="1"/>
          </p:cNvSpPr>
          <p:nvPr>
            <p:ph sz="quarter" idx="1"/>
          </p:nvPr>
        </p:nvSpPr>
        <p:spPr/>
        <p:txBody>
          <a:bodyPr>
            <a:normAutofit fontScale="92500"/>
          </a:bodyPr>
          <a:lstStyle/>
          <a:p>
            <a:pPr algn="just"/>
            <a:r>
              <a:rPr lang="en-US" dirty="0">
                <a:solidFill>
                  <a:srgbClr val="002060"/>
                </a:solidFill>
              </a:rPr>
              <a:t>Businesspeople may behave unethically because they rely on economic analysis when making decisions &amp; sometimes do not realize they are behaving unethically, primarily because they simply fail to ask, Is this decision or action ethical?</a:t>
            </a:r>
          </a:p>
          <a:p>
            <a:pPr algn="just"/>
            <a:r>
              <a:rPr lang="en-US" dirty="0">
                <a:solidFill>
                  <a:srgbClr val="002060"/>
                </a:solidFill>
              </a:rPr>
              <a:t>Example:	</a:t>
            </a:r>
          </a:p>
          <a:p>
            <a:pPr lvl="1" algn="just"/>
            <a:r>
              <a:rPr lang="en-US" b="1" dirty="0">
                <a:solidFill>
                  <a:srgbClr val="C00000"/>
                </a:solidFill>
              </a:rPr>
              <a:t>Nike</a:t>
            </a:r>
          </a:p>
          <a:p>
            <a:pPr algn="just">
              <a:buNone/>
            </a:pPr>
            <a:r>
              <a:rPr lang="en-US" dirty="0">
                <a:solidFill>
                  <a:srgbClr val="002060"/>
                </a:solidFill>
              </a:rPr>
              <a:t>	</a:t>
            </a:r>
            <a:r>
              <a:rPr lang="en-US" sz="2800" dirty="0">
                <a:solidFill>
                  <a:srgbClr val="002060"/>
                </a:solidFill>
              </a:rPr>
              <a:t>Nike only concentrate on Quality, cost and delivery. They did not ask from their contractor: how you behave with your workforce?</a:t>
            </a:r>
          </a:p>
        </p:txBody>
      </p:sp>
      <p:pic>
        <p:nvPicPr>
          <p:cNvPr id="5" name="Picture 4" descr="download (1).jpg"/>
          <p:cNvPicPr>
            <a:picLocks noChangeAspect="1"/>
          </p:cNvPicPr>
          <p:nvPr/>
        </p:nvPicPr>
        <p:blipFill>
          <a:blip r:embed="rId2"/>
          <a:srcRect t="15000" b="20000"/>
          <a:stretch>
            <a:fillRect/>
          </a:stretch>
        </p:blipFill>
        <p:spPr>
          <a:xfrm>
            <a:off x="6019800" y="3581400"/>
            <a:ext cx="1524000" cy="990600"/>
          </a:xfrm>
          <a:prstGeom prst="rect">
            <a:avLst/>
          </a:prstGeom>
        </p:spPr>
      </p:pic>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Organizational culture</a:t>
            </a:r>
          </a:p>
        </p:txBody>
      </p:sp>
      <p:sp>
        <p:nvSpPr>
          <p:cNvPr id="3" name="Content Placeholder 2"/>
          <p:cNvSpPr>
            <a:spLocks noGrp="1"/>
          </p:cNvSpPr>
          <p:nvPr>
            <p:ph sz="quarter" idx="1"/>
          </p:nvPr>
        </p:nvSpPr>
        <p:spPr/>
        <p:txBody>
          <a:bodyPr/>
          <a:lstStyle/>
          <a:p>
            <a:pPr algn="just"/>
            <a:r>
              <a:rPr lang="en-US" b="1" dirty="0">
                <a:solidFill>
                  <a:srgbClr val="002060"/>
                </a:solidFill>
              </a:rPr>
              <a:t>Organization culture</a:t>
            </a:r>
            <a:r>
              <a:rPr lang="en-US" dirty="0">
                <a:solidFill>
                  <a:srgbClr val="002060"/>
                </a:solidFill>
              </a:rPr>
              <a:t> refers to</a:t>
            </a:r>
            <a:r>
              <a:rPr lang="en-US" b="1" dirty="0">
                <a:solidFill>
                  <a:srgbClr val="002060"/>
                </a:solidFill>
              </a:rPr>
              <a:t> </a:t>
            </a:r>
            <a:r>
              <a:rPr lang="en-US" dirty="0">
                <a:solidFill>
                  <a:srgbClr val="002060"/>
                </a:solidFill>
              </a:rPr>
              <a:t>the values and norms that are shared among employees of an organization. Purely economic culture motivates the people in unethical way.</a:t>
            </a:r>
          </a:p>
          <a:p>
            <a:pPr algn="just"/>
            <a:r>
              <a:rPr lang="en-US" dirty="0">
                <a:solidFill>
                  <a:srgbClr val="002060"/>
                </a:solidFill>
              </a:rPr>
              <a:t>Example:</a:t>
            </a:r>
          </a:p>
          <a:p>
            <a:pPr lvl="1" algn="just"/>
            <a:r>
              <a:rPr lang="en-US" dirty="0">
                <a:solidFill>
                  <a:srgbClr val="002060"/>
                </a:solidFill>
              </a:rPr>
              <a:t>Enron corporation</a:t>
            </a:r>
          </a:p>
          <a:p>
            <a:pPr lvl="1" algn="just">
              <a:buNone/>
            </a:pPr>
            <a:r>
              <a:rPr lang="en-US" dirty="0">
                <a:solidFill>
                  <a:srgbClr val="002060"/>
                </a:solidFill>
              </a:rPr>
              <a:t>Kenneth Lay(CEO of Enron)</a:t>
            </a:r>
          </a:p>
        </p:txBody>
      </p:sp>
      <p:pic>
        <p:nvPicPr>
          <p:cNvPr id="4" name="Picture 3" descr="enron1.jpg"/>
          <p:cNvPicPr>
            <a:picLocks noChangeAspect="1"/>
          </p:cNvPicPr>
          <p:nvPr/>
        </p:nvPicPr>
        <p:blipFill>
          <a:blip r:embed="rId2"/>
          <a:srcRect l="2083" r="4167" b="15164"/>
          <a:stretch>
            <a:fillRect/>
          </a:stretch>
        </p:blipFill>
        <p:spPr>
          <a:xfrm>
            <a:off x="5355770" y="3857460"/>
            <a:ext cx="2797629" cy="257381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Unrealistic performance goals</a:t>
            </a:r>
          </a:p>
        </p:txBody>
      </p:sp>
      <p:sp>
        <p:nvSpPr>
          <p:cNvPr id="3" name="Content Placeholder 2"/>
          <p:cNvSpPr>
            <a:spLocks noGrp="1"/>
          </p:cNvSpPr>
          <p:nvPr>
            <p:ph sz="quarter" idx="1"/>
          </p:nvPr>
        </p:nvSpPr>
        <p:spPr/>
        <p:txBody>
          <a:bodyPr/>
          <a:lstStyle/>
          <a:p>
            <a:pPr algn="just"/>
            <a:r>
              <a:rPr lang="en-US" dirty="0">
                <a:solidFill>
                  <a:srgbClr val="002060"/>
                </a:solidFill>
              </a:rPr>
              <a:t>When the parent company sets unrealistic performance goals, managers may cut corners or act in an unethical manner. Organizational culture can legitimize unethical behavior or reinforce the need for ethical behavior.</a:t>
            </a:r>
          </a:p>
          <a:p>
            <a:pPr algn="just"/>
            <a:r>
              <a:rPr lang="en-US" dirty="0">
                <a:solidFill>
                  <a:srgbClr val="002060"/>
                </a:solidFill>
              </a:rPr>
              <a:t>Short term performance is an example of unrealistic performance goal.</a:t>
            </a: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Leadership</a:t>
            </a:r>
          </a:p>
        </p:txBody>
      </p:sp>
      <p:sp>
        <p:nvSpPr>
          <p:cNvPr id="3" name="Content Placeholder 2"/>
          <p:cNvSpPr>
            <a:spLocks noGrp="1"/>
          </p:cNvSpPr>
          <p:nvPr>
            <p:ph sz="quarter" idx="1"/>
          </p:nvPr>
        </p:nvSpPr>
        <p:spPr/>
        <p:txBody>
          <a:bodyPr/>
          <a:lstStyle/>
          <a:p>
            <a:pPr algn="just"/>
            <a:r>
              <a:rPr lang="en-US" dirty="0">
                <a:solidFill>
                  <a:srgbClr val="002060"/>
                </a:solidFill>
              </a:rPr>
              <a:t>Leaders help to establish the culture of an organization, and set the example that others follow, When leaders act unethically, subordinates may act unethically too.</a:t>
            </a:r>
          </a:p>
          <a:p>
            <a:pPr algn="just"/>
            <a:r>
              <a:rPr lang="en-US" dirty="0">
                <a:solidFill>
                  <a:srgbClr val="002060"/>
                </a:solidFill>
              </a:rPr>
              <a:t>Examples:</a:t>
            </a:r>
          </a:p>
          <a:p>
            <a:pPr lvl="1" algn="just"/>
            <a:r>
              <a:rPr lang="en-US" dirty="0">
                <a:solidFill>
                  <a:srgbClr val="002060"/>
                </a:solidFill>
              </a:rPr>
              <a:t>Enron</a:t>
            </a:r>
          </a:p>
          <a:p>
            <a:pPr lvl="1" algn="just">
              <a:buNone/>
            </a:pPr>
            <a:r>
              <a:rPr lang="en-US" dirty="0">
                <a:solidFill>
                  <a:srgbClr val="002060"/>
                </a:solidFill>
              </a:rPr>
              <a:t>Kenneth Lay(CEO of Enron)</a:t>
            </a:r>
          </a:p>
          <a:p>
            <a:pPr algn="just"/>
            <a:endParaRPr lang="en-US" dirty="0">
              <a:solidFill>
                <a:srgbClr val="002060"/>
              </a:solidFill>
            </a:endParaRPr>
          </a:p>
        </p:txBody>
      </p:sp>
      <p:pic>
        <p:nvPicPr>
          <p:cNvPr id="4" name="Picture 3" descr="enron1.jpg"/>
          <p:cNvPicPr>
            <a:picLocks noChangeAspect="1"/>
          </p:cNvPicPr>
          <p:nvPr/>
        </p:nvPicPr>
        <p:blipFill>
          <a:blip r:embed="rId2"/>
          <a:srcRect l="2083" r="4167" b="15164"/>
          <a:stretch>
            <a:fillRect/>
          </a:stretch>
        </p:blipFill>
        <p:spPr>
          <a:xfrm>
            <a:off x="5865222" y="3957348"/>
            <a:ext cx="2440577" cy="2245331"/>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Philosophical approaches to Ethics</a:t>
            </a:r>
          </a:p>
        </p:txBody>
      </p:sp>
      <p:sp>
        <p:nvSpPr>
          <p:cNvPr id="4" name="Rectangle 3"/>
          <p:cNvSpPr>
            <a:spLocks noGrp="1" noChangeArrowheads="1"/>
          </p:cNvSpPr>
          <p:nvPr>
            <p:ph sz="quarter" idx="1"/>
          </p:nvPr>
        </p:nvSpPr>
        <p:spPr/>
        <p:txBody>
          <a:bodyPr>
            <a:noAutofit/>
          </a:bodyPr>
          <a:lstStyle/>
          <a:p>
            <a:pPr algn="just">
              <a:lnSpc>
                <a:spcPct val="80000"/>
              </a:lnSpc>
            </a:pPr>
            <a:r>
              <a:rPr lang="en-US" sz="2400" dirty="0">
                <a:solidFill>
                  <a:srgbClr val="C00000"/>
                </a:solidFill>
              </a:rPr>
              <a:t>Straw men</a:t>
            </a:r>
            <a:r>
              <a:rPr lang="en-US" sz="2400" dirty="0">
                <a:solidFill>
                  <a:srgbClr val="002060"/>
                </a:solidFill>
              </a:rPr>
              <a:t> approaches offer inappropriate guidelines for ethical decision making in a multinational enterprise</a:t>
            </a:r>
          </a:p>
          <a:p>
            <a:pPr algn="just">
              <a:lnSpc>
                <a:spcPct val="80000"/>
              </a:lnSpc>
              <a:buFont typeface="Wingdings" pitchFamily="2" charset="2"/>
              <a:buNone/>
            </a:pPr>
            <a:r>
              <a:rPr lang="en-US" sz="2400" dirty="0">
                <a:solidFill>
                  <a:srgbClr val="002060"/>
                </a:solidFill>
              </a:rPr>
              <a:t>There are four common straw men approaches:</a:t>
            </a:r>
          </a:p>
          <a:p>
            <a:pPr lvl="1" algn="just">
              <a:lnSpc>
                <a:spcPct val="80000"/>
              </a:lnSpc>
            </a:pPr>
            <a:r>
              <a:rPr lang="en-US" sz="2400" dirty="0">
                <a:solidFill>
                  <a:srgbClr val="002060"/>
                </a:solidFill>
              </a:rPr>
              <a:t>The </a:t>
            </a:r>
            <a:r>
              <a:rPr lang="en-US" sz="2400" dirty="0">
                <a:solidFill>
                  <a:srgbClr val="C00000"/>
                </a:solidFill>
              </a:rPr>
              <a:t>Friedman doctrine </a:t>
            </a:r>
            <a:r>
              <a:rPr lang="en-US" sz="2400" dirty="0">
                <a:solidFill>
                  <a:srgbClr val="002060"/>
                </a:solidFill>
              </a:rPr>
              <a:t>suggests that the only social responsibility of business is to increase profits, so long as the company stays within the rules of law.</a:t>
            </a:r>
          </a:p>
          <a:p>
            <a:pPr lvl="1" algn="just">
              <a:lnSpc>
                <a:spcPct val="80000"/>
              </a:lnSpc>
            </a:pPr>
            <a:r>
              <a:rPr lang="en-US" sz="2400" dirty="0">
                <a:solidFill>
                  <a:srgbClr val="002060"/>
                </a:solidFill>
              </a:rPr>
              <a:t>The</a:t>
            </a:r>
            <a:r>
              <a:rPr lang="en-US" sz="2400" dirty="0">
                <a:solidFill>
                  <a:srgbClr val="C00000"/>
                </a:solidFill>
              </a:rPr>
              <a:t> Cultural relativism</a:t>
            </a:r>
            <a:r>
              <a:rPr lang="en-US" sz="2400" b="1" dirty="0">
                <a:solidFill>
                  <a:srgbClr val="C00000"/>
                </a:solidFill>
              </a:rPr>
              <a:t> </a:t>
            </a:r>
            <a:r>
              <a:rPr lang="en-US" sz="2400" dirty="0">
                <a:solidFill>
                  <a:srgbClr val="002060"/>
                </a:solidFill>
              </a:rPr>
              <a:t>argues that ethics are reflection of culture and firms should adopt the ethics of those cultures in which they operate, or in other words, </a:t>
            </a:r>
            <a:r>
              <a:rPr lang="en-US" sz="2400" dirty="0">
                <a:solidFill>
                  <a:srgbClr val="00B050"/>
                </a:solidFill>
              </a:rPr>
              <a:t>“when in Rome, do as the Romans do”</a:t>
            </a:r>
            <a:r>
              <a:rPr lang="en-US" sz="2400" dirty="0">
                <a:solidFill>
                  <a:srgbClr val="002060"/>
                </a:solidFill>
              </a:rPr>
              <a:t> </a:t>
            </a:r>
          </a:p>
          <a:p>
            <a:pPr algn="just">
              <a:lnSpc>
                <a:spcPct val="80000"/>
              </a:lnSpc>
            </a:pPr>
            <a:endParaRPr lang="en-US" sz="2400" dirty="0">
              <a:solidFill>
                <a:srgbClr val="002060"/>
              </a:solidFil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Philosophical approaches to Ethics (continued)</a:t>
            </a:r>
          </a:p>
        </p:txBody>
      </p:sp>
      <p:sp>
        <p:nvSpPr>
          <p:cNvPr id="3" name="Content Placeholder 2"/>
          <p:cNvSpPr>
            <a:spLocks noGrp="1"/>
          </p:cNvSpPr>
          <p:nvPr>
            <p:ph sz="quarter" idx="1"/>
          </p:nvPr>
        </p:nvSpPr>
        <p:spPr/>
        <p:txBody>
          <a:bodyPr/>
          <a:lstStyle/>
          <a:p>
            <a:pPr lvl="1" algn="just">
              <a:lnSpc>
                <a:spcPct val="80000"/>
              </a:lnSpc>
            </a:pPr>
            <a:r>
              <a:rPr lang="en-US" sz="2800" dirty="0">
                <a:solidFill>
                  <a:srgbClr val="002060"/>
                </a:solidFill>
              </a:rPr>
              <a:t>The </a:t>
            </a:r>
            <a:r>
              <a:rPr lang="en-US" sz="2800" dirty="0">
                <a:solidFill>
                  <a:srgbClr val="C00000"/>
                </a:solidFill>
              </a:rPr>
              <a:t>Righteous moralist</a:t>
            </a:r>
            <a:r>
              <a:rPr lang="en-US" sz="2800" dirty="0">
                <a:solidFill>
                  <a:srgbClr val="002060"/>
                </a:solidFill>
              </a:rPr>
              <a:t> approach claims that a multinational’s home country standards of ethics should be followed in foreign countries.    </a:t>
            </a:r>
          </a:p>
          <a:p>
            <a:pPr lvl="1" algn="just">
              <a:lnSpc>
                <a:spcPct val="80000"/>
              </a:lnSpc>
            </a:pPr>
            <a:r>
              <a:rPr lang="en-US" sz="2800" dirty="0">
                <a:solidFill>
                  <a:srgbClr val="002060"/>
                </a:solidFill>
              </a:rPr>
              <a:t> The </a:t>
            </a:r>
            <a:r>
              <a:rPr lang="en-US" sz="2800" dirty="0">
                <a:solidFill>
                  <a:srgbClr val="C00000"/>
                </a:solidFill>
              </a:rPr>
              <a:t>Naive immoralist</a:t>
            </a:r>
            <a:r>
              <a:rPr lang="en-US" sz="2800" dirty="0">
                <a:solidFill>
                  <a:srgbClr val="002060"/>
                </a:solidFill>
              </a:rPr>
              <a:t> asserts that if a manager of a multinational sees that firms from other nations are not following ethical norms in a host nation, that manager should not either.</a:t>
            </a: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Utilitarian And Kantian Ethics</a:t>
            </a:r>
          </a:p>
        </p:txBody>
      </p:sp>
      <p:sp>
        <p:nvSpPr>
          <p:cNvPr id="4" name="Rectangle 3"/>
          <p:cNvSpPr>
            <a:spLocks noGrp="1" noChangeArrowheads="1"/>
          </p:cNvSpPr>
          <p:nvPr>
            <p:ph sz="quarter" idx="1"/>
          </p:nvPr>
        </p:nvSpPr>
        <p:spPr/>
        <p:txBody>
          <a:bodyPr>
            <a:normAutofit fontScale="92500" lnSpcReduction="10000"/>
          </a:bodyPr>
          <a:lstStyle/>
          <a:p>
            <a:pPr algn="just"/>
            <a:r>
              <a:rPr lang="en-US" dirty="0">
                <a:solidFill>
                  <a:srgbClr val="C00000"/>
                </a:solidFill>
              </a:rPr>
              <a:t>Utilitarian</a:t>
            </a:r>
            <a:r>
              <a:rPr lang="en-US" dirty="0">
                <a:solidFill>
                  <a:srgbClr val="002060"/>
                </a:solidFill>
              </a:rPr>
              <a:t> approaches to ethics hold that the moral worth of actions or practices is determined by their consequences. Actions are desirable if they lead to the best possible balance of good consequences over bad consequences. </a:t>
            </a:r>
            <a:r>
              <a:rPr lang="en-US" dirty="0">
                <a:solidFill>
                  <a:srgbClr val="00B050"/>
                </a:solidFill>
              </a:rPr>
              <a:t>Problems</a:t>
            </a:r>
            <a:r>
              <a:rPr lang="en-US" dirty="0">
                <a:solidFill>
                  <a:srgbClr val="002060"/>
                </a:solidFill>
              </a:rPr>
              <a:t> with utilitarianism include measuring the benefits, costs, and risks of an action, and the fact that the approach fails to consider justice.</a:t>
            </a:r>
          </a:p>
          <a:p>
            <a:pPr algn="just"/>
            <a:r>
              <a:rPr lang="en-US" dirty="0">
                <a:solidFill>
                  <a:srgbClr val="C00000"/>
                </a:solidFill>
              </a:rPr>
              <a:t>Kantian</a:t>
            </a:r>
            <a:r>
              <a:rPr lang="en-US" dirty="0">
                <a:solidFill>
                  <a:srgbClr val="002060"/>
                </a:solidFill>
              </a:rPr>
              <a:t> ethics are based on the philosophy of Immanuel Kant who argued that people are not machine. This theory is considered as </a:t>
            </a:r>
            <a:r>
              <a:rPr lang="en-US" dirty="0">
                <a:solidFill>
                  <a:srgbClr val="00B050"/>
                </a:solidFill>
              </a:rPr>
              <a:t>incomplete</a:t>
            </a:r>
            <a:r>
              <a:rPr lang="en-US" dirty="0">
                <a:solidFill>
                  <a:srgbClr val="002060"/>
                </a:solidFill>
              </a:rPr>
              <a:t>.</a:t>
            </a:r>
          </a:p>
          <a:p>
            <a:pPr algn="just">
              <a:buFont typeface="Wingdings" pitchFamily="2" charset="2"/>
              <a:buNone/>
            </a:pPr>
            <a:endParaRPr lang="en-US" dirty="0">
              <a:solidFill>
                <a:srgbClr val="002060"/>
              </a:solidFill>
            </a:endParaRP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Right theories</a:t>
            </a:r>
          </a:p>
        </p:txBody>
      </p:sp>
      <p:sp>
        <p:nvSpPr>
          <p:cNvPr id="3" name="Content Placeholder 2"/>
          <p:cNvSpPr>
            <a:spLocks noGrp="1"/>
          </p:cNvSpPr>
          <p:nvPr>
            <p:ph sz="quarter" idx="1"/>
          </p:nvPr>
        </p:nvSpPr>
        <p:spPr/>
        <p:txBody>
          <a:bodyPr>
            <a:normAutofit fontScale="92500" lnSpcReduction="20000"/>
          </a:bodyPr>
          <a:lstStyle/>
          <a:p>
            <a:pPr algn="just"/>
            <a:r>
              <a:rPr lang="en-US" dirty="0">
                <a:solidFill>
                  <a:srgbClr val="C00000"/>
                </a:solidFill>
              </a:rPr>
              <a:t>Rights theories </a:t>
            </a:r>
            <a:r>
              <a:rPr lang="en-US" dirty="0">
                <a:solidFill>
                  <a:srgbClr val="002060"/>
                </a:solidFill>
              </a:rPr>
              <a:t>recognize that human beings have fundamental rights and privileges that transcend national boundaries and cultures. Rights establish a minimum level of morally acceptable behavior.</a:t>
            </a:r>
          </a:p>
          <a:p>
            <a:pPr algn="just"/>
            <a:r>
              <a:rPr lang="en-US" dirty="0">
                <a:solidFill>
                  <a:srgbClr val="002060"/>
                </a:solidFill>
              </a:rPr>
              <a:t>Everyone should not take any actions that violate the rights. The notion that there are fundamental rights that transcend national borders and cultures was the underlying motivation for the United Nations </a:t>
            </a:r>
            <a:r>
              <a:rPr lang="en-US" dirty="0">
                <a:solidFill>
                  <a:srgbClr val="00B050"/>
                </a:solidFill>
              </a:rPr>
              <a:t>Universal Declaration of Human Rights</a:t>
            </a:r>
            <a:r>
              <a:rPr lang="en-US" dirty="0">
                <a:solidFill>
                  <a:srgbClr val="002060"/>
                </a:solidFill>
              </a:rPr>
              <a:t>, which has been ratified by almost every country on the planet and lays down basic principles that should always be adhered to irrespective of the culture in which one is doing business.</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 theories</a:t>
            </a:r>
          </a:p>
        </p:txBody>
      </p:sp>
      <p:sp>
        <p:nvSpPr>
          <p:cNvPr id="3" name="Content Placeholder 2"/>
          <p:cNvSpPr>
            <a:spLocks noGrp="1"/>
          </p:cNvSpPr>
          <p:nvPr>
            <p:ph sz="quarter" idx="1"/>
          </p:nvPr>
        </p:nvSpPr>
        <p:spPr/>
        <p:txBody>
          <a:bodyPr>
            <a:normAutofit lnSpcReduction="10000"/>
          </a:bodyPr>
          <a:lstStyle/>
          <a:p>
            <a:pPr algn="just"/>
            <a:r>
              <a:rPr lang="en-US" dirty="0">
                <a:solidFill>
                  <a:srgbClr val="C00000"/>
                </a:solidFill>
              </a:rPr>
              <a:t>Justice theories</a:t>
            </a:r>
            <a:r>
              <a:rPr lang="en-US" dirty="0">
                <a:solidFill>
                  <a:srgbClr val="002060"/>
                </a:solidFill>
              </a:rPr>
              <a:t> focus on the attainment of a just distribution of economic goods and services. A just distribution is one that is considered fair and equitable. </a:t>
            </a:r>
            <a:r>
              <a:rPr lang="en-US" dirty="0">
                <a:solidFill>
                  <a:srgbClr val="C00000"/>
                </a:solidFill>
              </a:rPr>
              <a:t>Theory of justice</a:t>
            </a:r>
            <a:r>
              <a:rPr lang="en-US" dirty="0">
                <a:solidFill>
                  <a:srgbClr val="002060"/>
                </a:solidFill>
              </a:rPr>
              <a:t> is very influential and has important ethical implications. The theory is attributed to philosopher </a:t>
            </a:r>
            <a:r>
              <a:rPr lang="en-US" dirty="0">
                <a:solidFill>
                  <a:srgbClr val="00B050"/>
                </a:solidFill>
              </a:rPr>
              <a:t>John Rawls</a:t>
            </a:r>
            <a:r>
              <a:rPr lang="en-US" dirty="0">
                <a:solidFill>
                  <a:srgbClr val="002060"/>
                </a:solidFill>
              </a:rPr>
              <a:t>. Rawls argues that all economic goods and services should be distributed equally except when an unequal distribution would work to everyone’s advantage.</a:t>
            </a:r>
          </a:p>
        </p:txBody>
      </p:sp>
      <p:pic>
        <p:nvPicPr>
          <p:cNvPr id="4" name="Picture 4"/>
          <p:cNvPicPr>
            <a:picLocks noChangeAspect="1" noChangeArrowheads="1"/>
          </p:cNvPicPr>
          <p:nvPr/>
        </p:nvPicPr>
        <p:blipFill>
          <a:blip r:embed="rId2"/>
          <a:srcRect/>
          <a:stretch>
            <a:fillRect/>
          </a:stretch>
        </p:blipFill>
        <p:spPr bwMode="auto">
          <a:xfrm>
            <a:off x="609600" y="0"/>
            <a:ext cx="1819275" cy="15335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Private International Law</a:t>
            </a:r>
            <a:endParaRPr lang="en-GB" dirty="0"/>
          </a:p>
        </p:txBody>
      </p:sp>
      <p:sp>
        <p:nvSpPr>
          <p:cNvPr id="3" name="Symbol zastępczy zawartości 2"/>
          <p:cNvSpPr>
            <a:spLocks noGrp="1"/>
          </p:cNvSpPr>
          <p:nvPr>
            <p:ph idx="1"/>
          </p:nvPr>
        </p:nvSpPr>
        <p:spPr/>
        <p:txBody>
          <a:bodyPr/>
          <a:lstStyle/>
          <a:p>
            <a:pPr marL="0" indent="0">
              <a:buNone/>
            </a:pPr>
            <a:r>
              <a:rPr lang="en-GB" dirty="0" smtClean="0"/>
              <a:t>It is a </a:t>
            </a:r>
            <a:r>
              <a:rPr lang="en-GB" dirty="0" smtClean="0">
                <a:solidFill>
                  <a:srgbClr val="00B0F0"/>
                </a:solidFill>
              </a:rPr>
              <a:t>set of rules of the domestic law of a State </a:t>
            </a:r>
            <a:r>
              <a:rPr lang="en-GB" dirty="0" smtClean="0"/>
              <a:t>that is applicable when a </a:t>
            </a:r>
            <a:r>
              <a:rPr lang="en-GB" dirty="0" smtClean="0">
                <a:solidFill>
                  <a:srgbClr val="00B050"/>
                </a:solidFill>
              </a:rPr>
              <a:t>legal issue contains a foreign element</a:t>
            </a:r>
            <a:r>
              <a:rPr lang="en-GB" dirty="0" smtClean="0"/>
              <a:t>, and it has to be decided whether a domestic rule should apply foreign law or relinquish jurisdiction to a foreign court. </a:t>
            </a:r>
          </a:p>
          <a:p>
            <a:r>
              <a:rPr lang="en-GB" dirty="0" smtClean="0">
                <a:solidFill>
                  <a:srgbClr val="FFC000"/>
                </a:solidFill>
              </a:rPr>
              <a:t>The cases which give rise to the problem concern mostly: </a:t>
            </a:r>
            <a:r>
              <a:rPr lang="en-GB" dirty="0" smtClean="0">
                <a:solidFill>
                  <a:srgbClr val="6600FF"/>
                </a:solidFill>
              </a:rPr>
              <a:t>divorce, care of children, probate and contract. </a:t>
            </a:r>
            <a:endParaRPr lang="en-GB" dirty="0">
              <a:solidFill>
                <a:srgbClr val="6600FF"/>
              </a:solidFill>
            </a:endParaRPr>
          </a:p>
        </p:txBody>
      </p:sp>
    </p:spTree>
    <p:extLst>
      <p:ext uri="{BB962C8B-B14F-4D97-AF65-F5344CB8AC3E}">
        <p14:creationId xmlns:p14="http://schemas.microsoft.com/office/powerpoint/2010/main" val="33125234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Justice theories</a:t>
            </a:r>
            <a:br>
              <a:rPr lang="en-US" dirty="0"/>
            </a:br>
            <a:r>
              <a:rPr lang="en-US" dirty="0"/>
              <a:t>(continued)</a:t>
            </a:r>
          </a:p>
        </p:txBody>
      </p:sp>
      <p:sp>
        <p:nvSpPr>
          <p:cNvPr id="4" name="Rectangle 3"/>
          <p:cNvSpPr>
            <a:spLocks noGrp="1" noChangeArrowheads="1"/>
          </p:cNvSpPr>
          <p:nvPr>
            <p:ph sz="quarter" idx="1"/>
          </p:nvPr>
        </p:nvSpPr>
        <p:spPr/>
        <p:txBody>
          <a:bodyPr>
            <a:noAutofit/>
          </a:bodyPr>
          <a:lstStyle/>
          <a:p>
            <a:pPr algn="just"/>
            <a:r>
              <a:rPr lang="en-US" sz="2300" dirty="0">
                <a:solidFill>
                  <a:srgbClr val="002060"/>
                </a:solidFill>
              </a:rPr>
              <a:t>According to Rawls, impartiality is guaranteed by the </a:t>
            </a:r>
            <a:r>
              <a:rPr lang="en-US" sz="2300" dirty="0">
                <a:solidFill>
                  <a:srgbClr val="CC6600"/>
                </a:solidFill>
              </a:rPr>
              <a:t>veil of ignorance</a:t>
            </a:r>
            <a:r>
              <a:rPr lang="en-US" sz="2300" dirty="0"/>
              <a:t> </a:t>
            </a:r>
            <a:r>
              <a:rPr lang="en-US" sz="2300" dirty="0">
                <a:solidFill>
                  <a:srgbClr val="002060"/>
                </a:solidFill>
              </a:rPr>
              <a:t>(everyone is imagined to be ignorant of all his or her particular characteristics like as race, intelligence, nationality, family and background). People would unanimously agree on two fundamental principles of justice:</a:t>
            </a:r>
          </a:p>
          <a:p>
            <a:pPr marL="571500" indent="-571500" algn="just">
              <a:buFont typeface="+mj-lt"/>
              <a:buAutoNum type="romanUcPeriod"/>
            </a:pPr>
            <a:r>
              <a:rPr lang="en-US" sz="2300" dirty="0">
                <a:solidFill>
                  <a:srgbClr val="FF0000"/>
                </a:solidFill>
              </a:rPr>
              <a:t>Each person is permitted the maximum amount of basic liberty compatible with a similar liberty for others.</a:t>
            </a:r>
          </a:p>
          <a:p>
            <a:pPr marL="571500" indent="-571500" algn="just">
              <a:buFont typeface="+mj-lt"/>
              <a:buAutoNum type="romanUcPeriod"/>
            </a:pPr>
            <a:r>
              <a:rPr lang="en-US" sz="2300" dirty="0">
                <a:solidFill>
                  <a:srgbClr val="FF0000"/>
                </a:solidFill>
              </a:rPr>
              <a:t>Once equal basic liberty is assured, inequality in basic social goods are to be allowed only if they benefit everyone.</a:t>
            </a:r>
          </a:p>
          <a:p>
            <a:pPr algn="just"/>
            <a:endParaRPr lang="en-US" sz="2300" dirty="0"/>
          </a:p>
        </p:txBody>
      </p:sp>
      <p:pic>
        <p:nvPicPr>
          <p:cNvPr id="4100" name="Picture 4"/>
          <p:cNvPicPr>
            <a:picLocks noChangeAspect="1" noChangeArrowheads="1"/>
          </p:cNvPicPr>
          <p:nvPr/>
        </p:nvPicPr>
        <p:blipFill>
          <a:blip r:embed="rId2"/>
          <a:srcRect/>
          <a:stretch>
            <a:fillRect/>
          </a:stretch>
        </p:blipFill>
        <p:spPr bwMode="auto">
          <a:xfrm>
            <a:off x="609600" y="0"/>
            <a:ext cx="1819275" cy="15335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Implication for manager</a:t>
            </a:r>
          </a:p>
        </p:txBody>
      </p:sp>
      <p:sp>
        <p:nvSpPr>
          <p:cNvPr id="3" name="Content Placeholder 2"/>
          <p:cNvSpPr>
            <a:spLocks noGrp="1"/>
          </p:cNvSpPr>
          <p:nvPr>
            <p:ph sz="quarter" idx="1"/>
          </p:nvPr>
        </p:nvSpPr>
        <p:spPr/>
        <p:txBody>
          <a:bodyPr/>
          <a:lstStyle/>
          <a:p>
            <a:pPr>
              <a:buNone/>
            </a:pPr>
            <a:r>
              <a:rPr lang="en-US" dirty="0">
                <a:solidFill>
                  <a:srgbClr val="002060"/>
                </a:solidFill>
              </a:rPr>
              <a:t>5 ethical issues in business decision</a:t>
            </a:r>
          </a:p>
          <a:p>
            <a:r>
              <a:rPr lang="en-US" dirty="0">
                <a:solidFill>
                  <a:srgbClr val="002060"/>
                </a:solidFill>
              </a:rPr>
              <a:t>Hiring and promotion</a:t>
            </a:r>
          </a:p>
          <a:p>
            <a:r>
              <a:rPr lang="en-US" dirty="0">
                <a:solidFill>
                  <a:srgbClr val="002060"/>
                </a:solidFill>
              </a:rPr>
              <a:t>Organizational culture and leadership</a:t>
            </a:r>
          </a:p>
          <a:p>
            <a:r>
              <a:rPr lang="en-US" dirty="0">
                <a:solidFill>
                  <a:srgbClr val="002060"/>
                </a:solidFill>
              </a:rPr>
              <a:t>Decision making process</a:t>
            </a:r>
          </a:p>
          <a:p>
            <a:r>
              <a:rPr lang="en-US" dirty="0">
                <a:solidFill>
                  <a:srgbClr val="002060"/>
                </a:solidFill>
              </a:rPr>
              <a:t>Ethics officers</a:t>
            </a:r>
          </a:p>
          <a:p>
            <a:r>
              <a:rPr lang="en-US" dirty="0">
                <a:solidFill>
                  <a:srgbClr val="002060"/>
                </a:solidFill>
              </a:rPr>
              <a:t>Moral courage</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Hiring and promotion</a:t>
            </a:r>
          </a:p>
        </p:txBody>
      </p:sp>
      <p:sp>
        <p:nvSpPr>
          <p:cNvPr id="3" name="Content Placeholder 2"/>
          <p:cNvSpPr>
            <a:spLocks noGrp="1"/>
          </p:cNvSpPr>
          <p:nvPr>
            <p:ph sz="quarter" idx="1"/>
          </p:nvPr>
        </p:nvSpPr>
        <p:spPr/>
        <p:txBody>
          <a:bodyPr/>
          <a:lstStyle/>
          <a:p>
            <a:pPr algn="just"/>
            <a:r>
              <a:rPr lang="en-US" dirty="0">
                <a:solidFill>
                  <a:srgbClr val="002060"/>
                </a:solidFill>
              </a:rPr>
              <a:t>Strive to hire those people who have strong sense and personal ethics and would not engage in unethical or illegal behavior.</a:t>
            </a:r>
          </a:p>
          <a:p>
            <a:pPr algn="just"/>
            <a:r>
              <a:rPr lang="en-US" dirty="0">
                <a:solidFill>
                  <a:srgbClr val="002060"/>
                </a:solidFill>
              </a:rPr>
              <a:t>People hide their unethical nature or lie about it.</a:t>
            </a:r>
          </a:p>
          <a:p>
            <a:pPr algn="just"/>
            <a:r>
              <a:rPr lang="en-US" dirty="0">
                <a:solidFill>
                  <a:srgbClr val="002060"/>
                </a:solidFill>
              </a:rPr>
              <a:t>Use psychological tests for hiring and promotion.</a:t>
            </a: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C00000"/>
                </a:solidFill>
              </a:rPr>
              <a:t>Organizational culture and leadership</a:t>
            </a:r>
          </a:p>
        </p:txBody>
      </p:sp>
      <p:sp>
        <p:nvSpPr>
          <p:cNvPr id="3" name="Content Placeholder 2"/>
          <p:cNvSpPr>
            <a:spLocks noGrp="1"/>
          </p:cNvSpPr>
          <p:nvPr>
            <p:ph sz="quarter" idx="1"/>
          </p:nvPr>
        </p:nvSpPr>
        <p:spPr>
          <a:xfrm>
            <a:off x="533400" y="2031275"/>
            <a:ext cx="8153400" cy="4724400"/>
          </a:xfrm>
        </p:spPr>
        <p:txBody>
          <a:bodyPr>
            <a:normAutofit/>
          </a:bodyPr>
          <a:lstStyle/>
          <a:p>
            <a:pPr algn="just"/>
            <a:r>
              <a:rPr lang="en-US" dirty="0">
                <a:solidFill>
                  <a:srgbClr val="002060"/>
                </a:solidFill>
              </a:rPr>
              <a:t>To foster ethical behavior, businesses need to build an organization culture. 1</a:t>
            </a:r>
            <a:r>
              <a:rPr lang="en-US" baseline="30000" dirty="0">
                <a:solidFill>
                  <a:srgbClr val="002060"/>
                </a:solidFill>
              </a:rPr>
              <a:t>st</a:t>
            </a:r>
            <a:r>
              <a:rPr lang="en-US" dirty="0">
                <a:solidFill>
                  <a:srgbClr val="002060"/>
                </a:solidFill>
              </a:rPr>
              <a:t> Create artificial values to emphasize ethical behavior.</a:t>
            </a:r>
          </a:p>
          <a:p>
            <a:pPr algn="just"/>
            <a:r>
              <a:rPr lang="en-US" dirty="0">
                <a:solidFill>
                  <a:srgbClr val="002060"/>
                </a:solidFill>
              </a:rPr>
              <a:t>Many companies drafting </a:t>
            </a:r>
            <a:r>
              <a:rPr lang="en-US" dirty="0">
                <a:solidFill>
                  <a:srgbClr val="FF0000"/>
                </a:solidFill>
              </a:rPr>
              <a:t>Code of ethics</a:t>
            </a:r>
            <a:r>
              <a:rPr lang="en-US" dirty="0">
                <a:solidFill>
                  <a:srgbClr val="002060"/>
                </a:solidFill>
              </a:rPr>
              <a:t>(which is a formal statement of the ethical priorities a business adheres to)</a:t>
            </a:r>
          </a:p>
          <a:p>
            <a:pPr algn="just"/>
            <a:r>
              <a:rPr lang="en-US" dirty="0">
                <a:solidFill>
                  <a:srgbClr val="002060"/>
                </a:solidFill>
              </a:rPr>
              <a:t>2</a:t>
            </a:r>
            <a:r>
              <a:rPr lang="en-US" baseline="30000" dirty="0">
                <a:solidFill>
                  <a:srgbClr val="002060"/>
                </a:solidFill>
              </a:rPr>
              <a:t>nd</a:t>
            </a:r>
            <a:r>
              <a:rPr lang="en-US" dirty="0">
                <a:solidFill>
                  <a:srgbClr val="002060"/>
                </a:solidFill>
              </a:rPr>
              <a:t> Employees and 3</a:t>
            </a:r>
            <a:r>
              <a:rPr lang="en-US" baseline="30000" dirty="0">
                <a:solidFill>
                  <a:srgbClr val="002060"/>
                </a:solidFill>
              </a:rPr>
              <a:t>rd</a:t>
            </a:r>
            <a:r>
              <a:rPr lang="en-US" dirty="0">
                <a:solidFill>
                  <a:srgbClr val="002060"/>
                </a:solidFill>
              </a:rPr>
              <a:t> Business integrity</a:t>
            </a:r>
          </a:p>
          <a:p>
            <a:pPr algn="just"/>
            <a:r>
              <a:rPr lang="en-US" dirty="0">
                <a:solidFill>
                  <a:srgbClr val="002060"/>
                </a:solidFill>
              </a:rPr>
              <a:t>Leaders in the business give life and meaning to the code of ethics by repeatedly emphasizing their importance, and then acting on them.</a:t>
            </a:r>
          </a:p>
          <a:p>
            <a:pPr algn="just"/>
            <a:endParaRPr lang="en-US" dirty="0">
              <a:solidFill>
                <a:srgbClr val="002060"/>
              </a:solidFill>
            </a:endParaRPr>
          </a:p>
          <a:p>
            <a:pPr algn="just"/>
            <a:endParaRPr lang="en-US" dirty="0">
              <a:solidFill>
                <a:srgbClr val="002060"/>
              </a:solidFill>
            </a:endParaRP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Decision making process</a:t>
            </a:r>
          </a:p>
        </p:txBody>
      </p:sp>
      <p:sp>
        <p:nvSpPr>
          <p:cNvPr id="3" name="Content Placeholder 2"/>
          <p:cNvSpPr>
            <a:spLocks noGrp="1"/>
          </p:cNvSpPr>
          <p:nvPr>
            <p:ph sz="quarter" idx="1"/>
          </p:nvPr>
        </p:nvSpPr>
        <p:spPr/>
        <p:txBody>
          <a:bodyPr>
            <a:normAutofit lnSpcReduction="10000"/>
          </a:bodyPr>
          <a:lstStyle/>
          <a:p>
            <a:pPr algn="just"/>
            <a:r>
              <a:rPr lang="en-US" dirty="0">
                <a:solidFill>
                  <a:srgbClr val="002060"/>
                </a:solidFill>
              </a:rPr>
              <a:t>Establishing ethical culture in an organization, businesspeople must be able to think through the ethical implications of decisions in a systematic way. They need a moral compass, and both rights theories and Rawls’s theory of justice help to provide such a compass. Beyond these theories, some experts on ethics have proposed a straightforward practical guide or ethical algorithm to determine whether a decision is ethical.</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Decision making process(continue)</a:t>
            </a:r>
            <a:endParaRPr lang="en-US" dirty="0"/>
          </a:p>
        </p:txBody>
      </p:sp>
      <p:sp>
        <p:nvSpPr>
          <p:cNvPr id="3" name="Content Placeholder 2"/>
          <p:cNvSpPr>
            <a:spLocks noGrp="1"/>
          </p:cNvSpPr>
          <p:nvPr>
            <p:ph sz="quarter" idx="1"/>
          </p:nvPr>
        </p:nvSpPr>
        <p:spPr/>
        <p:txBody>
          <a:bodyPr>
            <a:noAutofit/>
          </a:bodyPr>
          <a:lstStyle/>
          <a:p>
            <a:pPr algn="just"/>
            <a:r>
              <a:rPr lang="en-US" sz="2400" dirty="0">
                <a:solidFill>
                  <a:srgbClr val="002060"/>
                </a:solidFill>
              </a:rPr>
              <a:t>Managers can also use a five step process to think through ethical problems: </a:t>
            </a:r>
          </a:p>
          <a:p>
            <a:pPr algn="just">
              <a:buFont typeface="Wingdings" pitchFamily="2" charset="2"/>
              <a:buNone/>
            </a:pPr>
            <a:r>
              <a:rPr lang="en-US" sz="2400" dirty="0">
                <a:solidFill>
                  <a:srgbClr val="CC6600"/>
                </a:solidFill>
              </a:rPr>
              <a:t>Step1</a:t>
            </a:r>
            <a:r>
              <a:rPr lang="en-US" sz="2400" dirty="0">
                <a:solidFill>
                  <a:srgbClr val="002060"/>
                </a:solidFill>
              </a:rPr>
              <a:t>: Managers identify which </a:t>
            </a:r>
            <a:r>
              <a:rPr lang="en-US" sz="2400" dirty="0">
                <a:solidFill>
                  <a:srgbClr val="CC6600"/>
                </a:solidFill>
              </a:rPr>
              <a:t>stakeholders</a:t>
            </a:r>
            <a:r>
              <a:rPr lang="en-US" sz="2400" dirty="0"/>
              <a:t> </a:t>
            </a:r>
            <a:r>
              <a:rPr lang="en-US" sz="2400" dirty="0">
                <a:solidFill>
                  <a:srgbClr val="002060"/>
                </a:solidFill>
              </a:rPr>
              <a:t>(the individuals or groups who have an interest, stake, or claim in the actions and overall performance of a company) a decision would affect and in what ways.</a:t>
            </a:r>
          </a:p>
          <a:p>
            <a:pPr algn="just"/>
            <a:r>
              <a:rPr lang="en-US" sz="2400" dirty="0">
                <a:solidFill>
                  <a:srgbClr val="CC6600"/>
                </a:solidFill>
              </a:rPr>
              <a:t>Internal stakeholders</a:t>
            </a:r>
            <a:r>
              <a:rPr lang="en-US" sz="2400" dirty="0"/>
              <a:t> </a:t>
            </a:r>
            <a:r>
              <a:rPr lang="en-US" sz="2400" dirty="0">
                <a:solidFill>
                  <a:srgbClr val="002060"/>
                </a:solidFill>
              </a:rPr>
              <a:t>are people who work for or who own the business such as employees, the board of directors, and stockholders .</a:t>
            </a:r>
          </a:p>
          <a:p>
            <a:pPr algn="just"/>
            <a:r>
              <a:rPr lang="en-US" sz="2400" dirty="0">
                <a:solidFill>
                  <a:srgbClr val="CC6600"/>
                </a:solidFill>
              </a:rPr>
              <a:t>External stakeholders</a:t>
            </a:r>
            <a:r>
              <a:rPr lang="en-US" sz="2400" dirty="0"/>
              <a:t> </a:t>
            </a:r>
            <a:r>
              <a:rPr lang="en-US" sz="2400" dirty="0">
                <a:solidFill>
                  <a:srgbClr val="002060"/>
                </a:solidFill>
              </a:rPr>
              <a:t>are the individuals or groups who have some claim on a firm such as customers, suppliers, and unions.</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Decision making process(continue)</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sz="2800" dirty="0">
                <a:solidFill>
                  <a:srgbClr val="CC6600"/>
                </a:solidFill>
              </a:rPr>
              <a:t>Step 2</a:t>
            </a:r>
            <a:r>
              <a:rPr lang="en-US" sz="2800" dirty="0">
                <a:solidFill>
                  <a:srgbClr val="002060"/>
                </a:solidFill>
              </a:rPr>
              <a:t>: Managers determine whether a proposed decision would violate the fundamental rights of any stakeholders.</a:t>
            </a:r>
          </a:p>
          <a:p>
            <a:pPr algn="just">
              <a:buClr>
                <a:srgbClr val="8124C6"/>
              </a:buClr>
              <a:buFont typeface="Wingdings" pitchFamily="2" charset="2"/>
              <a:buNone/>
            </a:pPr>
            <a:r>
              <a:rPr lang="en-US" dirty="0">
                <a:solidFill>
                  <a:srgbClr val="CC6600"/>
                </a:solidFill>
              </a:rPr>
              <a:t>Step 3</a:t>
            </a:r>
            <a:r>
              <a:rPr lang="en-US" dirty="0">
                <a:solidFill>
                  <a:srgbClr val="002060"/>
                </a:solidFill>
              </a:rPr>
              <a:t>: Managers establish moral intent (the business must resolves to place moral concerns ahead of other concerns in cases where either the fundamental rights of stakeholders or key moral principles have been violated)</a:t>
            </a:r>
          </a:p>
          <a:p>
            <a:pPr algn="just">
              <a:buFont typeface="Wingdings" pitchFamily="2" charset="2"/>
              <a:buNone/>
            </a:pPr>
            <a:r>
              <a:rPr lang="en-US" dirty="0">
                <a:solidFill>
                  <a:srgbClr val="CC6600"/>
                </a:solidFill>
              </a:rPr>
              <a:t>Step 4</a:t>
            </a:r>
            <a:r>
              <a:rPr lang="en-US" dirty="0">
                <a:solidFill>
                  <a:srgbClr val="002060"/>
                </a:solidFill>
              </a:rPr>
              <a:t>: The company engages in ethical behavior.  </a:t>
            </a:r>
          </a:p>
          <a:p>
            <a:pPr algn="just">
              <a:buFont typeface="Wingdings" pitchFamily="2" charset="2"/>
              <a:buNone/>
            </a:pPr>
            <a:r>
              <a:rPr lang="en-US" dirty="0">
                <a:solidFill>
                  <a:srgbClr val="CC6600"/>
                </a:solidFill>
              </a:rPr>
              <a:t>Step 5</a:t>
            </a:r>
            <a:r>
              <a:rPr lang="en-US" dirty="0">
                <a:solidFill>
                  <a:srgbClr val="002060"/>
                </a:solidFill>
              </a:rPr>
              <a:t>: The business audits its decisions, reviewing them to make sure that they were consistent with ethical principles.</a:t>
            </a:r>
            <a:endParaRPr lang="en-US" dirty="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Ethical officers</a:t>
            </a:r>
          </a:p>
        </p:txBody>
      </p:sp>
      <p:sp>
        <p:nvSpPr>
          <p:cNvPr id="3" name="Content Placeholder 2"/>
          <p:cNvSpPr>
            <a:spLocks noGrp="1"/>
          </p:cNvSpPr>
          <p:nvPr>
            <p:ph sz="quarter" idx="1"/>
          </p:nvPr>
        </p:nvSpPr>
        <p:spPr/>
        <p:txBody>
          <a:bodyPr/>
          <a:lstStyle/>
          <a:p>
            <a:pPr algn="just"/>
            <a:r>
              <a:rPr lang="en-US" dirty="0">
                <a:solidFill>
                  <a:srgbClr val="002060"/>
                </a:solidFill>
              </a:rPr>
              <a:t>To ensure ethical behavior in a business, a number of firms now have ethics officers.</a:t>
            </a:r>
          </a:p>
          <a:p>
            <a:pPr algn="just"/>
            <a:endParaRPr lang="en-US" dirty="0">
              <a:solidFill>
                <a:srgbClr val="002060"/>
              </a:solidFill>
            </a:endParaRPr>
          </a:p>
          <a:p>
            <a:pPr algn="just">
              <a:buFont typeface="Wingdings" pitchFamily="2" charset="2"/>
              <a:buNone/>
            </a:pPr>
            <a:r>
              <a:rPr lang="en-US" dirty="0">
                <a:solidFill>
                  <a:srgbClr val="002060"/>
                </a:solidFill>
              </a:rPr>
              <a:t>Ethics officers ensure:</a:t>
            </a:r>
          </a:p>
          <a:p>
            <a:pPr algn="just"/>
            <a:r>
              <a:rPr lang="en-US" dirty="0">
                <a:solidFill>
                  <a:srgbClr val="002060"/>
                </a:solidFill>
              </a:rPr>
              <a:t>All employees are trained in ethics.</a:t>
            </a:r>
          </a:p>
          <a:p>
            <a:pPr algn="just"/>
            <a:r>
              <a:rPr lang="en-US" dirty="0">
                <a:solidFill>
                  <a:srgbClr val="002060"/>
                </a:solidFill>
              </a:rPr>
              <a:t>Ethics is considered in the decision-making process.</a:t>
            </a:r>
          </a:p>
          <a:p>
            <a:pPr algn="just"/>
            <a:r>
              <a:rPr lang="en-US" dirty="0">
                <a:solidFill>
                  <a:srgbClr val="002060"/>
                </a:solidFill>
              </a:rPr>
              <a:t>The company’s code of conduct is followed.</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C00000"/>
                </a:solidFill>
              </a:rPr>
              <a:t>Moral courage</a:t>
            </a:r>
          </a:p>
        </p:txBody>
      </p:sp>
      <p:sp>
        <p:nvSpPr>
          <p:cNvPr id="4" name="Rectangle 3"/>
          <p:cNvSpPr>
            <a:spLocks noGrp="1" noChangeArrowheads="1"/>
          </p:cNvSpPr>
          <p:nvPr>
            <p:ph sz="quarter" idx="1"/>
          </p:nvPr>
        </p:nvSpPr>
        <p:spPr/>
        <p:txBody>
          <a:bodyPr>
            <a:normAutofit fontScale="92500" lnSpcReduction="10000"/>
          </a:bodyPr>
          <a:lstStyle/>
          <a:p>
            <a:pPr algn="just">
              <a:buFont typeface="Wingdings" pitchFamily="2" charset="2"/>
              <a:buNone/>
            </a:pPr>
            <a:r>
              <a:rPr lang="en-US" dirty="0">
                <a:solidFill>
                  <a:srgbClr val="002060"/>
                </a:solidFill>
              </a:rPr>
              <a:t>Moral courage:</a:t>
            </a:r>
          </a:p>
          <a:p>
            <a:pPr algn="just"/>
            <a:r>
              <a:rPr lang="en-US" dirty="0">
                <a:solidFill>
                  <a:srgbClr val="002060"/>
                </a:solidFill>
              </a:rPr>
              <a:t>Enables managers to walk away from a decision that is profitable, but unethical.</a:t>
            </a:r>
          </a:p>
          <a:p>
            <a:pPr algn="just"/>
            <a:r>
              <a:rPr lang="en-US" dirty="0">
                <a:solidFill>
                  <a:srgbClr val="002060"/>
                </a:solidFill>
              </a:rPr>
              <a:t>Gives an employee the strength to say no to a superior who instructs her to pursue actions that are unethical.</a:t>
            </a:r>
          </a:p>
          <a:p>
            <a:pPr algn="just"/>
            <a:r>
              <a:rPr lang="en-US" dirty="0">
                <a:solidFill>
                  <a:srgbClr val="002060"/>
                </a:solidFill>
              </a:rPr>
              <a:t>Gives employees the integrity to go public to the media and blow the whistle on persistent unethical behavior in a company.</a:t>
            </a:r>
          </a:p>
          <a:p>
            <a:pPr algn="just"/>
            <a:r>
              <a:rPr lang="en-US" dirty="0">
                <a:solidFill>
                  <a:srgbClr val="002060"/>
                </a:solidFill>
              </a:rPr>
              <a:t>Does not come easily and employees have lost their jobs when acting on this courage?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The </a:t>
            </a:r>
            <a:r>
              <a:rPr lang="pl-PL" dirty="0"/>
              <a:t>N</a:t>
            </a:r>
            <a:r>
              <a:rPr lang="pl-PL" dirty="0" smtClean="0"/>
              <a:t>ature of International law</a:t>
            </a:r>
            <a:endParaRPr lang="en-GB" dirty="0"/>
          </a:p>
        </p:txBody>
      </p:sp>
      <p:sp>
        <p:nvSpPr>
          <p:cNvPr id="3" name="Symbol zastępczy zawartości 2"/>
          <p:cNvSpPr>
            <a:spLocks noGrp="1"/>
          </p:cNvSpPr>
          <p:nvPr>
            <p:ph idx="1"/>
          </p:nvPr>
        </p:nvSpPr>
        <p:spPr/>
        <p:txBody>
          <a:bodyPr>
            <a:normAutofit/>
          </a:bodyPr>
          <a:lstStyle/>
          <a:p>
            <a:r>
              <a:rPr lang="en-GB" sz="2800" dirty="0" smtClean="0"/>
              <a:t>The main argument </a:t>
            </a:r>
            <a:r>
              <a:rPr lang="en-GB" sz="2800" dirty="0" smtClean="0">
                <a:solidFill>
                  <a:srgbClr val="FF33CC"/>
                </a:solidFill>
              </a:rPr>
              <a:t>against</a:t>
            </a:r>
            <a:r>
              <a:rPr lang="en-GB" sz="2800" dirty="0" smtClean="0"/>
              <a:t> the existence of international law as „law” </a:t>
            </a:r>
            <a:r>
              <a:rPr lang="en-GB" sz="2800" dirty="0" smtClean="0">
                <a:solidFill>
                  <a:srgbClr val="00B0F0"/>
                </a:solidFill>
              </a:rPr>
              <a:t>is that international law does not have any legislature, judiciary or executive within the usual understanding of these terms, responsible for creation, interpretation and enforcement of that law. </a:t>
            </a:r>
            <a:endParaRPr lang="en-GB" sz="2800" dirty="0">
              <a:solidFill>
                <a:srgbClr val="00B0F0"/>
              </a:solidFill>
            </a:endParaRPr>
          </a:p>
        </p:txBody>
      </p:sp>
    </p:spTree>
    <p:extLst>
      <p:ext uri="{BB962C8B-B14F-4D97-AF65-F5344CB8AC3E}">
        <p14:creationId xmlns:p14="http://schemas.microsoft.com/office/powerpoint/2010/main" val="296420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464653"/>
                </a:solidFill>
              </a:rPr>
              <a:t>The Nature of International law</a:t>
            </a:r>
            <a:endParaRPr lang="en-GB" dirty="0"/>
          </a:p>
        </p:txBody>
      </p:sp>
      <p:sp>
        <p:nvSpPr>
          <p:cNvPr id="3" name="Symbol zastępczy zawartości 2"/>
          <p:cNvSpPr>
            <a:spLocks noGrp="1"/>
          </p:cNvSpPr>
          <p:nvPr>
            <p:ph idx="1"/>
          </p:nvPr>
        </p:nvSpPr>
        <p:spPr/>
        <p:txBody>
          <a:bodyPr>
            <a:normAutofit/>
          </a:bodyPr>
          <a:lstStyle/>
          <a:p>
            <a:r>
              <a:rPr lang="en-GB" dirty="0" smtClean="0"/>
              <a:t>The most convincing argument </a:t>
            </a:r>
            <a:r>
              <a:rPr lang="en-GB" dirty="0" smtClean="0">
                <a:solidFill>
                  <a:srgbClr val="FF33CC"/>
                </a:solidFill>
              </a:rPr>
              <a:t>in favour </a:t>
            </a:r>
            <a:r>
              <a:rPr lang="en-GB" dirty="0" smtClean="0"/>
              <a:t>of existence of international law as law is that </a:t>
            </a:r>
            <a:r>
              <a:rPr lang="en-GB" dirty="0" smtClean="0">
                <a:solidFill>
                  <a:srgbClr val="00B0F0"/>
                </a:solidFill>
              </a:rPr>
              <a:t>States recognise and observe international law </a:t>
            </a:r>
            <a:r>
              <a:rPr lang="en-GB" dirty="0" smtClean="0"/>
              <a:t>with the consequence that there is substantial order in international relations and that international law is practised on daily basis by international lawyers, intergovernmental organisations and other non-state actors and applied by domestic and international courts.</a:t>
            </a:r>
            <a:endParaRPr lang="en-GB" dirty="0"/>
          </a:p>
        </p:txBody>
      </p:sp>
    </p:spTree>
    <p:extLst>
      <p:ext uri="{BB962C8B-B14F-4D97-AF65-F5344CB8AC3E}">
        <p14:creationId xmlns:p14="http://schemas.microsoft.com/office/powerpoint/2010/main" val="305441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GB" dirty="0">
                <a:solidFill>
                  <a:srgbClr val="464653"/>
                </a:solidFill>
              </a:rPr>
              <a:t>International law and municipal law</a:t>
            </a:r>
            <a:endParaRPr lang="en-GB" dirty="0"/>
          </a:p>
        </p:txBody>
      </p:sp>
      <p:sp>
        <p:nvSpPr>
          <p:cNvPr id="3" name="Symbol zastępczy zawartości 2"/>
          <p:cNvSpPr>
            <a:spLocks noGrp="1"/>
          </p:cNvSpPr>
          <p:nvPr>
            <p:ph idx="1"/>
          </p:nvPr>
        </p:nvSpPr>
        <p:spPr/>
        <p:txBody>
          <a:bodyPr/>
          <a:lstStyle/>
          <a:p>
            <a:r>
              <a:rPr lang="en-GB" dirty="0" smtClean="0">
                <a:solidFill>
                  <a:srgbClr val="FF33CC"/>
                </a:solidFill>
              </a:rPr>
              <a:t>Public international law leaves each country to decide on relationship between international law and municipal law. </a:t>
            </a:r>
          </a:p>
          <a:p>
            <a:r>
              <a:rPr lang="en-GB" dirty="0" smtClean="0"/>
              <a:t>In this respect, there are two theories: dualist and monist.</a:t>
            </a:r>
          </a:p>
          <a:p>
            <a:endParaRPr lang="en-GB" dirty="0"/>
          </a:p>
        </p:txBody>
      </p:sp>
    </p:spTree>
    <p:extLst>
      <p:ext uri="{BB962C8B-B14F-4D97-AF65-F5344CB8AC3E}">
        <p14:creationId xmlns:p14="http://schemas.microsoft.com/office/powerpoint/2010/main" val="2663595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772</TotalTime>
  <Words>4365</Words>
  <Application>Microsoft Office PowerPoint</Application>
  <PresentationFormat>On-screen Show (4:3)</PresentationFormat>
  <Paragraphs>265</Paragraphs>
  <Slides>68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Calibri</vt:lpstr>
      <vt:lpstr>Georgia</vt:lpstr>
      <vt:lpstr>Times New Roman</vt:lpstr>
      <vt:lpstr>Trebuchet MS</vt:lpstr>
      <vt:lpstr>Wingdings</vt:lpstr>
      <vt:lpstr>Wingdings 2</vt:lpstr>
      <vt:lpstr>Urban</vt:lpstr>
      <vt:lpstr>International Law</vt:lpstr>
      <vt:lpstr>INTRODUCTION</vt:lpstr>
      <vt:lpstr>Definition of International Law</vt:lpstr>
      <vt:lpstr>Definition of International Law</vt:lpstr>
      <vt:lpstr>Subjects of international law</vt:lpstr>
      <vt:lpstr>Private International Law</vt:lpstr>
      <vt:lpstr>The Nature of International law</vt:lpstr>
      <vt:lpstr>The Nature of International law</vt:lpstr>
      <vt:lpstr>International law and municipal law</vt:lpstr>
      <vt:lpstr>International law and municipal law</vt:lpstr>
      <vt:lpstr>International law and municipal law</vt:lpstr>
      <vt:lpstr>International law and municipal law</vt:lpstr>
      <vt:lpstr>International law and municipal law</vt:lpstr>
      <vt:lpstr>Enforcement of International Law</vt:lpstr>
      <vt:lpstr>Enforcement of International Law</vt:lpstr>
      <vt:lpstr>Enforcement of International Law</vt:lpstr>
      <vt:lpstr>Sanctions in International law</vt:lpstr>
      <vt:lpstr>Sanctions in International law</vt:lpstr>
      <vt:lpstr>Economic Sanctions</vt:lpstr>
      <vt:lpstr>Economic Sanctions</vt:lpstr>
      <vt:lpstr>Jus cogens</vt:lpstr>
      <vt:lpstr>Jus cogens</vt:lpstr>
      <vt:lpstr>Jus cogens</vt:lpstr>
      <vt:lpstr>Article 103 of the UN Charter</vt:lpstr>
      <vt:lpstr>Fundamental principles governing International Relations</vt:lpstr>
      <vt:lpstr>Fundamental principles governing International Relations</vt:lpstr>
      <vt:lpstr>Specialist areas of International Law</vt:lpstr>
      <vt:lpstr>Aide-mèmoire: key dates in the development of international law </vt:lpstr>
      <vt:lpstr>Aide-mèmoire: key dates in the development of international law </vt:lpstr>
      <vt:lpstr>Aide-mèmoire: key dates in the development of international law </vt:lpstr>
      <vt:lpstr>Aide-mèmoire: key dates in the development of international law </vt:lpstr>
      <vt:lpstr>Aide-mèmoire: key dates in the development of international law </vt:lpstr>
      <vt:lpstr>International Law Commission</vt:lpstr>
      <vt:lpstr>Summary</vt:lpstr>
      <vt:lpstr>Summary</vt:lpstr>
      <vt:lpstr>Summary</vt:lpstr>
      <vt:lpstr>Summary</vt:lpstr>
      <vt:lpstr>Business ethics</vt:lpstr>
      <vt:lpstr>Ethical issues in I.B</vt:lpstr>
      <vt:lpstr>Employment practices</vt:lpstr>
      <vt:lpstr>Human rights</vt:lpstr>
      <vt:lpstr>Human rights (continued)</vt:lpstr>
      <vt:lpstr>Environmental pollution  </vt:lpstr>
      <vt:lpstr>Environmental pollution (continued) </vt:lpstr>
      <vt:lpstr>Corruption</vt:lpstr>
      <vt:lpstr>Other obligations</vt:lpstr>
      <vt:lpstr>Ethical Dilemmas</vt:lpstr>
      <vt:lpstr>Your opinion</vt:lpstr>
      <vt:lpstr>Roots of ethical/unethical behavior</vt:lpstr>
      <vt:lpstr>Personal ethics</vt:lpstr>
      <vt:lpstr>Decision making process</vt:lpstr>
      <vt:lpstr>Organizational culture</vt:lpstr>
      <vt:lpstr>Unrealistic performance goals</vt:lpstr>
      <vt:lpstr>Leadership</vt:lpstr>
      <vt:lpstr>Philosophical approaches to Ethics</vt:lpstr>
      <vt:lpstr>Philosophical approaches to Ethics (continued)</vt:lpstr>
      <vt:lpstr>Utilitarian And Kantian Ethics</vt:lpstr>
      <vt:lpstr>Right theories</vt:lpstr>
      <vt:lpstr>Justice theories</vt:lpstr>
      <vt:lpstr>Justice theories (continued)</vt:lpstr>
      <vt:lpstr>Implication for manager</vt:lpstr>
      <vt:lpstr>Hiring and promotion</vt:lpstr>
      <vt:lpstr>Organizational culture and leadership</vt:lpstr>
      <vt:lpstr>Decision making process</vt:lpstr>
      <vt:lpstr>Decision making process(continue)</vt:lpstr>
      <vt:lpstr>Decision making process(continue)</vt:lpstr>
      <vt:lpstr>Ethical officers</vt:lpstr>
      <vt:lpstr>Moral courage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AdaKM</dc:creator>
  <cp:lastModifiedBy>user</cp:lastModifiedBy>
  <cp:revision>84</cp:revision>
  <dcterms:created xsi:type="dcterms:W3CDTF">2014-09-16T21:38:26Z</dcterms:created>
  <dcterms:modified xsi:type="dcterms:W3CDTF">2022-07-14T09:41:57Z</dcterms:modified>
</cp:coreProperties>
</file>