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2" d="100"/>
          <a:sy n="82" d="100"/>
        </p:scale>
        <p:origin x="3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presProps" Target="pres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viewProps" Target="view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theme" Target="theme/theme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86C3819-E496-45CC-AABD-C2AE1D4A605B}" type="datetimeFigureOut">
              <a:rPr lang="en-IN" smtClean="0"/>
              <a:t>12-07-2022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7747E1-D44A-48C7-AF35-54B10E380D1A}" type="slidenum">
              <a:rPr lang="en-IN" smtClean="0"/>
              <a:t>‹#›</a:t>
            </a:fld>
            <a:endParaRPr lang="en-IN"/>
          </a:p>
        </p:txBody>
      </p:sp>
    </p:spTree>
    <p:extLst>
      <p:ext uri="{BB962C8B-B14F-4D97-AF65-F5344CB8AC3E}">
        <p14:creationId xmlns:p14="http://schemas.microsoft.com/office/powerpoint/2010/main" val="277944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86C3819-E496-45CC-AABD-C2AE1D4A605B}" type="datetimeFigureOut">
              <a:rPr lang="en-IN" smtClean="0"/>
              <a:t>12-07-2022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7747E1-D44A-48C7-AF35-54B10E380D1A}" type="slidenum">
              <a:rPr lang="en-IN" smtClean="0"/>
              <a:t>‹#›</a:t>
            </a:fld>
            <a:endParaRPr lang="en-IN"/>
          </a:p>
        </p:txBody>
      </p:sp>
    </p:spTree>
    <p:extLst>
      <p:ext uri="{BB962C8B-B14F-4D97-AF65-F5344CB8AC3E}">
        <p14:creationId xmlns:p14="http://schemas.microsoft.com/office/powerpoint/2010/main" val="428920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86C3819-E496-45CC-AABD-C2AE1D4A605B}" type="datetimeFigureOut">
              <a:rPr lang="en-IN" smtClean="0"/>
              <a:t>12-07-2022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7747E1-D44A-48C7-AF35-54B10E380D1A}" type="slidenum">
              <a:rPr lang="en-IN" smtClean="0"/>
              <a:t>‹#›</a:t>
            </a:fld>
            <a:endParaRPr lang="en-IN"/>
          </a:p>
        </p:txBody>
      </p:sp>
    </p:spTree>
    <p:extLst>
      <p:ext uri="{BB962C8B-B14F-4D97-AF65-F5344CB8AC3E}">
        <p14:creationId xmlns:p14="http://schemas.microsoft.com/office/powerpoint/2010/main" val="168319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86C3819-E496-45CC-AABD-C2AE1D4A605B}" type="datetimeFigureOut">
              <a:rPr lang="en-IN" smtClean="0"/>
              <a:t>12-07-2022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7747E1-D44A-48C7-AF35-54B10E380D1A}" type="slidenum">
              <a:rPr lang="en-IN" smtClean="0"/>
              <a:t>‹#›</a:t>
            </a:fld>
            <a:endParaRPr lang="en-IN"/>
          </a:p>
        </p:txBody>
      </p:sp>
    </p:spTree>
    <p:extLst>
      <p:ext uri="{BB962C8B-B14F-4D97-AF65-F5344CB8AC3E}">
        <p14:creationId xmlns:p14="http://schemas.microsoft.com/office/powerpoint/2010/main" val="181691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6C3819-E496-45CC-AABD-C2AE1D4A605B}" type="datetimeFigureOut">
              <a:rPr lang="en-IN" smtClean="0"/>
              <a:t>12-07-2022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7747E1-D44A-48C7-AF35-54B10E380D1A}" type="slidenum">
              <a:rPr lang="en-IN" smtClean="0"/>
              <a:t>‹#›</a:t>
            </a:fld>
            <a:endParaRPr lang="en-IN"/>
          </a:p>
        </p:txBody>
      </p:sp>
    </p:spTree>
    <p:extLst>
      <p:ext uri="{BB962C8B-B14F-4D97-AF65-F5344CB8AC3E}">
        <p14:creationId xmlns:p14="http://schemas.microsoft.com/office/powerpoint/2010/main" val="407492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86C3819-E496-45CC-AABD-C2AE1D4A605B}" type="datetimeFigureOut">
              <a:rPr lang="en-IN" smtClean="0"/>
              <a:t>12-07-2022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7747E1-D44A-48C7-AF35-54B10E380D1A}" type="slidenum">
              <a:rPr lang="en-IN" smtClean="0"/>
              <a:t>‹#›</a:t>
            </a:fld>
            <a:endParaRPr lang="en-IN"/>
          </a:p>
        </p:txBody>
      </p:sp>
    </p:spTree>
    <p:extLst>
      <p:ext uri="{BB962C8B-B14F-4D97-AF65-F5344CB8AC3E}">
        <p14:creationId xmlns:p14="http://schemas.microsoft.com/office/powerpoint/2010/main" val="332291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86C3819-E496-45CC-AABD-C2AE1D4A605B}" type="datetimeFigureOut">
              <a:rPr lang="en-IN" smtClean="0"/>
              <a:t>12-07-2022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67747E1-D44A-48C7-AF35-54B10E380D1A}" type="slidenum">
              <a:rPr lang="en-IN" smtClean="0"/>
              <a:t>‹#›</a:t>
            </a:fld>
            <a:endParaRPr lang="en-IN"/>
          </a:p>
        </p:txBody>
      </p:sp>
    </p:spTree>
    <p:extLst>
      <p:ext uri="{BB962C8B-B14F-4D97-AF65-F5344CB8AC3E}">
        <p14:creationId xmlns:p14="http://schemas.microsoft.com/office/powerpoint/2010/main" val="380315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86C3819-E496-45CC-AABD-C2AE1D4A605B}" type="datetimeFigureOut">
              <a:rPr lang="en-IN" smtClean="0"/>
              <a:t>12-07-2022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67747E1-D44A-48C7-AF35-54B10E380D1A}" type="slidenum">
              <a:rPr lang="en-IN" smtClean="0"/>
              <a:t>‹#›</a:t>
            </a:fld>
            <a:endParaRPr lang="en-IN"/>
          </a:p>
        </p:txBody>
      </p:sp>
    </p:spTree>
    <p:extLst>
      <p:ext uri="{BB962C8B-B14F-4D97-AF65-F5344CB8AC3E}">
        <p14:creationId xmlns:p14="http://schemas.microsoft.com/office/powerpoint/2010/main" val="352106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C3819-E496-45CC-AABD-C2AE1D4A605B}" type="datetimeFigureOut">
              <a:rPr lang="en-IN" smtClean="0"/>
              <a:t>12-07-2022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67747E1-D44A-48C7-AF35-54B10E380D1A}" type="slidenum">
              <a:rPr lang="en-IN" smtClean="0"/>
              <a:t>‹#›</a:t>
            </a:fld>
            <a:endParaRPr lang="en-IN"/>
          </a:p>
        </p:txBody>
      </p:sp>
    </p:spTree>
    <p:extLst>
      <p:ext uri="{BB962C8B-B14F-4D97-AF65-F5344CB8AC3E}">
        <p14:creationId xmlns:p14="http://schemas.microsoft.com/office/powerpoint/2010/main" val="420994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6C3819-E496-45CC-AABD-C2AE1D4A605B}" type="datetimeFigureOut">
              <a:rPr lang="en-IN" smtClean="0"/>
              <a:t>12-07-2022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7747E1-D44A-48C7-AF35-54B10E380D1A}" type="slidenum">
              <a:rPr lang="en-IN" smtClean="0"/>
              <a:t>‹#›</a:t>
            </a:fld>
            <a:endParaRPr lang="en-IN"/>
          </a:p>
        </p:txBody>
      </p:sp>
    </p:spTree>
    <p:extLst>
      <p:ext uri="{BB962C8B-B14F-4D97-AF65-F5344CB8AC3E}">
        <p14:creationId xmlns:p14="http://schemas.microsoft.com/office/powerpoint/2010/main" val="302100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6C3819-E496-45CC-AABD-C2AE1D4A605B}" type="datetimeFigureOut">
              <a:rPr lang="en-IN" smtClean="0"/>
              <a:t>12-07-2022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7747E1-D44A-48C7-AF35-54B10E380D1A}" type="slidenum">
              <a:rPr lang="en-IN" smtClean="0"/>
              <a:t>‹#›</a:t>
            </a:fld>
            <a:endParaRPr lang="en-IN"/>
          </a:p>
        </p:txBody>
      </p:sp>
    </p:spTree>
    <p:extLst>
      <p:ext uri="{BB962C8B-B14F-4D97-AF65-F5344CB8AC3E}">
        <p14:creationId xmlns:p14="http://schemas.microsoft.com/office/powerpoint/2010/main" val="48320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C3819-E496-45CC-AABD-C2AE1D4A605B}" type="datetimeFigureOut">
              <a:rPr lang="en-IN" smtClean="0"/>
              <a:t>12-07-2022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747E1-D44A-48C7-AF35-54B10E380D1A}" type="slidenum">
              <a:rPr lang="en-IN" smtClean="0"/>
              <a:t>‹#›</a:t>
            </a:fld>
            <a:endParaRPr lang="en-IN"/>
          </a:p>
        </p:txBody>
      </p:sp>
    </p:spTree>
    <p:extLst>
      <p:ext uri="{BB962C8B-B14F-4D97-AF65-F5344CB8AC3E}">
        <p14:creationId xmlns:p14="http://schemas.microsoft.com/office/powerpoint/2010/main" val="26360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https://www.agriculturejournals.cz/publicFiles/58223.pdf" TargetMode="External"/><Relationship Id="rId2" Type="http://schemas.openxmlformats.org/officeDocument/2006/relationships/hyperlink" Target="https://www.techtarget.com/searchenterpriseai/definition/AI-Artificial-Intelligence"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hyperlink" Target="https://searchmobilecomputing.techtarget.com/definition/Microsoft-HoloLens" TargetMode="Externa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hyperlink" Target="https://usa.kaspersky.com/android-security" TargetMode="Externa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reliablesoft.net/top-10-search-engines-in-the-world/"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MANAGEMENT INFORMATION SYSTEM</a:t>
            </a:r>
            <a:endParaRPr lang="en-IN" dirty="0"/>
          </a:p>
        </p:txBody>
      </p:sp>
      <p:sp>
        <p:nvSpPr>
          <p:cNvPr id="3" name="Subtitle 2"/>
          <p:cNvSpPr>
            <a:spLocks noGrp="1"/>
          </p:cNvSpPr>
          <p:nvPr>
            <p:ph type="subTitle" idx="1"/>
          </p:nvPr>
        </p:nvSpPr>
        <p:spPr/>
        <p:txBody>
          <a:bodyPr/>
          <a:lstStyle/>
          <a:p>
            <a:r>
              <a:rPr lang="en-IN" dirty="0" err="1" smtClean="0"/>
              <a:t>Dr.S.Saravanan</a:t>
            </a:r>
            <a:endParaRPr lang="en-IN" dirty="0"/>
          </a:p>
        </p:txBody>
      </p:sp>
    </p:spTree>
    <p:extLst>
      <p:ext uri="{BB962C8B-B14F-4D97-AF65-F5344CB8AC3E}">
        <p14:creationId xmlns:p14="http://schemas.microsoft.com/office/powerpoint/2010/main" val="1367632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Data scientists and analysts:</a:t>
            </a:r>
            <a:endParaRPr lang="en-US" dirty="0"/>
          </a:p>
          <a:p>
            <a:pPr marL="0" indent="0">
              <a:buNone/>
            </a:pPr>
            <a:r>
              <a:rPr lang="en-US" dirty="0"/>
              <a:t>Analysts are BI power users, and they use centralized company data paired with powerful analytics tools to understand where opportunities for improvement exist and what strategic recommendations to propose to company leadership.</a:t>
            </a:r>
          </a:p>
          <a:p>
            <a:r>
              <a:rPr lang="en-US" b="1" dirty="0"/>
              <a:t>Finance:</a:t>
            </a:r>
            <a:endParaRPr lang="en-US" dirty="0"/>
          </a:p>
          <a:p>
            <a:pPr marL="0" indent="0">
              <a:buNone/>
            </a:pPr>
            <a:r>
              <a:rPr lang="en-US" dirty="0"/>
              <a:t>By blending financial data with operations, marketing and sales data, users can pull insights from which decisions can be acted upon and understand factors that impact profit and loss.</a:t>
            </a:r>
          </a:p>
          <a:p>
            <a:endParaRPr lang="en-US" dirty="0"/>
          </a:p>
        </p:txBody>
      </p:sp>
      <p:sp>
        <p:nvSpPr>
          <p:cNvPr id="2" name="Title 1"/>
          <p:cNvSpPr>
            <a:spLocks noGrp="1"/>
          </p:cNvSpPr>
          <p:nvPr>
            <p:ph type="title"/>
          </p:nvPr>
        </p:nvSpPr>
        <p:spPr/>
        <p:txBody>
          <a:bodyPr/>
          <a:lstStyle/>
          <a:p>
            <a:r>
              <a:rPr lang="en-US" dirty="0" smtClean="0"/>
              <a:t>WHERE BI IS USED?</a:t>
            </a:r>
            <a:endParaRPr lang="en-US" dirty="0"/>
          </a:p>
        </p:txBody>
      </p:sp>
    </p:spTree>
    <p:extLst>
      <p:ext uri="{BB962C8B-B14F-4D97-AF65-F5344CB8AC3E}">
        <p14:creationId xmlns:p14="http://schemas.microsoft.com/office/powerpoint/2010/main" val="16171911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4098" name="Picture 2"/>
          <p:cNvPicPr>
            <a:picLocks noGrp="1" noChangeAspect="1" noChangeArrowheads="1"/>
          </p:cNvPicPr>
          <p:nvPr>
            <p:ph idx="1"/>
          </p:nvPr>
        </p:nvPicPr>
        <p:blipFill>
          <a:blip r:embed="rId2"/>
          <a:srcRect/>
          <a:stretch>
            <a:fillRect/>
          </a:stretch>
        </p:blipFill>
        <p:spPr bwMode="auto">
          <a:xfrm>
            <a:off x="3327123" y="1481138"/>
            <a:ext cx="5537754" cy="4525962"/>
          </a:xfrm>
          <a:prstGeom prst="rect">
            <a:avLst/>
          </a:prstGeom>
          <a:noFill/>
          <a:ln w="9525">
            <a:noFill/>
            <a:miter lim="800000"/>
            <a:headEnd/>
            <a:tailEnd/>
          </a:ln>
          <a:effectLst/>
        </p:spPr>
      </p:pic>
    </p:spTree>
    <p:extLst>
      <p:ext uri="{BB962C8B-B14F-4D97-AF65-F5344CB8AC3E}">
        <p14:creationId xmlns:p14="http://schemas.microsoft.com/office/powerpoint/2010/main" val="27621602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Is characterized by a relatively low volume of transactions. Queries are often very complex and involve aggregations. </a:t>
            </a:r>
          </a:p>
          <a:p>
            <a:pPr algn="just"/>
            <a:r>
              <a:rPr lang="en-IN" dirty="0" smtClean="0"/>
              <a:t>For OLAP systems, response time is an effectiveness measure.</a:t>
            </a:r>
          </a:p>
          <a:p>
            <a:pPr algn="just"/>
            <a:r>
              <a:rPr lang="en-IN" dirty="0" smtClean="0"/>
              <a:t>OLAP databases store aggregated, historical data in multi-dimensional schemas (usually star schemas).</a:t>
            </a:r>
          </a:p>
          <a:p>
            <a:pPr algn="just"/>
            <a:r>
              <a:rPr lang="en-IN" dirty="0" smtClean="0"/>
              <a:t>OLAP systems typically have data latency of a few hours, as opposed to data marts, where latency is expected to be closer to one day. </a:t>
            </a:r>
            <a:endParaRPr lang="en-IN" dirty="0"/>
          </a:p>
        </p:txBody>
      </p:sp>
      <p:sp>
        <p:nvSpPr>
          <p:cNvPr id="3" name="Title 2"/>
          <p:cNvSpPr>
            <a:spLocks noGrp="1"/>
          </p:cNvSpPr>
          <p:nvPr>
            <p:ph type="title"/>
          </p:nvPr>
        </p:nvSpPr>
        <p:spPr/>
        <p:txBody>
          <a:bodyPr/>
          <a:lstStyle/>
          <a:p>
            <a:r>
              <a:rPr lang="en-US" dirty="0" smtClean="0"/>
              <a:t>OLAP</a:t>
            </a:r>
            <a:endParaRPr lang="en-IN" dirty="0"/>
          </a:p>
        </p:txBody>
      </p:sp>
    </p:spTree>
    <p:extLst>
      <p:ext uri="{BB962C8B-B14F-4D97-AF65-F5344CB8AC3E}">
        <p14:creationId xmlns:p14="http://schemas.microsoft.com/office/powerpoint/2010/main" val="40231852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just"/>
            <a:r>
              <a:rPr lang="en-IN" sz="1800" dirty="0"/>
              <a:t>OLAP (Online Analytical Processing) is the technology behind many Business Intelligence (BI) applications. OLAP is a powerful technology for data discovery, including capabilities for limitless report viewing, complex analytical calculations, and predictive “what if” scenario (budget, forecast) planning.</a:t>
            </a:r>
          </a:p>
        </p:txBody>
      </p:sp>
      <p:pic>
        <p:nvPicPr>
          <p:cNvPr id="5122" name="Picture 2"/>
          <p:cNvPicPr>
            <a:picLocks noGrp="1" noChangeAspect="1" noChangeArrowheads="1"/>
          </p:cNvPicPr>
          <p:nvPr>
            <p:ph idx="1"/>
          </p:nvPr>
        </p:nvPicPr>
        <p:blipFill>
          <a:blip r:embed="rId2"/>
          <a:srcRect/>
          <a:stretch>
            <a:fillRect/>
          </a:stretch>
        </p:blipFill>
        <p:spPr bwMode="auto">
          <a:xfrm>
            <a:off x="3605794" y="1481138"/>
            <a:ext cx="4980413" cy="4525962"/>
          </a:xfrm>
          <a:prstGeom prst="rect">
            <a:avLst/>
          </a:prstGeom>
          <a:noFill/>
          <a:ln w="9525">
            <a:noFill/>
            <a:miter lim="800000"/>
            <a:headEnd/>
            <a:tailEnd/>
          </a:ln>
          <a:effectLst/>
        </p:spPr>
      </p:pic>
    </p:spTree>
    <p:extLst>
      <p:ext uri="{BB962C8B-B14F-4D97-AF65-F5344CB8AC3E}">
        <p14:creationId xmlns:p14="http://schemas.microsoft.com/office/powerpoint/2010/main" val="42685875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fontAlgn="base"/>
            <a:r>
              <a:rPr lang="en-IN" dirty="0" smtClean="0"/>
              <a:t>OLAP is an acronym for </a:t>
            </a:r>
            <a:r>
              <a:rPr lang="en-IN" b="1" dirty="0" smtClean="0"/>
              <a:t>Online Analytical Processing</a:t>
            </a:r>
            <a:r>
              <a:rPr lang="en-IN" dirty="0" smtClean="0"/>
              <a:t>. OLAP performs multidimensional analysis of business data and provides the capability for complex calculations, trend analysis, and sophisticated data </a:t>
            </a:r>
            <a:r>
              <a:rPr lang="en-IN" dirty="0" err="1" smtClean="0"/>
              <a:t>modeling</a:t>
            </a:r>
            <a:r>
              <a:rPr lang="en-IN" dirty="0" smtClean="0"/>
              <a:t>.</a:t>
            </a:r>
          </a:p>
          <a:p>
            <a:pPr algn="just" fontAlgn="base"/>
            <a:r>
              <a:rPr lang="en-IN" dirty="0" smtClean="0"/>
              <a:t>It is the foundation for many kinds of business applications for Business Performance Management, Planning, Budgeting, Forecasting, Financial Reporting, Analysis, Simulation Models, Knowledge Discovery, and Data Warehouse Reporting. </a:t>
            </a:r>
          </a:p>
          <a:p>
            <a:pPr algn="just" fontAlgn="base"/>
            <a:r>
              <a:rPr lang="en-IN" dirty="0" smtClean="0"/>
              <a:t>OLAP enables end-users to perform ad hoc analysis of data in multiple dimensions, thereby providing the insight and understanding they need for better decision making.</a:t>
            </a:r>
          </a:p>
          <a:p>
            <a:endParaRPr lang="en-IN" dirty="0"/>
          </a:p>
        </p:txBody>
      </p:sp>
      <p:sp>
        <p:nvSpPr>
          <p:cNvPr id="3" name="Title 2"/>
          <p:cNvSpPr>
            <a:spLocks noGrp="1"/>
          </p:cNvSpPr>
          <p:nvPr>
            <p:ph type="title"/>
          </p:nvPr>
        </p:nvSpPr>
        <p:spPr/>
        <p:txBody>
          <a:bodyPr>
            <a:normAutofit/>
          </a:bodyPr>
          <a:lstStyle/>
          <a:p>
            <a:r>
              <a:rPr lang="en-IN" b="0" dirty="0" smtClean="0"/>
              <a:t>How is OLAP Technology Used?</a:t>
            </a:r>
            <a:br>
              <a:rPr lang="en-IN" b="0" dirty="0" smtClean="0"/>
            </a:br>
            <a:endParaRPr lang="en-IN" dirty="0"/>
          </a:p>
        </p:txBody>
      </p:sp>
    </p:spTree>
    <p:extLst>
      <p:ext uri="{BB962C8B-B14F-4D97-AF65-F5344CB8AC3E}">
        <p14:creationId xmlns:p14="http://schemas.microsoft.com/office/powerpoint/2010/main" val="63778232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a:srcRect/>
          <a:stretch>
            <a:fillRect/>
          </a:stretch>
        </p:blipFill>
        <p:spPr bwMode="auto">
          <a:xfrm>
            <a:off x="3238481" y="357166"/>
            <a:ext cx="6126945" cy="5649934"/>
          </a:xfrm>
          <a:prstGeom prst="rect">
            <a:avLst/>
          </a:prstGeom>
          <a:noFill/>
          <a:ln w="9525">
            <a:noFill/>
            <a:miter lim="800000"/>
            <a:headEnd/>
            <a:tailEnd/>
          </a:ln>
          <a:effectLst/>
        </p:spPr>
      </p:pic>
    </p:spTree>
    <p:extLst>
      <p:ext uri="{BB962C8B-B14F-4D97-AF65-F5344CB8AC3E}">
        <p14:creationId xmlns:p14="http://schemas.microsoft.com/office/powerpoint/2010/main" val="259157342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Is characterized by a large number of short on-line transactions (INSERT, UPDATE, DELETE). </a:t>
            </a:r>
          </a:p>
          <a:p>
            <a:pPr algn="just"/>
            <a:r>
              <a:rPr lang="en-IN" dirty="0" smtClean="0"/>
              <a:t>OLTP systems emphasize very fast query processing and maintaining data integrity in multi-access environments.</a:t>
            </a:r>
          </a:p>
          <a:p>
            <a:pPr algn="just"/>
            <a:r>
              <a:rPr lang="en-IN" dirty="0" smtClean="0"/>
              <a:t>For OLTP systems, effectiveness is measured by the number of transactions per second.</a:t>
            </a:r>
          </a:p>
          <a:p>
            <a:pPr algn="just"/>
            <a:r>
              <a:rPr lang="en-IN" dirty="0" smtClean="0"/>
              <a:t>OLTP databases contain detailed and current data. </a:t>
            </a:r>
          </a:p>
          <a:p>
            <a:pPr algn="just"/>
            <a:r>
              <a:rPr lang="en-IN" dirty="0" smtClean="0"/>
              <a:t>The schema used to store transactional databases is the entity model (usually 3NF)</a:t>
            </a:r>
            <a:endParaRPr lang="en-IN" dirty="0"/>
          </a:p>
        </p:txBody>
      </p:sp>
      <p:sp>
        <p:nvSpPr>
          <p:cNvPr id="3" name="Title 2"/>
          <p:cNvSpPr>
            <a:spLocks noGrp="1"/>
          </p:cNvSpPr>
          <p:nvPr>
            <p:ph type="title"/>
          </p:nvPr>
        </p:nvSpPr>
        <p:spPr/>
        <p:txBody>
          <a:bodyPr/>
          <a:lstStyle/>
          <a:p>
            <a:r>
              <a:rPr lang="en-US" dirty="0" smtClean="0"/>
              <a:t>OLTP</a:t>
            </a:r>
            <a:endParaRPr lang="en-IN" dirty="0"/>
          </a:p>
        </p:txBody>
      </p:sp>
    </p:spTree>
    <p:extLst>
      <p:ext uri="{BB962C8B-B14F-4D97-AF65-F5344CB8AC3E}">
        <p14:creationId xmlns:p14="http://schemas.microsoft.com/office/powerpoint/2010/main" val="25517690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OLTP systems (and the database transactions they enable) drive many of the financial transactions we make every day, including online banking and ATM transactions, e-commerce and in-store purchases, and hotel and airline bookings, to name a very few. In each of these cases, the database transaction also remains as a record of the corresponding financial transaction.</a:t>
            </a:r>
            <a:endParaRPr lang="en-IN" dirty="0"/>
          </a:p>
        </p:txBody>
      </p:sp>
      <p:sp>
        <p:nvSpPr>
          <p:cNvPr id="3" name="Title 2"/>
          <p:cNvSpPr>
            <a:spLocks noGrp="1"/>
          </p:cNvSpPr>
          <p:nvPr>
            <p:ph type="title"/>
          </p:nvPr>
        </p:nvSpPr>
        <p:spPr/>
        <p:txBody>
          <a:bodyPr/>
          <a:lstStyle/>
          <a:p>
            <a:r>
              <a:rPr lang="en-US" dirty="0" smtClean="0"/>
              <a:t>OLTP EXAMPLES</a:t>
            </a:r>
            <a:endParaRPr lang="en-IN" dirty="0"/>
          </a:p>
        </p:txBody>
      </p:sp>
    </p:spTree>
    <p:extLst>
      <p:ext uri="{BB962C8B-B14F-4D97-AF65-F5344CB8AC3E}">
        <p14:creationId xmlns:p14="http://schemas.microsoft.com/office/powerpoint/2010/main" val="28580410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928670"/>
            <a:ext cx="8229600" cy="5715040"/>
          </a:xfrm>
        </p:spPr>
        <p:txBody>
          <a:bodyPr>
            <a:noAutofit/>
          </a:bodyPr>
          <a:lstStyle/>
          <a:p>
            <a:pPr algn="just" fontAlgn="base"/>
            <a:r>
              <a:rPr lang="en-IN" sz="1600" b="1" dirty="0">
                <a:latin typeface="Verdana" pitchFamily="34" charset="0"/>
                <a:ea typeface="Verdana" pitchFamily="34" charset="0"/>
                <a:cs typeface="Verdana" pitchFamily="34" charset="0"/>
              </a:rPr>
              <a:t>Process a large number of relatively simple transactions:</a:t>
            </a:r>
            <a:r>
              <a:rPr lang="en-IN" sz="1600" dirty="0">
                <a:latin typeface="Verdana" pitchFamily="34" charset="0"/>
                <a:ea typeface="Verdana" pitchFamily="34" charset="0"/>
                <a:cs typeface="Verdana" pitchFamily="34" charset="0"/>
              </a:rPr>
              <a:t> Usually insertions, updates, and deletions to data, as well as simple data queries (for example, a balance check at an ATM).</a:t>
            </a:r>
          </a:p>
          <a:p>
            <a:pPr algn="just" fontAlgn="base"/>
            <a:r>
              <a:rPr lang="en-IN" sz="1600" b="1" dirty="0">
                <a:latin typeface="Verdana" pitchFamily="34" charset="0"/>
                <a:ea typeface="Verdana" pitchFamily="34" charset="0"/>
                <a:cs typeface="Verdana" pitchFamily="34" charset="0"/>
              </a:rPr>
              <a:t>Enable multi-user access to the same data, while ensuring data integrity:</a:t>
            </a:r>
            <a:r>
              <a:rPr lang="en-IN" sz="1600" dirty="0">
                <a:latin typeface="Verdana" pitchFamily="34" charset="0"/>
                <a:ea typeface="Verdana" pitchFamily="34" charset="0"/>
                <a:cs typeface="Verdana" pitchFamily="34" charset="0"/>
              </a:rPr>
              <a:t> OLTP systems rely on concurrency algorithms to ensure that no two users can change the same data at the same time and that all transactions are carried out in the proper order. This prevents people from using online reservation systems from double-booking the same room and protects holders of jointly held bank accounts from accidental overdrafts.</a:t>
            </a:r>
          </a:p>
          <a:p>
            <a:pPr algn="just" fontAlgn="base"/>
            <a:r>
              <a:rPr lang="en-IN" sz="1600" b="1" dirty="0">
                <a:latin typeface="Verdana" pitchFamily="34" charset="0"/>
                <a:ea typeface="Verdana" pitchFamily="34" charset="0"/>
                <a:cs typeface="Verdana" pitchFamily="34" charset="0"/>
              </a:rPr>
              <a:t>Emphasize very rapid processing, with response times measured in milliseconds:</a:t>
            </a:r>
            <a:r>
              <a:rPr lang="en-IN" sz="1600" dirty="0">
                <a:latin typeface="Verdana" pitchFamily="34" charset="0"/>
                <a:ea typeface="Verdana" pitchFamily="34" charset="0"/>
                <a:cs typeface="Verdana" pitchFamily="34" charset="0"/>
              </a:rPr>
              <a:t> The effectiveness of an OLTP system is measured by the total number of transactions that can be carried out per second.</a:t>
            </a:r>
          </a:p>
          <a:p>
            <a:pPr algn="just" fontAlgn="base"/>
            <a:r>
              <a:rPr lang="en-IN" sz="1600" b="1" dirty="0">
                <a:latin typeface="Verdana" pitchFamily="34" charset="0"/>
                <a:ea typeface="Verdana" pitchFamily="34" charset="0"/>
                <a:cs typeface="Verdana" pitchFamily="34" charset="0"/>
              </a:rPr>
              <a:t>Provide indexed data sets:</a:t>
            </a:r>
            <a:r>
              <a:rPr lang="en-IN" sz="1600" dirty="0">
                <a:latin typeface="Verdana" pitchFamily="34" charset="0"/>
                <a:ea typeface="Verdana" pitchFamily="34" charset="0"/>
                <a:cs typeface="Verdana" pitchFamily="34" charset="0"/>
              </a:rPr>
              <a:t> These are used for rapid searching, retrieval, and querying.</a:t>
            </a:r>
          </a:p>
          <a:p>
            <a:pPr algn="just" fontAlgn="base"/>
            <a:r>
              <a:rPr lang="en-IN" sz="1600" b="1" dirty="0">
                <a:latin typeface="Verdana" pitchFamily="34" charset="0"/>
                <a:ea typeface="Verdana" pitchFamily="34" charset="0"/>
                <a:cs typeface="Verdana" pitchFamily="34" charset="0"/>
              </a:rPr>
              <a:t>Are available 24/7/365:</a:t>
            </a:r>
            <a:r>
              <a:rPr lang="en-IN" sz="1600" dirty="0">
                <a:latin typeface="Verdana" pitchFamily="34" charset="0"/>
                <a:ea typeface="Verdana" pitchFamily="34" charset="0"/>
                <a:cs typeface="Verdana" pitchFamily="34" charset="0"/>
              </a:rPr>
              <a:t> Again, OLTP systems process huge numbers of concurrent transactions, so any data loss or downtime can have significant and costly repercussions. A complete data backup must be available for any moment in time. OLTP systems require frequent regular backups and constant incremental backups</a:t>
            </a:r>
          </a:p>
        </p:txBody>
      </p:sp>
      <p:sp>
        <p:nvSpPr>
          <p:cNvPr id="3" name="Title 2"/>
          <p:cNvSpPr>
            <a:spLocks noGrp="1"/>
          </p:cNvSpPr>
          <p:nvPr>
            <p:ph type="title"/>
          </p:nvPr>
        </p:nvSpPr>
        <p:spPr>
          <a:xfrm>
            <a:off x="1981200" y="274638"/>
            <a:ext cx="8229600" cy="654032"/>
          </a:xfrm>
        </p:spPr>
        <p:txBody>
          <a:bodyPr>
            <a:normAutofit fontScale="90000"/>
          </a:bodyPr>
          <a:lstStyle/>
          <a:p>
            <a:r>
              <a:rPr lang="en-IN" b="0" dirty="0" smtClean="0"/>
              <a:t>Characteristics of OLTP systems</a:t>
            </a:r>
            <a:br>
              <a:rPr lang="en-IN" b="0" dirty="0" smtClean="0"/>
            </a:br>
            <a:endParaRPr lang="en-IN" dirty="0"/>
          </a:p>
        </p:txBody>
      </p:sp>
    </p:spTree>
    <p:extLst>
      <p:ext uri="{BB962C8B-B14F-4D97-AF65-F5344CB8AC3E}">
        <p14:creationId xmlns:p14="http://schemas.microsoft.com/office/powerpoint/2010/main" val="42397999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fontAlgn="base"/>
            <a:r>
              <a:rPr lang="en-IN" sz="1800" dirty="0">
                <a:latin typeface="Verdana" pitchFamily="34" charset="0"/>
                <a:ea typeface="Verdana" pitchFamily="34" charset="0"/>
                <a:cs typeface="Verdana" pitchFamily="34" charset="0"/>
              </a:rPr>
              <a:t>OLTP is optimized for executing online database transactions. OLTP systems are designed for use by frontline workers (e.g., cashiers, bank tellers, part desk clerks) or for customer self-service applications (e.g., online banking, e-commerce, travel reservations).</a:t>
            </a:r>
          </a:p>
          <a:p>
            <a:pPr algn="just" fontAlgn="base"/>
            <a:endParaRPr lang="en-US" sz="1800" dirty="0">
              <a:latin typeface="Verdana" pitchFamily="34" charset="0"/>
              <a:ea typeface="Verdana" pitchFamily="34" charset="0"/>
              <a:cs typeface="Verdana" pitchFamily="34" charset="0"/>
            </a:endParaRPr>
          </a:p>
          <a:p>
            <a:pPr algn="just" fontAlgn="base">
              <a:buNone/>
            </a:pPr>
            <a:endParaRPr lang="en-IN" sz="1800" dirty="0">
              <a:latin typeface="Verdana" pitchFamily="34" charset="0"/>
              <a:ea typeface="Verdana" pitchFamily="34" charset="0"/>
              <a:cs typeface="Verdana" pitchFamily="34" charset="0"/>
            </a:endParaRPr>
          </a:p>
          <a:p>
            <a:pPr algn="just" fontAlgn="base"/>
            <a:r>
              <a:rPr lang="en-IN" sz="1800" dirty="0">
                <a:latin typeface="Verdana" pitchFamily="34" charset="0"/>
                <a:ea typeface="Verdana" pitchFamily="34" charset="0"/>
                <a:cs typeface="Verdana" pitchFamily="34" charset="0"/>
              </a:rPr>
              <a:t>OLAP, on the other hand, is optimized for conducting complex data analysis. OLAP systems are designed for use by data scientists, business analysts, and knowledge workers, and they support business intelligence (BI), data mining, and other decision support applications.</a:t>
            </a:r>
          </a:p>
          <a:p>
            <a:pPr algn="just"/>
            <a:endParaRPr lang="en-IN" sz="1800" dirty="0">
              <a:latin typeface="Verdana" pitchFamily="34" charset="0"/>
              <a:ea typeface="Verdana" pitchFamily="34" charset="0"/>
              <a:cs typeface="Verdana" pitchFamily="34" charset="0"/>
            </a:endParaRPr>
          </a:p>
        </p:txBody>
      </p:sp>
      <p:sp>
        <p:nvSpPr>
          <p:cNvPr id="3" name="Title 2"/>
          <p:cNvSpPr>
            <a:spLocks noGrp="1"/>
          </p:cNvSpPr>
          <p:nvPr>
            <p:ph type="title"/>
          </p:nvPr>
        </p:nvSpPr>
        <p:spPr/>
        <p:txBody>
          <a:bodyPr/>
          <a:lstStyle/>
          <a:p>
            <a:r>
              <a:rPr lang="en-US" dirty="0" smtClean="0"/>
              <a:t>OLTP VS OLAP</a:t>
            </a:r>
            <a:endParaRPr lang="en-IN" dirty="0"/>
          </a:p>
        </p:txBody>
      </p:sp>
    </p:spTree>
    <p:extLst>
      <p:ext uri="{BB962C8B-B14F-4D97-AF65-F5344CB8AC3E}">
        <p14:creationId xmlns:p14="http://schemas.microsoft.com/office/powerpoint/2010/main" val="256408995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a:srcRect/>
          <a:stretch>
            <a:fillRect/>
          </a:stretch>
        </p:blipFill>
        <p:spPr bwMode="auto">
          <a:xfrm>
            <a:off x="1981200" y="1643050"/>
            <a:ext cx="8229600" cy="3317198"/>
          </a:xfrm>
          <a:prstGeom prst="rect">
            <a:avLst/>
          </a:prstGeom>
          <a:noFill/>
          <a:ln w="9525">
            <a:noFill/>
            <a:miter lim="800000"/>
            <a:headEnd/>
            <a:tailEnd/>
          </a:ln>
          <a:effectLst/>
        </p:spPr>
      </p:pic>
    </p:spTree>
    <p:extLst>
      <p:ext uri="{BB962C8B-B14F-4D97-AF65-F5344CB8AC3E}">
        <p14:creationId xmlns:p14="http://schemas.microsoft.com/office/powerpoint/2010/main" val="3495862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745163"/>
          </a:xfrm>
        </p:spPr>
        <p:txBody>
          <a:bodyPr>
            <a:normAutofit fontScale="77500" lnSpcReduction="20000"/>
          </a:bodyPr>
          <a:lstStyle/>
          <a:p>
            <a:pPr algn="just"/>
            <a:r>
              <a:rPr lang="en-US" b="1" dirty="0" smtClean="0"/>
              <a:t>Marketing:</a:t>
            </a:r>
            <a:endParaRPr lang="en-US" dirty="0" smtClean="0"/>
          </a:p>
          <a:p>
            <a:pPr marL="0" indent="0" algn="just">
              <a:buNone/>
            </a:pPr>
            <a:r>
              <a:rPr lang="en-US" dirty="0" smtClean="0"/>
              <a:t>Business intelligence tools help marketers track campaign metrics from a central digital space. BI systems can provide real-time campaign tracking, measure each effort’s performance and plan for future campaigns. This data gives marketing teams more visibility into overall performance and provides contextual visuals for sharing with the company.</a:t>
            </a:r>
          </a:p>
          <a:p>
            <a:pPr algn="just"/>
            <a:r>
              <a:rPr lang="en-US" b="1" dirty="0" smtClean="0"/>
              <a:t>Sales:</a:t>
            </a:r>
            <a:endParaRPr lang="en-US" dirty="0" smtClean="0"/>
          </a:p>
          <a:p>
            <a:pPr marL="0" indent="0" algn="just">
              <a:buNone/>
            </a:pPr>
            <a:r>
              <a:rPr lang="en-US" dirty="0" smtClean="0"/>
              <a:t>Sales data analysts and operation managers often use BI dashboards and key performance indicators (KPIs) for quick access to complex information like discount analysis, customer profitability and customer lifetime value. Sales managers monitor revenue targets, sales rep performance along with the status of the sales pipeline using dashboards with reports and data visualizations.</a:t>
            </a:r>
          </a:p>
          <a:p>
            <a:pPr algn="just"/>
            <a:r>
              <a:rPr lang="en-US" b="1" dirty="0" smtClean="0"/>
              <a:t>Operations:</a:t>
            </a:r>
            <a:endParaRPr lang="en-US" dirty="0" smtClean="0"/>
          </a:p>
          <a:p>
            <a:pPr marL="0" indent="0" algn="just">
              <a:buNone/>
            </a:pPr>
            <a:r>
              <a:rPr lang="en-US" dirty="0" smtClean="0"/>
              <a:t>To save time and resources, managers can access and analyze data like supply chain metrics to find ways to optimize processes. Business intelligence can also ensure that service level agreements are met and help improve distribution routes.</a:t>
            </a:r>
          </a:p>
          <a:p>
            <a:pPr algn="just"/>
            <a:endParaRPr lang="en-US" dirty="0"/>
          </a:p>
        </p:txBody>
      </p:sp>
    </p:spTree>
    <p:extLst>
      <p:ext uri="{BB962C8B-B14F-4D97-AF65-F5344CB8AC3E}">
        <p14:creationId xmlns:p14="http://schemas.microsoft.com/office/powerpoint/2010/main" val="212734525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481138"/>
          <a:ext cx="8229600" cy="4028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smtClean="0"/>
                        <a:t>DAT A WAREHOUSE</a:t>
                      </a:r>
                      <a:endParaRPr lang="en-IN" dirty="0"/>
                    </a:p>
                  </a:txBody>
                  <a:tcPr/>
                </a:tc>
                <a:tc>
                  <a:txBody>
                    <a:bodyPr/>
                    <a:lstStyle/>
                    <a:p>
                      <a:r>
                        <a:rPr lang="en-US" dirty="0" smtClean="0"/>
                        <a:t>DATA MINING</a:t>
                      </a:r>
                      <a:endParaRPr lang="en-IN" dirty="0"/>
                    </a:p>
                  </a:txBody>
                  <a:tcPr/>
                </a:tc>
                <a:extLst>
                  <a:ext uri="{0D108BD9-81ED-4DB2-BD59-A6C34878D82A}">
                    <a16:rowId xmlns:a16="http://schemas.microsoft.com/office/drawing/2014/main" val="10000"/>
                  </a:ext>
                </a:extLst>
              </a:tr>
              <a:tr h="370840">
                <a:tc>
                  <a:txBody>
                    <a:bodyPr/>
                    <a:lstStyle/>
                    <a:p>
                      <a:r>
                        <a:rPr lang="en-IN" dirty="0" smtClean="0"/>
                        <a:t>Process of storing data in order in given dataset</a:t>
                      </a:r>
                      <a:endParaRPr lang="en-IN" dirty="0"/>
                    </a:p>
                  </a:txBody>
                  <a:tcPr/>
                </a:tc>
                <a:tc>
                  <a:txBody>
                    <a:bodyPr/>
                    <a:lstStyle/>
                    <a:p>
                      <a:r>
                        <a:rPr lang="en-IN" dirty="0" smtClean="0"/>
                        <a:t>Process of finding pattern in given dataset</a:t>
                      </a:r>
                      <a:endParaRPr lang="en-IN" dirty="0"/>
                    </a:p>
                  </a:txBody>
                  <a:tcPr/>
                </a:tc>
                <a:extLst>
                  <a:ext uri="{0D108BD9-81ED-4DB2-BD59-A6C34878D82A}">
                    <a16:rowId xmlns:a16="http://schemas.microsoft.com/office/drawing/2014/main" val="10001"/>
                  </a:ext>
                </a:extLst>
              </a:tr>
              <a:tr h="370840">
                <a:tc>
                  <a:txBody>
                    <a:bodyPr/>
                    <a:lstStyle/>
                    <a:p>
                      <a:r>
                        <a:rPr lang="en-IN" dirty="0" smtClean="0"/>
                        <a:t>Data warehousing is the process of extracting and storing data to allow easier reporting</a:t>
                      </a:r>
                      <a:endParaRPr lang="en-IN" dirty="0"/>
                    </a:p>
                  </a:txBody>
                  <a:tcPr/>
                </a:tc>
                <a:tc>
                  <a:txBody>
                    <a:bodyPr/>
                    <a:lstStyle/>
                    <a:p>
                      <a:r>
                        <a:rPr lang="en-IN" dirty="0" smtClean="0"/>
                        <a:t>Data mining is the use of pattern recognition logic to identity trends within a sample data set and extrapolate this information against the larger data pool</a:t>
                      </a:r>
                      <a:endParaRPr lang="en-IN" dirty="0"/>
                    </a:p>
                  </a:txBody>
                  <a:tcPr/>
                </a:tc>
                <a:extLst>
                  <a:ext uri="{0D108BD9-81ED-4DB2-BD59-A6C34878D82A}">
                    <a16:rowId xmlns:a16="http://schemas.microsoft.com/office/drawing/2014/main" val="10002"/>
                  </a:ext>
                </a:extLst>
              </a:tr>
              <a:tr h="370840">
                <a:tc>
                  <a:txBody>
                    <a:bodyPr/>
                    <a:lstStyle/>
                    <a:p>
                      <a:r>
                        <a:rPr lang="en-IN" dirty="0" smtClean="0"/>
                        <a:t>The tools in data warehousing are designed to extract data and store it in a method designed to provide enhanced system performance</a:t>
                      </a:r>
                      <a:endParaRPr lang="en-IN" dirty="0"/>
                    </a:p>
                  </a:txBody>
                  <a:tcPr/>
                </a:tc>
                <a:tc>
                  <a:txBody>
                    <a:bodyPr/>
                    <a:lstStyle/>
                    <a:p>
                      <a:r>
                        <a:rPr lang="en-IN" dirty="0" smtClean="0"/>
                        <a:t>A typical use of data mining is to create targeted marketing programs, identify financial fraud</a:t>
                      </a:r>
                      <a:endParaRPr lang="en-IN" dirty="0"/>
                    </a:p>
                  </a:txBody>
                  <a:tcPr/>
                </a:tc>
                <a:extLst>
                  <a:ext uri="{0D108BD9-81ED-4DB2-BD59-A6C34878D82A}">
                    <a16:rowId xmlns:a16="http://schemas.microsoft.com/office/drawing/2014/main" val="10003"/>
                  </a:ext>
                </a:extLst>
              </a:tr>
              <a:tr h="370840">
                <a:tc>
                  <a:txBody>
                    <a:bodyPr/>
                    <a:lstStyle/>
                    <a:p>
                      <a:r>
                        <a:rPr lang="en-IN" dirty="0" smtClean="0"/>
                        <a:t>Helps in identifying the certain data in a collection of data</a:t>
                      </a:r>
                      <a:endParaRPr lang="en-IN" dirty="0"/>
                    </a:p>
                  </a:txBody>
                  <a:tcPr/>
                </a:tc>
                <a:tc>
                  <a:txBody>
                    <a:bodyPr/>
                    <a:lstStyle/>
                    <a:p>
                      <a:r>
                        <a:rPr lang="en-IN" dirty="0" smtClean="0"/>
                        <a:t>Helps in figuring out a certain pattern of a data or a cluster of data</a:t>
                      </a:r>
                      <a:endParaRPr lang="en-IN" dirty="0"/>
                    </a:p>
                  </a:txBody>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normAutofit/>
          </a:bodyPr>
          <a:lstStyle/>
          <a:p>
            <a:r>
              <a:rPr lang="en-IN" dirty="0" smtClean="0"/>
              <a:t>Data mining VS Data warehousing</a:t>
            </a:r>
            <a:endParaRPr lang="en-IN" dirty="0"/>
          </a:p>
        </p:txBody>
      </p:sp>
    </p:spTree>
    <p:extLst>
      <p:ext uri="{BB962C8B-B14F-4D97-AF65-F5344CB8AC3E}">
        <p14:creationId xmlns:p14="http://schemas.microsoft.com/office/powerpoint/2010/main" val="152742011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A Data Warehouse Delivers Enhanced Business Intelligence : By providing data from various sources, managers and executives will no longer need to make business decisions based on limited data</a:t>
            </a:r>
          </a:p>
          <a:p>
            <a:pPr algn="just"/>
            <a:r>
              <a:rPr lang="en-IN" dirty="0" smtClean="0"/>
              <a:t>A Data Warehouse Saves : Time Since business users can quickly access critical data from a number of sources—all in one place—they can rapidly make informed decisions on key initiatives </a:t>
            </a:r>
            <a:endParaRPr lang="en-IN" dirty="0"/>
          </a:p>
        </p:txBody>
      </p:sp>
      <p:sp>
        <p:nvSpPr>
          <p:cNvPr id="3" name="Title 2"/>
          <p:cNvSpPr>
            <a:spLocks noGrp="1"/>
          </p:cNvSpPr>
          <p:nvPr>
            <p:ph type="title"/>
          </p:nvPr>
        </p:nvSpPr>
        <p:spPr/>
        <p:txBody>
          <a:bodyPr>
            <a:normAutofit/>
          </a:bodyPr>
          <a:lstStyle/>
          <a:p>
            <a:r>
              <a:rPr lang="en-US" dirty="0" smtClean="0"/>
              <a:t>BENEFITS OF DATA WAREHOUSING</a:t>
            </a:r>
            <a:endParaRPr lang="en-IN" dirty="0"/>
          </a:p>
        </p:txBody>
      </p:sp>
    </p:spTree>
    <p:extLst>
      <p:ext uri="{BB962C8B-B14F-4D97-AF65-F5344CB8AC3E}">
        <p14:creationId xmlns:p14="http://schemas.microsoft.com/office/powerpoint/2010/main" val="26118308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642919"/>
            <a:ext cx="8229600" cy="5364373"/>
          </a:xfrm>
        </p:spPr>
        <p:txBody>
          <a:bodyPr>
            <a:normAutofit/>
          </a:bodyPr>
          <a:lstStyle/>
          <a:p>
            <a:pPr>
              <a:buNone/>
            </a:pPr>
            <a:r>
              <a:rPr lang="en-IN" dirty="0" smtClean="0"/>
              <a:t>   A Data Warehouse Enhances Data Quality and Consistency: </a:t>
            </a:r>
          </a:p>
          <a:p>
            <a:r>
              <a:rPr lang="en-IN" dirty="0" smtClean="0"/>
              <a:t>Individual business units and departments including sales, marketing, finance, and operations, will start to utilize the same data repository as the source system for their individual queries and reports</a:t>
            </a:r>
          </a:p>
          <a:p>
            <a:r>
              <a:rPr lang="en-IN" dirty="0" smtClean="0"/>
              <a:t>Thus each of these individual business units and departments will produce results that are consistent with the other business units within the organization. </a:t>
            </a:r>
            <a:endParaRPr lang="en-IN" dirty="0"/>
          </a:p>
        </p:txBody>
      </p:sp>
    </p:spTree>
    <p:extLst>
      <p:ext uri="{BB962C8B-B14F-4D97-AF65-F5344CB8AC3E}">
        <p14:creationId xmlns:p14="http://schemas.microsoft.com/office/powerpoint/2010/main" val="305752418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571481"/>
            <a:ext cx="8229600" cy="5435811"/>
          </a:xfrm>
        </p:spPr>
        <p:txBody>
          <a:bodyPr/>
          <a:lstStyle/>
          <a:p>
            <a:pPr>
              <a:buNone/>
            </a:pPr>
            <a:r>
              <a:rPr lang="en-IN" dirty="0" smtClean="0"/>
              <a:t>  A Data Warehouse Provides Historical Intelligence:</a:t>
            </a:r>
          </a:p>
          <a:p>
            <a:pPr algn="just"/>
            <a:r>
              <a:rPr lang="en-IN" dirty="0" smtClean="0"/>
              <a:t>A data warehouse stores large amounts of historical data so we can analyze different time periods and trends in order to make future predictions </a:t>
            </a:r>
          </a:p>
          <a:p>
            <a:pPr algn="just"/>
            <a:r>
              <a:rPr lang="en-IN" dirty="0" smtClean="0"/>
              <a:t>Can enable advanced business intelligence including time-period analysis, trend analysis, and trend prediction</a:t>
            </a:r>
            <a:endParaRPr lang="en-IN" dirty="0"/>
          </a:p>
        </p:txBody>
      </p:sp>
    </p:spTree>
    <p:extLst>
      <p:ext uri="{BB962C8B-B14F-4D97-AF65-F5344CB8AC3E}">
        <p14:creationId xmlns:p14="http://schemas.microsoft.com/office/powerpoint/2010/main" val="307520750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714357"/>
            <a:ext cx="8229600" cy="5292935"/>
          </a:xfrm>
        </p:spPr>
        <p:txBody>
          <a:bodyPr/>
          <a:lstStyle/>
          <a:p>
            <a:pPr>
              <a:buNone/>
            </a:pPr>
            <a:r>
              <a:rPr lang="en-IN" dirty="0" smtClean="0"/>
              <a:t>A Data Warehouse Generates a High ROI: </a:t>
            </a:r>
          </a:p>
          <a:p>
            <a:pPr>
              <a:buNone/>
            </a:pPr>
            <a:endParaRPr lang="en-IN" dirty="0" smtClean="0"/>
          </a:p>
          <a:p>
            <a:r>
              <a:rPr lang="en-IN" dirty="0" smtClean="0"/>
              <a:t>Return on Investment(ROI)</a:t>
            </a:r>
          </a:p>
          <a:p>
            <a:r>
              <a:rPr lang="en-IN" dirty="0" smtClean="0"/>
              <a:t>Past references shows that companies that have implemented data warehouses have generated more revenue and saved more money than companies that haven’t invested on data warehouses.</a:t>
            </a:r>
            <a:endParaRPr lang="en-IN" dirty="0"/>
          </a:p>
        </p:txBody>
      </p:sp>
    </p:spTree>
    <p:extLst>
      <p:ext uri="{BB962C8B-B14F-4D97-AF65-F5344CB8AC3E}">
        <p14:creationId xmlns:p14="http://schemas.microsoft.com/office/powerpoint/2010/main" val="150895611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None/>
            </a:pPr>
            <a:r>
              <a:rPr lang="en-IN" dirty="0" smtClean="0"/>
              <a:t>User expectation </a:t>
            </a:r>
          </a:p>
          <a:p>
            <a:pPr algn="just"/>
            <a:r>
              <a:rPr lang="en-IN" dirty="0" smtClean="0"/>
              <a:t>End-user demands and expects more accurate and refined results in return of processing, </a:t>
            </a:r>
          </a:p>
          <a:p>
            <a:pPr algn="just"/>
            <a:r>
              <a:rPr lang="en-IN" dirty="0" smtClean="0"/>
              <a:t>However the performance decreases with exploding data and so the efficiency of the system reduces. </a:t>
            </a:r>
          </a:p>
          <a:p>
            <a:pPr algn="just">
              <a:buNone/>
            </a:pPr>
            <a:r>
              <a:rPr lang="en-IN" dirty="0" smtClean="0"/>
              <a:t>Systems optimization </a:t>
            </a:r>
          </a:p>
          <a:p>
            <a:pPr algn="just"/>
            <a:r>
              <a:rPr lang="en-IN" dirty="0" smtClean="0"/>
              <a:t>Business intelligence tools require frequent maintenance and fine tuning of whole system in order to meet users' expectations.</a:t>
            </a:r>
            <a:endParaRPr lang="en-IN" dirty="0"/>
          </a:p>
        </p:txBody>
      </p:sp>
      <p:sp>
        <p:nvSpPr>
          <p:cNvPr id="3" name="Title 2"/>
          <p:cNvSpPr>
            <a:spLocks noGrp="1"/>
          </p:cNvSpPr>
          <p:nvPr>
            <p:ph type="title"/>
          </p:nvPr>
        </p:nvSpPr>
        <p:spPr>
          <a:xfrm>
            <a:off x="1809720" y="274638"/>
            <a:ext cx="8401080" cy="1143000"/>
          </a:xfrm>
        </p:spPr>
        <p:txBody>
          <a:bodyPr>
            <a:noAutofit/>
          </a:bodyPr>
          <a:lstStyle/>
          <a:p>
            <a:r>
              <a:rPr lang="en-US" sz="3500" dirty="0"/>
              <a:t>CHALLENGES IN DATA WAREHOUSING</a:t>
            </a:r>
            <a:endParaRPr lang="en-IN" sz="3500" dirty="0"/>
          </a:p>
        </p:txBody>
      </p:sp>
    </p:spTree>
    <p:extLst>
      <p:ext uri="{BB962C8B-B14F-4D97-AF65-F5344CB8AC3E}">
        <p14:creationId xmlns:p14="http://schemas.microsoft.com/office/powerpoint/2010/main" val="345440922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714357"/>
            <a:ext cx="8229600" cy="5292935"/>
          </a:xfrm>
        </p:spPr>
        <p:txBody>
          <a:bodyPr/>
          <a:lstStyle/>
          <a:p>
            <a:pPr>
              <a:buNone/>
            </a:pPr>
            <a:r>
              <a:rPr lang="en-IN" dirty="0" smtClean="0"/>
              <a:t>Data structuring</a:t>
            </a:r>
          </a:p>
          <a:p>
            <a:pPr algn="just"/>
            <a:r>
              <a:rPr lang="en-IN" dirty="0" smtClean="0"/>
              <a:t>Proper processing of data requires structuring it in a desired format so that further operations can be executed</a:t>
            </a:r>
          </a:p>
          <a:p>
            <a:pPr algn="just"/>
            <a:r>
              <a:rPr lang="en-IN" dirty="0" smtClean="0"/>
              <a:t>As the volume of data increases the task of structuring the unstructured data add-on, slowing down the processing capabilities of system and eventually becomes hectic for the system manager to qualify the data for analytic purpose. </a:t>
            </a:r>
            <a:endParaRPr lang="en-IN" dirty="0"/>
          </a:p>
        </p:txBody>
      </p:sp>
    </p:spTree>
    <p:extLst>
      <p:ext uri="{BB962C8B-B14F-4D97-AF65-F5344CB8AC3E}">
        <p14:creationId xmlns:p14="http://schemas.microsoft.com/office/powerpoint/2010/main" val="311434470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500043"/>
            <a:ext cx="8229600" cy="5507249"/>
          </a:xfrm>
        </p:spPr>
        <p:txBody>
          <a:bodyPr/>
          <a:lstStyle/>
          <a:p>
            <a:pPr>
              <a:buNone/>
            </a:pPr>
            <a:r>
              <a:rPr lang="en-IN" dirty="0" smtClean="0"/>
              <a:t>Prefabricated vs. Custom warehouse</a:t>
            </a:r>
          </a:p>
          <a:p>
            <a:pPr>
              <a:buNone/>
            </a:pPr>
            <a:endParaRPr lang="en-IN" dirty="0" smtClean="0"/>
          </a:p>
          <a:p>
            <a:pPr algn="just"/>
            <a:r>
              <a:rPr lang="en-IN" dirty="0" smtClean="0"/>
              <a:t>The varieties of warehouses available in market create ambiguity about which type to choose or go for</a:t>
            </a:r>
          </a:p>
          <a:p>
            <a:pPr algn="just"/>
            <a:r>
              <a:rPr lang="en-IN" dirty="0" smtClean="0"/>
              <a:t>Custom warehouse saves the time of building the warehouses from various operational</a:t>
            </a:r>
          </a:p>
          <a:p>
            <a:pPr algn="just"/>
            <a:r>
              <a:rPr lang="en-IN" dirty="0" smtClean="0"/>
              <a:t>Prefabricated warehouses saves the time of initial configuration and installation</a:t>
            </a:r>
            <a:endParaRPr lang="en-IN" dirty="0"/>
          </a:p>
        </p:txBody>
      </p:sp>
    </p:spTree>
    <p:extLst>
      <p:ext uri="{BB962C8B-B14F-4D97-AF65-F5344CB8AC3E}">
        <p14:creationId xmlns:p14="http://schemas.microsoft.com/office/powerpoint/2010/main" val="262761948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571481"/>
            <a:ext cx="8229600" cy="5435811"/>
          </a:xfrm>
        </p:spPr>
        <p:txBody>
          <a:bodyPr>
            <a:normAutofit/>
          </a:bodyPr>
          <a:lstStyle/>
          <a:p>
            <a:pPr>
              <a:buNone/>
            </a:pPr>
            <a:r>
              <a:rPr lang="en-IN" dirty="0" smtClean="0"/>
              <a:t>Resource Balancing</a:t>
            </a:r>
          </a:p>
          <a:p>
            <a:pPr algn="just"/>
            <a:r>
              <a:rPr lang="en-IN" dirty="0" smtClean="0"/>
              <a:t>Many departments inside an organization tend to access the processing capabilities of the warehouse which eventually reduces the performance of the system and decreases the efficiency as the stress on the system increases.</a:t>
            </a:r>
          </a:p>
          <a:p>
            <a:pPr algn="just"/>
            <a:r>
              <a:rPr lang="en-IN" dirty="0" smtClean="0"/>
              <a:t>Access control and security are some techniques which can be used to maintain a balance between the utilization and performance of warehouse systems</a:t>
            </a:r>
            <a:endParaRPr lang="en-IN" dirty="0"/>
          </a:p>
        </p:txBody>
      </p:sp>
    </p:spTree>
    <p:extLst>
      <p:ext uri="{BB962C8B-B14F-4D97-AF65-F5344CB8AC3E}">
        <p14:creationId xmlns:p14="http://schemas.microsoft.com/office/powerpoint/2010/main" val="209136621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a:t>
            </a:r>
            <a:endParaRPr lang="en-IN" dirty="0"/>
          </a:p>
        </p:txBody>
      </p:sp>
      <p:sp>
        <p:nvSpPr>
          <p:cNvPr id="3" name="Subtitle 2"/>
          <p:cNvSpPr>
            <a:spLocks noGrp="1"/>
          </p:cNvSpPr>
          <p:nvPr>
            <p:ph type="subTitle" idx="1"/>
          </p:nvPr>
        </p:nvSpPr>
        <p:spPr/>
        <p:txBody>
          <a:bodyPr>
            <a:normAutofit/>
          </a:bodyPr>
          <a:lstStyle/>
          <a:p>
            <a:pPr algn="just"/>
            <a:r>
              <a:rPr lang="en-IN" dirty="0" smtClean="0"/>
              <a:t>Decision Support System – Components of Decision Support System – Geographical Information Systems - Artificial Intelligence – Expert Systems – Neural Networks –Fuzzy Logic – Genetic Algorithms – Intelligent Agents – Multi-Agent Systems and Agent Based </a:t>
            </a:r>
            <a:r>
              <a:rPr lang="en-IN" dirty="0" err="1" smtClean="0"/>
              <a:t>Modeling</a:t>
            </a:r>
            <a:endParaRPr lang="en-IN" dirty="0"/>
          </a:p>
        </p:txBody>
      </p:sp>
    </p:spTree>
    <p:extLst>
      <p:ext uri="{BB962C8B-B14F-4D97-AF65-F5344CB8AC3E}">
        <p14:creationId xmlns:p14="http://schemas.microsoft.com/office/powerpoint/2010/main" val="2716468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164556" y="1931511"/>
          <a:ext cx="7862888" cy="3863340"/>
        </p:xfrm>
        <a:graphic>
          <a:graphicData uri="http://schemas.openxmlformats.org/drawingml/2006/table">
            <a:tbl>
              <a:tblPr/>
              <a:tblGrid>
                <a:gridCol w="3931444">
                  <a:extLst>
                    <a:ext uri="{9D8B030D-6E8A-4147-A177-3AD203B41FA5}">
                      <a16:colId xmlns:a16="http://schemas.microsoft.com/office/drawing/2014/main" val="20000"/>
                    </a:ext>
                  </a:extLst>
                </a:gridCol>
                <a:gridCol w="3931444">
                  <a:extLst>
                    <a:ext uri="{9D8B030D-6E8A-4147-A177-3AD203B41FA5}">
                      <a16:colId xmlns:a16="http://schemas.microsoft.com/office/drawing/2014/main" val="20001"/>
                    </a:ext>
                  </a:extLst>
                </a:gridCol>
              </a:tblGrid>
              <a:tr h="0">
                <a:tc>
                  <a:txBody>
                    <a:bodyPr/>
                    <a:lstStyle/>
                    <a:p>
                      <a:pPr fontAlgn="t"/>
                      <a:r>
                        <a:rPr lang="en-US">
                          <a:solidFill>
                            <a:srgbClr val="4F585B"/>
                          </a:solidFill>
                          <a:effectLst/>
                        </a:rPr>
                        <a:t>Analysis and Insights</a:t>
                      </a:r>
                    </a:p>
                  </a:txBody>
                  <a:tcPr marL="142875" marR="142875" marT="142875" marB="142875">
                    <a:lnL>
                      <a:noFill/>
                    </a:lnL>
                    <a:lnR>
                      <a:noFill/>
                    </a:lnR>
                    <a:lnT>
                      <a:noFill/>
                    </a:lnT>
                    <a:lnB>
                      <a:noFill/>
                    </a:lnB>
                    <a:solidFill>
                      <a:srgbClr val="DFE7E3"/>
                    </a:solidFill>
                  </a:tcPr>
                </a:tc>
                <a:tc>
                  <a:txBody>
                    <a:bodyPr/>
                    <a:lstStyle/>
                    <a:p>
                      <a:pPr fontAlgn="t"/>
                      <a:r>
                        <a:rPr lang="en-US">
                          <a:solidFill>
                            <a:srgbClr val="4F585B"/>
                          </a:solidFill>
                          <a:effectLst/>
                        </a:rPr>
                        <a:t>BI processes vast amounts of data to forecast, budget, plan, and stay current. Competitive analysis helps companies understand the competition and benchmark competitor performance. This business intelligence enables product and service differentiation.</a:t>
                      </a:r>
                    </a:p>
                  </a:txBody>
                  <a:tcPr marL="142875" marR="142875" marT="142875" marB="142875">
                    <a:lnL>
                      <a:noFill/>
                    </a:lnL>
                    <a:lnR>
                      <a:noFill/>
                    </a:lnR>
                    <a:lnT>
                      <a:noFill/>
                    </a:lnT>
                    <a:lnB>
                      <a:noFill/>
                    </a:lnB>
                    <a:solidFill>
                      <a:srgbClr val="DFE7E3"/>
                    </a:solidFill>
                  </a:tcPr>
                </a:tc>
                <a:extLst>
                  <a:ext uri="{0D108BD9-81ED-4DB2-BD59-A6C34878D82A}">
                    <a16:rowId xmlns:a16="http://schemas.microsoft.com/office/drawing/2014/main" val="10000"/>
                  </a:ext>
                </a:extLst>
              </a:tr>
              <a:tr h="0">
                <a:tc>
                  <a:txBody>
                    <a:bodyPr/>
                    <a:lstStyle/>
                    <a:p>
                      <a:pPr fontAlgn="t"/>
                      <a:r>
                        <a:rPr lang="en-US">
                          <a:solidFill>
                            <a:srgbClr val="4F585B"/>
                          </a:solidFill>
                          <a:effectLst/>
                        </a:rPr>
                        <a:t>Decision-Making Support</a:t>
                      </a:r>
                    </a:p>
                  </a:txBody>
                  <a:tcPr marL="142875" marR="142875" marT="142875" marB="142875">
                    <a:lnL>
                      <a:noFill/>
                    </a:lnL>
                    <a:lnR>
                      <a:noFill/>
                    </a:lnR>
                    <a:lnT>
                      <a:noFill/>
                    </a:lnT>
                    <a:lnB>
                      <a:noFill/>
                    </a:lnB>
                    <a:solidFill>
                      <a:srgbClr val="FFFFFF"/>
                    </a:solidFill>
                  </a:tcPr>
                </a:tc>
                <a:tc>
                  <a:txBody>
                    <a:bodyPr/>
                    <a:lstStyle/>
                    <a:p>
                      <a:pPr fontAlgn="t"/>
                      <a:r>
                        <a:rPr lang="en-US" dirty="0">
                          <a:solidFill>
                            <a:srgbClr val="4F585B"/>
                          </a:solidFill>
                          <a:effectLst/>
                        </a:rPr>
                        <a:t>Companies gain a competitive edge when they can leverage the existing data at the right time to make accurate decisions faster.</a:t>
                      </a:r>
                    </a:p>
                  </a:txBody>
                  <a:tcPr marL="142875" marR="142875" marT="142875" marB="142875">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smtClean="0"/>
              <a:t>BENEFITS OF BI</a:t>
            </a:r>
            <a:endParaRPr lang="en-US" dirty="0"/>
          </a:p>
        </p:txBody>
      </p:sp>
    </p:spTree>
    <p:extLst>
      <p:ext uri="{BB962C8B-B14F-4D97-AF65-F5344CB8AC3E}">
        <p14:creationId xmlns:p14="http://schemas.microsoft.com/office/powerpoint/2010/main" val="169995927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STEPS IN RATIONAL DECISION MAKING</a:t>
            </a:r>
            <a:endParaRPr lang="en-IN" dirty="0"/>
          </a:p>
        </p:txBody>
      </p:sp>
      <p:pic>
        <p:nvPicPr>
          <p:cNvPr id="2050" name="Picture 2"/>
          <p:cNvPicPr>
            <a:picLocks noGrp="1" noChangeAspect="1" noChangeArrowheads="1"/>
          </p:cNvPicPr>
          <p:nvPr>
            <p:ph idx="1"/>
          </p:nvPr>
        </p:nvPicPr>
        <p:blipFill>
          <a:blip r:embed="rId2"/>
          <a:srcRect/>
          <a:stretch>
            <a:fillRect/>
          </a:stretch>
        </p:blipFill>
        <p:spPr bwMode="auto">
          <a:xfrm>
            <a:off x="3124201" y="1752600"/>
            <a:ext cx="5375681" cy="3715544"/>
          </a:xfrm>
          <a:prstGeom prst="rect">
            <a:avLst/>
          </a:prstGeom>
          <a:noFill/>
          <a:ln w="9525">
            <a:noFill/>
            <a:miter lim="800000"/>
            <a:headEnd/>
            <a:tailEnd/>
          </a:ln>
          <a:effectLst/>
        </p:spPr>
      </p:pic>
    </p:spTree>
    <p:extLst>
      <p:ext uri="{BB962C8B-B14F-4D97-AF65-F5344CB8AC3E}">
        <p14:creationId xmlns:p14="http://schemas.microsoft.com/office/powerpoint/2010/main" val="159342314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IN" dirty="0" smtClean="0"/>
          </a:p>
          <a:p>
            <a:r>
              <a:rPr lang="en-IN" dirty="0" smtClean="0"/>
              <a:t>Objectively rational if it maximizes the value of the objective. </a:t>
            </a:r>
          </a:p>
          <a:p>
            <a:r>
              <a:rPr lang="en-IN" dirty="0" smtClean="0"/>
              <a:t>Subjectively rational if it maximizes the attainment of value within limitation of the knowledge and awareness of the subject. </a:t>
            </a:r>
          </a:p>
          <a:p>
            <a:r>
              <a:rPr lang="en-IN" dirty="0" smtClean="0"/>
              <a:t>Consciously rational to the extent the process of the decision-making is deliberate and a conscious one. </a:t>
            </a:r>
          </a:p>
          <a:p>
            <a:r>
              <a:rPr lang="en-IN" dirty="0" smtClean="0"/>
              <a:t>Organizationally rational to the degree of the orientation towards the organization. </a:t>
            </a:r>
          </a:p>
          <a:p>
            <a:r>
              <a:rPr lang="en-IN" dirty="0" smtClean="0"/>
              <a:t>Personally rational to the extent it achieves an individual's personal goals. </a:t>
            </a:r>
          </a:p>
          <a:p>
            <a:endParaRPr lang="en-IN" dirty="0"/>
          </a:p>
        </p:txBody>
      </p:sp>
      <p:sp>
        <p:nvSpPr>
          <p:cNvPr id="3" name="Title 2"/>
          <p:cNvSpPr>
            <a:spLocks noGrp="1"/>
          </p:cNvSpPr>
          <p:nvPr>
            <p:ph type="title"/>
          </p:nvPr>
        </p:nvSpPr>
        <p:spPr/>
        <p:txBody>
          <a:bodyPr>
            <a:normAutofit/>
          </a:bodyPr>
          <a:lstStyle/>
          <a:p>
            <a:r>
              <a:rPr lang="en-US" dirty="0" smtClean="0"/>
              <a:t>TYPES OF RATIONAL DECISION MAKING</a:t>
            </a:r>
            <a:endParaRPr lang="en-IN" dirty="0"/>
          </a:p>
        </p:txBody>
      </p:sp>
    </p:spTree>
    <p:extLst>
      <p:ext uri="{BB962C8B-B14F-4D97-AF65-F5344CB8AC3E}">
        <p14:creationId xmlns:p14="http://schemas.microsoft.com/office/powerpoint/2010/main" val="286876060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b="1" dirty="0" smtClean="0"/>
              <a:t>Ascertaining the problem (</a:t>
            </a:r>
            <a:r>
              <a:rPr lang="en-IN" dirty="0" smtClean="0"/>
              <a:t>The main task is to define the right problem in clear terms)</a:t>
            </a:r>
          </a:p>
          <a:p>
            <a:r>
              <a:rPr lang="en-IN" b="1" dirty="0" smtClean="0"/>
              <a:t>Insufficient knowledge (</a:t>
            </a:r>
            <a:r>
              <a:rPr lang="en-IN" dirty="0" smtClean="0"/>
              <a:t>For perfect rationality, total information leading to complete knowledge is necessary)</a:t>
            </a:r>
          </a:p>
          <a:p>
            <a:r>
              <a:rPr lang="en-IN" b="1" dirty="0" smtClean="0"/>
              <a:t>Not enough time to be rational (</a:t>
            </a:r>
            <a:r>
              <a:rPr lang="en-IN" dirty="0" smtClean="0"/>
              <a:t>The decision maker is under pressure to make decisions)</a:t>
            </a:r>
          </a:p>
          <a:p>
            <a:r>
              <a:rPr lang="en-IN" b="1" dirty="0" smtClean="0"/>
              <a:t>The environment may not cooperate</a:t>
            </a:r>
            <a:endParaRPr lang="en-IN" dirty="0"/>
          </a:p>
        </p:txBody>
      </p:sp>
      <p:sp>
        <p:nvSpPr>
          <p:cNvPr id="3" name="Title 2"/>
          <p:cNvSpPr>
            <a:spLocks noGrp="1"/>
          </p:cNvSpPr>
          <p:nvPr>
            <p:ph type="title"/>
          </p:nvPr>
        </p:nvSpPr>
        <p:spPr/>
        <p:txBody>
          <a:bodyPr>
            <a:normAutofit/>
          </a:bodyPr>
          <a:lstStyle/>
          <a:p>
            <a:r>
              <a:rPr lang="en-US" dirty="0" smtClean="0"/>
              <a:t>PROBLEMS IN RATIONAL DECISION MAKING</a:t>
            </a:r>
            <a:endParaRPr lang="en-IN" dirty="0"/>
          </a:p>
        </p:txBody>
      </p:sp>
    </p:spTree>
    <p:extLst>
      <p:ext uri="{BB962C8B-B14F-4D97-AF65-F5344CB8AC3E}">
        <p14:creationId xmlns:p14="http://schemas.microsoft.com/office/powerpoint/2010/main" val="201877802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DSS is an interactive, flexible computer based information system. </a:t>
            </a:r>
          </a:p>
          <a:p>
            <a:pPr algn="just"/>
            <a:r>
              <a:rPr lang="en-IN" dirty="0" smtClean="0"/>
              <a:t>It uses rules and models for processing data, to support various managerial levels, ranging from top executives to mangers, in their decision-making. </a:t>
            </a:r>
          </a:p>
          <a:p>
            <a:pPr algn="just"/>
            <a:r>
              <a:rPr lang="en-IN" dirty="0" smtClean="0"/>
              <a:t>A DSS is usually built to support the solution of certain problem and does not replace the decision maker. As such, it is called a DSS application. It is user friendly with strong graphical capabilities. </a:t>
            </a:r>
            <a:endParaRPr lang="en-IN" dirty="0"/>
          </a:p>
        </p:txBody>
      </p:sp>
      <p:sp>
        <p:nvSpPr>
          <p:cNvPr id="3" name="Title 2"/>
          <p:cNvSpPr>
            <a:spLocks noGrp="1"/>
          </p:cNvSpPr>
          <p:nvPr>
            <p:ph type="title"/>
          </p:nvPr>
        </p:nvSpPr>
        <p:spPr/>
        <p:txBody>
          <a:bodyPr>
            <a:normAutofit/>
          </a:bodyPr>
          <a:lstStyle/>
          <a:p>
            <a:r>
              <a:rPr lang="en-US" dirty="0" smtClean="0"/>
              <a:t>INTRODUCTION TO DECISION SUPPORT SYSTEM</a:t>
            </a:r>
            <a:endParaRPr lang="en-IN" dirty="0"/>
          </a:p>
        </p:txBody>
      </p:sp>
    </p:spTree>
    <p:extLst>
      <p:ext uri="{BB962C8B-B14F-4D97-AF65-F5344CB8AC3E}">
        <p14:creationId xmlns:p14="http://schemas.microsoft.com/office/powerpoint/2010/main" val="276733862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COMPONENTS OF DECISION SUPPORT SYSTEM</a:t>
            </a: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4354334" y="1481138"/>
            <a:ext cx="3483332" cy="4525962"/>
          </a:xfrm>
          <a:prstGeom prst="rect">
            <a:avLst/>
          </a:prstGeom>
          <a:noFill/>
          <a:ln w="9525">
            <a:noFill/>
            <a:miter lim="800000"/>
            <a:headEnd/>
            <a:tailEnd/>
          </a:ln>
          <a:effectLst/>
        </p:spPr>
      </p:pic>
    </p:spTree>
    <p:extLst>
      <p:ext uri="{BB962C8B-B14F-4D97-AF65-F5344CB8AC3E}">
        <p14:creationId xmlns:p14="http://schemas.microsoft.com/office/powerpoint/2010/main" val="420443853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4767072"/>
          </a:xfrm>
        </p:spPr>
        <p:txBody>
          <a:bodyPr>
            <a:normAutofit fontScale="77500" lnSpcReduction="20000"/>
          </a:bodyPr>
          <a:lstStyle/>
          <a:p>
            <a:endParaRPr lang="en-IN" dirty="0" smtClean="0"/>
          </a:p>
          <a:p>
            <a:pPr algn="just"/>
            <a:r>
              <a:rPr lang="en-IN" dirty="0" smtClean="0"/>
              <a:t>Communication-driven DSS supports more than one person working on a shared task; examples include integrated tools like Microsoft's NetMeeting or Groove. </a:t>
            </a:r>
          </a:p>
          <a:p>
            <a:pPr algn="just"/>
            <a:r>
              <a:rPr lang="en-IN" dirty="0" smtClean="0"/>
              <a:t>Data-driven DSS or data-oriented DSS emphasizes access to and manipulation of a time series of internal organization data and, sometimes, external data. </a:t>
            </a:r>
          </a:p>
          <a:p>
            <a:pPr algn="just"/>
            <a:r>
              <a:rPr lang="en-IN" dirty="0" smtClean="0"/>
              <a:t>Document-driven DSS manages, retrieves, and manipulates unstructured information in a variety of electronic formats. </a:t>
            </a:r>
          </a:p>
          <a:p>
            <a:pPr algn="just"/>
            <a:r>
              <a:rPr lang="en-IN" dirty="0" smtClean="0"/>
              <a:t>Knowledge-driven DSS provides specialized problem-solving expertise stored as facts, rules, procedures, or in similar structures. </a:t>
            </a:r>
          </a:p>
          <a:p>
            <a:pPr algn="just"/>
            <a:r>
              <a:rPr lang="en-IN" dirty="0" smtClean="0"/>
              <a:t>Model-driven DSS emphasizes access to and manipulation of a statistical, optimization, or simulation model. Model-driven DSS use data and parameters provided by users to assist decision makers in analyzing a situation; they are not necessarily data-intensive. </a:t>
            </a:r>
          </a:p>
          <a:p>
            <a:endParaRPr lang="en-IN" dirty="0"/>
          </a:p>
        </p:txBody>
      </p:sp>
      <p:sp>
        <p:nvSpPr>
          <p:cNvPr id="3" name="Title 2"/>
          <p:cNvSpPr>
            <a:spLocks noGrp="1"/>
          </p:cNvSpPr>
          <p:nvPr>
            <p:ph type="title"/>
          </p:nvPr>
        </p:nvSpPr>
        <p:spPr/>
        <p:txBody>
          <a:bodyPr>
            <a:normAutofit/>
          </a:bodyPr>
          <a:lstStyle/>
          <a:p>
            <a:r>
              <a:rPr lang="en-US" dirty="0" smtClean="0"/>
              <a:t>TYPES OF DECISION SUPPORT SYSTEM</a:t>
            </a:r>
            <a:endParaRPr lang="en-IN" dirty="0"/>
          </a:p>
        </p:txBody>
      </p:sp>
    </p:spTree>
    <p:extLst>
      <p:ext uri="{BB962C8B-B14F-4D97-AF65-F5344CB8AC3E}">
        <p14:creationId xmlns:p14="http://schemas.microsoft.com/office/powerpoint/2010/main" val="279051316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None/>
            </a:pPr>
            <a:r>
              <a:rPr lang="en-IN" dirty="0" smtClean="0"/>
              <a:t>1.Improves personal efficiency. </a:t>
            </a:r>
          </a:p>
          <a:p>
            <a:pPr algn="just">
              <a:buNone/>
            </a:pPr>
            <a:r>
              <a:rPr lang="en-IN" dirty="0" smtClean="0"/>
              <a:t>2.Expedites problem solving (speed up the progress of problems solving in an organization). </a:t>
            </a:r>
          </a:p>
          <a:p>
            <a:pPr algn="just">
              <a:buNone/>
            </a:pPr>
            <a:r>
              <a:rPr lang="en-IN" dirty="0" smtClean="0"/>
              <a:t>3.Facilitates interpersonal communication. </a:t>
            </a:r>
          </a:p>
          <a:p>
            <a:pPr algn="just">
              <a:buNone/>
            </a:pPr>
            <a:r>
              <a:rPr lang="en-IN" dirty="0" smtClean="0"/>
              <a:t>4.Promotes learning or training. </a:t>
            </a:r>
          </a:p>
          <a:p>
            <a:pPr algn="just">
              <a:buNone/>
            </a:pPr>
            <a:r>
              <a:rPr lang="en-IN" dirty="0" smtClean="0"/>
              <a:t>5.Increases organizational control. </a:t>
            </a:r>
          </a:p>
          <a:p>
            <a:pPr algn="just">
              <a:buNone/>
            </a:pPr>
            <a:r>
              <a:rPr lang="en-IN" dirty="0" smtClean="0"/>
              <a:t>6.Creates a competitive advantage over competition. </a:t>
            </a:r>
          </a:p>
          <a:p>
            <a:pPr algn="just">
              <a:buNone/>
            </a:pPr>
            <a:r>
              <a:rPr lang="en-IN" dirty="0" smtClean="0"/>
              <a:t>7.Helps automate the managerial processes </a:t>
            </a:r>
          </a:p>
          <a:p>
            <a:endParaRPr lang="en-IN" dirty="0"/>
          </a:p>
        </p:txBody>
      </p:sp>
      <p:sp>
        <p:nvSpPr>
          <p:cNvPr id="3" name="Title 2"/>
          <p:cNvSpPr>
            <a:spLocks noGrp="1"/>
          </p:cNvSpPr>
          <p:nvPr>
            <p:ph type="title"/>
          </p:nvPr>
        </p:nvSpPr>
        <p:spPr/>
        <p:txBody>
          <a:bodyPr/>
          <a:lstStyle/>
          <a:p>
            <a:r>
              <a:rPr lang="en-US" dirty="0" smtClean="0"/>
              <a:t>BENEFITS OF DSS</a:t>
            </a:r>
            <a:endParaRPr lang="en-IN" dirty="0"/>
          </a:p>
        </p:txBody>
      </p:sp>
    </p:spTree>
    <p:extLst>
      <p:ext uri="{BB962C8B-B14F-4D97-AF65-F5344CB8AC3E}">
        <p14:creationId xmlns:p14="http://schemas.microsoft.com/office/powerpoint/2010/main" val="122599117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GEOGRAPHICAL INFORMATION SYSTEM</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13078005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A Geographic Information System (GIS) integrates hardware, software, and data for capturing, managing, analyzing, and displaying all forms of geographically referenced information.  </a:t>
            </a:r>
          </a:p>
          <a:p>
            <a:pPr algn="just"/>
            <a:r>
              <a:rPr lang="en-IN" dirty="0" smtClean="0"/>
              <a:t>GIS allows users to view, understand, question, interpret, and visualize data in many ways that reveal relationships, patterns, and trends in the form of maps, globes, reports, and charts.  </a:t>
            </a:r>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421741848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dirty="0" smtClean="0"/>
              <a:t>GIS can combine historical customer or retail store sales data with syndicated demographic, business, traffic, and market research data. This dataset is then ideal for building predictive models to score new locations or customers for sales potential, cross-selling, targeted marketing, customer churn, and other similar applications.</a:t>
            </a:r>
          </a:p>
          <a:p>
            <a:pPr fontAlgn="base"/>
            <a:r>
              <a:rPr lang="en-IN" dirty="0" smtClean="0"/>
              <a:t>What are the business population, residential population, and average annual income within 1 mile of a proposed site?</a:t>
            </a:r>
          </a:p>
          <a:p>
            <a:pPr fontAlgn="base"/>
            <a:r>
              <a:rPr lang="en-IN" dirty="0" smtClean="0"/>
              <a:t>Where do my best customers live?</a:t>
            </a:r>
          </a:p>
          <a:p>
            <a:pPr fontAlgn="base"/>
            <a:r>
              <a:rPr lang="en-IN" dirty="0" smtClean="0"/>
              <a:t>What competitive choices do my customers have in a given geographical area?</a:t>
            </a:r>
          </a:p>
          <a:p>
            <a:endParaRPr lang="en-IN" dirty="0"/>
          </a:p>
        </p:txBody>
      </p:sp>
      <p:sp>
        <p:nvSpPr>
          <p:cNvPr id="3" name="Title 2"/>
          <p:cNvSpPr>
            <a:spLocks noGrp="1"/>
          </p:cNvSpPr>
          <p:nvPr>
            <p:ph type="title"/>
          </p:nvPr>
        </p:nvSpPr>
        <p:spPr/>
        <p:txBody>
          <a:bodyPr/>
          <a:lstStyle/>
          <a:p>
            <a:r>
              <a:rPr lang="en-US" dirty="0" smtClean="0"/>
              <a:t>GIS IN MARKETING</a:t>
            </a:r>
            <a:endParaRPr lang="en-IN" dirty="0"/>
          </a:p>
        </p:txBody>
      </p:sp>
    </p:spTree>
    <p:extLst>
      <p:ext uri="{BB962C8B-B14F-4D97-AF65-F5344CB8AC3E}">
        <p14:creationId xmlns:p14="http://schemas.microsoft.com/office/powerpoint/2010/main" val="3011275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64556" y="1657191"/>
          <a:ext cx="7862888" cy="4411980"/>
        </p:xfrm>
        <a:graphic>
          <a:graphicData uri="http://schemas.openxmlformats.org/drawingml/2006/table">
            <a:tbl>
              <a:tblPr/>
              <a:tblGrid>
                <a:gridCol w="3931444">
                  <a:extLst>
                    <a:ext uri="{9D8B030D-6E8A-4147-A177-3AD203B41FA5}">
                      <a16:colId xmlns:a16="http://schemas.microsoft.com/office/drawing/2014/main" val="20000"/>
                    </a:ext>
                  </a:extLst>
                </a:gridCol>
                <a:gridCol w="3931444">
                  <a:extLst>
                    <a:ext uri="{9D8B030D-6E8A-4147-A177-3AD203B41FA5}">
                      <a16:colId xmlns:a16="http://schemas.microsoft.com/office/drawing/2014/main" val="20001"/>
                    </a:ext>
                  </a:extLst>
                </a:gridCol>
              </a:tblGrid>
              <a:tr h="0">
                <a:tc>
                  <a:txBody>
                    <a:bodyPr/>
                    <a:lstStyle/>
                    <a:p>
                      <a:pPr fontAlgn="t"/>
                      <a:r>
                        <a:rPr lang="en-US">
                          <a:solidFill>
                            <a:srgbClr val="4F585B"/>
                          </a:solidFill>
                          <a:effectLst/>
                        </a:rPr>
                        <a:t>Efficiency and Productivity</a:t>
                      </a:r>
                    </a:p>
                  </a:txBody>
                  <a:tcPr marL="142875" marR="142875" marT="142875" marB="142875">
                    <a:lnL>
                      <a:noFill/>
                    </a:lnL>
                    <a:lnR>
                      <a:noFill/>
                    </a:lnR>
                    <a:lnT>
                      <a:noFill/>
                    </a:lnT>
                    <a:lnB>
                      <a:noFill/>
                    </a:lnB>
                    <a:solidFill>
                      <a:srgbClr val="DFE7E3"/>
                    </a:solidFill>
                  </a:tcPr>
                </a:tc>
                <a:tc>
                  <a:txBody>
                    <a:bodyPr/>
                    <a:lstStyle/>
                    <a:p>
                      <a:pPr fontAlgn="t"/>
                      <a:r>
                        <a:rPr lang="en-US">
                          <a:solidFill>
                            <a:srgbClr val="4F585B"/>
                          </a:solidFill>
                          <a:effectLst/>
                        </a:rPr>
                        <a:t>A 360-degree view of all activities helps companies identify issues, improve operations, increase sales, and in turn, increase revenue.</a:t>
                      </a:r>
                    </a:p>
                  </a:txBody>
                  <a:tcPr marL="142875" marR="142875" marT="142875" marB="142875">
                    <a:lnL>
                      <a:noFill/>
                    </a:lnL>
                    <a:lnR>
                      <a:noFill/>
                    </a:lnR>
                    <a:lnT>
                      <a:noFill/>
                    </a:lnT>
                    <a:lnB>
                      <a:noFill/>
                    </a:lnB>
                    <a:solidFill>
                      <a:srgbClr val="DFE7E3"/>
                    </a:solidFill>
                  </a:tcPr>
                </a:tc>
                <a:extLst>
                  <a:ext uri="{0D108BD9-81ED-4DB2-BD59-A6C34878D82A}">
                    <a16:rowId xmlns:a16="http://schemas.microsoft.com/office/drawing/2014/main" val="10000"/>
                  </a:ext>
                </a:extLst>
              </a:tr>
              <a:tr h="0">
                <a:tc>
                  <a:txBody>
                    <a:bodyPr/>
                    <a:lstStyle/>
                    <a:p>
                      <a:pPr fontAlgn="t"/>
                      <a:r>
                        <a:rPr lang="en-US">
                          <a:solidFill>
                            <a:srgbClr val="4F585B"/>
                          </a:solidFill>
                          <a:effectLst/>
                        </a:rPr>
                        <a:t>Customer Satisfaction</a:t>
                      </a:r>
                    </a:p>
                  </a:txBody>
                  <a:tcPr marL="142875" marR="142875" marT="142875" marB="142875">
                    <a:lnL>
                      <a:noFill/>
                    </a:lnL>
                    <a:lnR>
                      <a:noFill/>
                    </a:lnR>
                    <a:lnT>
                      <a:noFill/>
                    </a:lnT>
                    <a:lnB>
                      <a:noFill/>
                    </a:lnB>
                    <a:solidFill>
                      <a:srgbClr val="FFFFFF"/>
                    </a:solidFill>
                  </a:tcPr>
                </a:tc>
                <a:tc>
                  <a:txBody>
                    <a:bodyPr/>
                    <a:lstStyle/>
                    <a:p>
                      <a:pPr fontAlgn="t"/>
                      <a:r>
                        <a:rPr lang="en-US" dirty="0">
                          <a:solidFill>
                            <a:srgbClr val="4F585B"/>
                          </a:solidFill>
                          <a:effectLst/>
                        </a:rPr>
                        <a:t>BI can help you identify what services or products you're lacking and improve customer satisfaction by making necessary changes. Reports help you understand customer behavior, develop user personas, and use real-time data on the customer's feedback to make corrective changes and improve customer service and, therefore, satisfaction.</a:t>
                      </a:r>
                    </a:p>
                  </a:txBody>
                  <a:tcPr marL="142875" marR="142875" marT="142875" marB="142875">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21110140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2943339" y="1481138"/>
            <a:ext cx="6305322" cy="4525962"/>
          </a:xfrm>
          <a:prstGeom prst="rect">
            <a:avLst/>
          </a:prstGeom>
          <a:noFill/>
          <a:ln w="9525">
            <a:noFill/>
            <a:miter lim="800000"/>
            <a:headEnd/>
            <a:tailEnd/>
          </a:ln>
          <a:effectLst/>
        </p:spPr>
      </p:pic>
    </p:spTree>
    <p:extLst>
      <p:ext uri="{BB962C8B-B14F-4D97-AF65-F5344CB8AC3E}">
        <p14:creationId xmlns:p14="http://schemas.microsoft.com/office/powerpoint/2010/main" val="83905849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GIS as a strategic tool can be used to determine which areas are not being properly served</a:t>
            </a:r>
          </a:p>
          <a:p>
            <a:pPr algn="just"/>
            <a:r>
              <a:rPr lang="en-IN" dirty="0" smtClean="0"/>
              <a:t>GIS to help understand the profile of people who buy products and services and thus accordingly plan how to better market the products to consumers</a:t>
            </a:r>
          </a:p>
          <a:p>
            <a:pPr algn="just"/>
            <a:r>
              <a:rPr lang="en-IN" dirty="0" smtClean="0"/>
              <a:t>GIS technology to overlay demographic information on maps to help identify promising new store sites, facilities</a:t>
            </a:r>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408480154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buNone/>
            </a:pPr>
            <a:r>
              <a:rPr lang="en-IN" b="1" dirty="0" smtClean="0"/>
              <a:t>GIS for Pre Planning:</a:t>
            </a:r>
          </a:p>
          <a:p>
            <a:pPr algn="just">
              <a:buNone/>
            </a:pPr>
            <a:r>
              <a:rPr lang="en-IN" dirty="0" smtClean="0"/>
              <a:t>    Pre planning refers to the making plans prior to the time of  providing services. For pre planning we have two major constraints they are :</a:t>
            </a:r>
          </a:p>
          <a:p>
            <a:pPr algn="just"/>
            <a:r>
              <a:rPr lang="en-IN" b="1" dirty="0" smtClean="0"/>
              <a:t>Allocation of the Resources : </a:t>
            </a:r>
            <a:r>
              <a:rPr lang="en-IN" dirty="0" smtClean="0"/>
              <a:t>The First and the Foremost function of the Pre planning is to allocate the resources efficiently. But how? So, whenever we receive a new order we can look for our resources which are close to the location and can reach there to load the stuffs with the optimum efficiency. So, you can do this by using any GIS application like Google maps or any other Customized apps created for the Logistics service provider</a:t>
            </a:r>
          </a:p>
          <a:p>
            <a:pPr algn="just"/>
            <a:r>
              <a:rPr lang="en-IN" b="1" dirty="0" smtClean="0"/>
              <a:t>Transportation Routing : </a:t>
            </a:r>
            <a:r>
              <a:rPr lang="en-IN" dirty="0" smtClean="0"/>
              <a:t>Providing a service and providing effective and efficient service both are far different having a slim line difference. That is the service is on time , without making any defects to the products. So we can route the resources with the help of GIS applications like maps. So maps will show you the best route, the shortest routes from loading  Location to the Delivery  Location.</a:t>
            </a:r>
          </a:p>
          <a:p>
            <a:pPr algn="just"/>
            <a:endParaRPr lang="en-IN" dirty="0" smtClean="0"/>
          </a:p>
          <a:p>
            <a:pPr algn="just"/>
            <a:endParaRPr lang="en-IN" dirty="0"/>
          </a:p>
        </p:txBody>
      </p:sp>
      <p:sp>
        <p:nvSpPr>
          <p:cNvPr id="3" name="Title 2"/>
          <p:cNvSpPr>
            <a:spLocks noGrp="1"/>
          </p:cNvSpPr>
          <p:nvPr>
            <p:ph type="title"/>
          </p:nvPr>
        </p:nvSpPr>
        <p:spPr/>
        <p:txBody>
          <a:bodyPr/>
          <a:lstStyle/>
          <a:p>
            <a:r>
              <a:rPr lang="en-US" dirty="0" smtClean="0"/>
              <a:t>GIS IN LOGISTICS</a:t>
            </a:r>
            <a:endParaRPr lang="en-IN" dirty="0"/>
          </a:p>
        </p:txBody>
      </p:sp>
    </p:spTree>
    <p:extLst>
      <p:ext uri="{BB962C8B-B14F-4D97-AF65-F5344CB8AC3E}">
        <p14:creationId xmlns:p14="http://schemas.microsoft.com/office/powerpoint/2010/main" val="111786351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IN" b="1" dirty="0" smtClean="0"/>
              <a:t>Navigation</a:t>
            </a:r>
            <a:r>
              <a:rPr lang="en-IN" dirty="0" smtClean="0"/>
              <a:t> is again the way to get the routes which we have planned before leaving for the delivery of the products to the respective location. So GIS would be helping the Driver on route to get the navigation according to the planned route.</a:t>
            </a:r>
          </a:p>
          <a:p>
            <a:pPr algn="just"/>
            <a:r>
              <a:rPr lang="en-IN" b="1" dirty="0" smtClean="0"/>
              <a:t>Cost Reduction/Efficiency :</a:t>
            </a:r>
          </a:p>
          <a:p>
            <a:pPr algn="just">
              <a:buNone/>
            </a:pPr>
            <a:r>
              <a:rPr lang="en-IN" dirty="0" smtClean="0"/>
              <a:t>	GIS leads to the cost efficiency of the company as they can decide the routes according to their choice of either having or not having the tolls in the route, by choosing the shortest route for the transportation. Shortest route will save time, so the another trip can be arranged in the remaining time, fuel would be less consumed for the shortest routes.</a:t>
            </a:r>
          </a:p>
          <a:p>
            <a:pPr algn="just"/>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186201064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381000"/>
            <a:ext cx="8229600" cy="6172200"/>
          </a:xfrm>
        </p:spPr>
        <p:txBody>
          <a:bodyPr>
            <a:normAutofit fontScale="62500" lnSpcReduction="20000"/>
          </a:bodyPr>
          <a:lstStyle/>
          <a:p>
            <a:pPr algn="just">
              <a:buNone/>
            </a:pPr>
            <a:r>
              <a:rPr lang="en-IN" b="1" dirty="0" smtClean="0">
                <a:latin typeface="Verdana" pitchFamily="34" charset="0"/>
                <a:ea typeface="Verdana" pitchFamily="34" charset="0"/>
                <a:cs typeface="Verdana" pitchFamily="34" charset="0"/>
              </a:rPr>
              <a:t>Fleet Management :</a:t>
            </a:r>
          </a:p>
          <a:p>
            <a:pPr algn="just">
              <a:buNone/>
            </a:pPr>
            <a:r>
              <a:rPr lang="en-IN" dirty="0" smtClean="0">
                <a:latin typeface="Verdana" pitchFamily="34" charset="0"/>
                <a:ea typeface="Verdana" pitchFamily="34" charset="0"/>
                <a:cs typeface="Verdana" pitchFamily="34" charset="0"/>
              </a:rPr>
              <a:t>    Fleet Management refers to the Management of the vehicle. In logistics Fleet management refers to the Management of the commercial vehicles. Such as – Trucks, Cars, Van, aircraft.  So management of these Vehicles includes vast functions like financing,  investing, insurance, maintenance. Driver management, speed management, health and safety management and last but not the least is fuel Management.</a:t>
            </a:r>
          </a:p>
          <a:p>
            <a:pPr algn="just">
              <a:buNone/>
            </a:pPr>
            <a:endParaRPr lang="en-IN" dirty="0" smtClean="0">
              <a:latin typeface="Verdana" pitchFamily="34" charset="0"/>
              <a:ea typeface="Verdana" pitchFamily="34" charset="0"/>
              <a:cs typeface="Verdana" pitchFamily="34" charset="0"/>
            </a:endParaRPr>
          </a:p>
          <a:p>
            <a:pPr algn="just">
              <a:buNone/>
            </a:pPr>
            <a:r>
              <a:rPr lang="en-IN" b="1" dirty="0" smtClean="0">
                <a:latin typeface="Verdana" pitchFamily="34" charset="0"/>
                <a:ea typeface="Verdana" pitchFamily="34" charset="0"/>
                <a:cs typeface="Verdana" pitchFamily="34" charset="0"/>
              </a:rPr>
              <a:t>1. GPS Tracking : </a:t>
            </a:r>
            <a:r>
              <a:rPr lang="en-IN" dirty="0" smtClean="0">
                <a:latin typeface="Verdana" pitchFamily="34" charset="0"/>
                <a:ea typeface="Verdana" pitchFamily="34" charset="0"/>
                <a:cs typeface="Verdana" pitchFamily="34" charset="0"/>
              </a:rPr>
              <a:t>GPS Tracking is a useful tool for the admin and the customers. Gone are the days when the admin used to call the driver for getting their locations updates, but now there is no need of calling to the driver and getting the updates. As GIS would do that for Admin and customers, they can easily get the location of the Vehicle in real time with the help of GPS devices which are inbuilt in the vehicle. So this decreases the chances of be fooling the admin or customers.</a:t>
            </a:r>
          </a:p>
          <a:p>
            <a:pPr algn="just">
              <a:buNone/>
            </a:pPr>
            <a:r>
              <a:rPr lang="en-IN" b="1" dirty="0" smtClean="0">
                <a:latin typeface="Verdana" pitchFamily="34" charset="0"/>
                <a:ea typeface="Verdana" pitchFamily="34" charset="0"/>
                <a:cs typeface="Verdana" pitchFamily="34" charset="0"/>
              </a:rPr>
              <a:t>2. Vehicle finance : </a:t>
            </a:r>
            <a:r>
              <a:rPr lang="en-IN" dirty="0" smtClean="0">
                <a:latin typeface="Verdana" pitchFamily="34" charset="0"/>
                <a:ea typeface="Verdana" pitchFamily="34" charset="0"/>
                <a:cs typeface="Verdana" pitchFamily="34" charset="0"/>
              </a:rPr>
              <a:t>Vehicle finance refers to the monetary aspect of the logistics. This includes the amount of investment in a vehicle in the form of its maintenance, insurance, fuel etc.  All these factors make a budget for the individual trips of the vehicle. As according to the budget they cost their customers. So Budget has to be very specific and accurate. For making the accurate budget GIS can help you. As you can locate your resources and can send them according to the locations, such that you can calculate the cost  by calculating the distance and the estimated time of all the options Available and can send the vehicle according to your preference, that is the one which costs least.</a:t>
            </a:r>
          </a:p>
          <a:p>
            <a:pPr algn="just"/>
            <a:endParaRPr lang="en-IN"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0381493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ARTIFICIAL INTELLIGENCE</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271688270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fontAlgn="base"/>
            <a:r>
              <a:rPr lang="en-IN" b="1" dirty="0" smtClean="0"/>
              <a:t>UPS</a:t>
            </a:r>
          </a:p>
          <a:p>
            <a:pPr algn="just" fontAlgn="base">
              <a:buNone/>
            </a:pPr>
            <a:r>
              <a:rPr lang="en-IN" dirty="0" smtClean="0"/>
              <a:t>	One of the leading parcel delivery companies, UPS, uses an AI-powered GPS called ORION (On-road Integrated Optimisation and Navigation) to find the fastest and most cost-efficient route for its fleet. With data submitted by customers, drivers, and vehicles, ORION uses an algorithm to detect the optimal route for each delivery. It is a real-time system that modifies the routes depending on current traffic and other conditions.</a:t>
            </a:r>
          </a:p>
          <a:p>
            <a:pPr algn="just" fontAlgn="base"/>
            <a:r>
              <a:rPr lang="en-IN" b="1" dirty="0" smtClean="0"/>
              <a:t>Lineage</a:t>
            </a:r>
          </a:p>
          <a:p>
            <a:pPr algn="just" fontAlgn="base">
              <a:buNone/>
            </a:pPr>
            <a:r>
              <a:rPr lang="en-IN" dirty="0" smtClean="0"/>
              <a:t>	Lineage uses AI to manage its warehouses. The algorithm predicts which items will stay in the warehouse longer and which will leave soon. Based on this, the items that will stay longer are stored towards the back, and the ones that will leave quicker are kept in the front. Using this approach, Lineage has, in fact, increased its efficiency by over 20%.</a:t>
            </a:r>
          </a:p>
          <a:p>
            <a:pPr algn="just" fontAlgn="base"/>
            <a:endParaRPr lang="en-IN" dirty="0" smtClean="0"/>
          </a:p>
          <a:p>
            <a:pPr algn="just"/>
            <a:endParaRPr lang="en-IN" dirty="0"/>
          </a:p>
        </p:txBody>
      </p:sp>
      <p:sp>
        <p:nvSpPr>
          <p:cNvPr id="3" name="Title 2"/>
          <p:cNvSpPr>
            <a:spLocks noGrp="1"/>
          </p:cNvSpPr>
          <p:nvPr>
            <p:ph type="title"/>
          </p:nvPr>
        </p:nvSpPr>
        <p:spPr/>
        <p:txBody>
          <a:bodyPr/>
          <a:lstStyle/>
          <a:p>
            <a:r>
              <a:rPr lang="en-US" dirty="0" smtClean="0"/>
              <a:t>Examples</a:t>
            </a:r>
            <a:endParaRPr lang="en-IN" dirty="0"/>
          </a:p>
        </p:txBody>
      </p:sp>
    </p:spTree>
    <p:extLst>
      <p:ext uri="{BB962C8B-B14F-4D97-AF65-F5344CB8AC3E}">
        <p14:creationId xmlns:p14="http://schemas.microsoft.com/office/powerpoint/2010/main" val="328446054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457201"/>
            <a:ext cx="8229600" cy="5550091"/>
          </a:xfrm>
        </p:spPr>
        <p:txBody>
          <a:bodyPr>
            <a:normAutofit fontScale="92500" lnSpcReduction="10000"/>
          </a:bodyPr>
          <a:lstStyle/>
          <a:p>
            <a:pPr algn="just"/>
            <a:r>
              <a:rPr lang="en-IN" dirty="0" smtClean="0"/>
              <a:t>A crucial need for AI in </a:t>
            </a:r>
            <a:r>
              <a:rPr lang="en-IN" b="1" dirty="0" smtClean="0"/>
              <a:t>inventory management</a:t>
            </a:r>
            <a:r>
              <a:rPr lang="en-IN" dirty="0" smtClean="0"/>
              <a:t>, other than its ability to ensure the maintenance of stock, is its ability to predict demand. Algorithms are now capable of studying customer demands across vast chunks of data and understand which items will soon be in demand and which might fail to generate enough buzz. This is known as ‘demand forecasting’ and is widely used across businesses and online platforms around the world. </a:t>
            </a:r>
          </a:p>
          <a:p>
            <a:pPr algn="just">
              <a:buNone/>
            </a:pPr>
            <a:endParaRPr lang="en-IN" dirty="0" smtClean="0"/>
          </a:p>
          <a:p>
            <a:pPr algn="just"/>
            <a:r>
              <a:rPr lang="en-IN" dirty="0" smtClean="0"/>
              <a:t>An </a:t>
            </a:r>
            <a:r>
              <a:rPr lang="en-IN" b="1" dirty="0" smtClean="0"/>
              <a:t>unmanned warehouse </a:t>
            </a:r>
            <a:r>
              <a:rPr lang="en-IN" dirty="0" smtClean="0"/>
              <a:t>can easily be kept safe by tracking all those who enter and leave it. Furthermore, machines can keep track of items being put on shelves and those leaving the warehouse by simply reading the barcode on the package and updating inventory accordingly.</a:t>
            </a:r>
            <a:endParaRPr lang="en-IN" dirty="0"/>
          </a:p>
        </p:txBody>
      </p:sp>
    </p:spTree>
    <p:extLst>
      <p:ext uri="{BB962C8B-B14F-4D97-AF65-F5344CB8AC3E}">
        <p14:creationId xmlns:p14="http://schemas.microsoft.com/office/powerpoint/2010/main" val="269594166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Machines use graph theory to predict the </a:t>
            </a:r>
            <a:r>
              <a:rPr lang="en-IN" b="1" dirty="0" smtClean="0"/>
              <a:t>shipping routes</a:t>
            </a:r>
            <a:r>
              <a:rPr lang="en-IN" dirty="0" smtClean="0"/>
              <a:t> that can balance between the fastest and most cost-effective for the company. This is especially handy for companies that service multiple customers as shipping routes are then predicted to minimise cost while maximising reach for as many customers as possible.</a:t>
            </a:r>
          </a:p>
          <a:p>
            <a:pPr algn="just"/>
            <a:r>
              <a:rPr lang="en-IN" dirty="0" smtClean="0"/>
              <a:t>AI can monitor supplier parameters such as cost, credit score, quantifiable past experiences such as delivery speed, and create a list of the best possible options for any given situation. This ensures that a business runs smoothly and the relationship between it and its suppliers remains effective, unbiased and cordial.</a:t>
            </a:r>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173744830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IN" dirty="0" smtClean="0"/>
              <a:t>Whenever there are people driving delivery trucks, there is a limited amount of time they can function. Having multiple drivers on the same route, to cater to the need of a 24×7 delivery system, is expensive. This is where AI in logistics can prove to be a lifesaver by automating the whole driving function. In fact, one of the largest door to door delivery businesses in the world, Amazon, has already shown great faith in automated delivery vehicles</a:t>
            </a:r>
          </a:p>
          <a:p>
            <a:pPr algn="just"/>
            <a:r>
              <a:rPr lang="en-IN" b="1" dirty="0" smtClean="0"/>
              <a:t>Foreign language decoder</a:t>
            </a:r>
            <a:r>
              <a:rPr lang="en-IN" dirty="0" smtClean="0"/>
              <a:t>: AI customer support systems and </a:t>
            </a:r>
            <a:r>
              <a:rPr lang="en-IN" dirty="0" err="1" smtClean="0"/>
              <a:t>chatbots</a:t>
            </a:r>
            <a:r>
              <a:rPr lang="en-IN" dirty="0" smtClean="0"/>
              <a:t> are also far better equipped to handle foreign customers without a business having to go to the trouble of hiring too many offshore support executives</a:t>
            </a:r>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578947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291058" y="533401"/>
          <a:ext cx="5609884" cy="5616790"/>
        </p:xfrm>
        <a:graphic>
          <a:graphicData uri="http://schemas.openxmlformats.org/drawingml/2006/table">
            <a:tbl>
              <a:tblPr/>
              <a:tblGrid>
                <a:gridCol w="2804942">
                  <a:extLst>
                    <a:ext uri="{9D8B030D-6E8A-4147-A177-3AD203B41FA5}">
                      <a16:colId xmlns:a16="http://schemas.microsoft.com/office/drawing/2014/main" val="20000"/>
                    </a:ext>
                  </a:extLst>
                </a:gridCol>
                <a:gridCol w="2804942">
                  <a:extLst>
                    <a:ext uri="{9D8B030D-6E8A-4147-A177-3AD203B41FA5}">
                      <a16:colId xmlns:a16="http://schemas.microsoft.com/office/drawing/2014/main" val="20001"/>
                    </a:ext>
                  </a:extLst>
                </a:gridCol>
              </a:tblGrid>
              <a:tr h="2196646">
                <a:tc>
                  <a:txBody>
                    <a:bodyPr/>
                    <a:lstStyle/>
                    <a:p>
                      <a:pPr fontAlgn="t"/>
                      <a:r>
                        <a:rPr lang="en-US" sz="1300" dirty="0">
                          <a:solidFill>
                            <a:srgbClr val="4F585B"/>
                          </a:solidFill>
                          <a:effectLst/>
                        </a:rPr>
                        <a:t>Employee Satisfaction</a:t>
                      </a:r>
                    </a:p>
                  </a:txBody>
                  <a:tcPr marL="101936" marR="101936" marT="101936" marB="101936">
                    <a:lnL>
                      <a:noFill/>
                    </a:lnL>
                    <a:lnR>
                      <a:noFill/>
                    </a:lnR>
                    <a:lnT>
                      <a:noFill/>
                    </a:lnT>
                    <a:lnB>
                      <a:noFill/>
                    </a:lnB>
                    <a:solidFill>
                      <a:srgbClr val="DFE7E3"/>
                    </a:solidFill>
                  </a:tcPr>
                </a:tc>
                <a:tc>
                  <a:txBody>
                    <a:bodyPr/>
                    <a:lstStyle/>
                    <a:p>
                      <a:pPr fontAlgn="t"/>
                      <a:r>
                        <a:rPr lang="en-US" sz="1300">
                          <a:solidFill>
                            <a:srgbClr val="4F585B"/>
                          </a:solidFill>
                          <a:effectLst/>
                        </a:rPr>
                        <a:t>Using BI data, you can assess team members' strengths and weaknesses and assign relevant training modules to support success. BI tools can automatically recognize positive behavior while regularly tracking worker contributions and improvement.</a:t>
                      </a:r>
                    </a:p>
                  </a:txBody>
                  <a:tcPr marL="101936" marR="101936" marT="101936" marB="101936">
                    <a:lnL>
                      <a:noFill/>
                    </a:lnL>
                    <a:lnR>
                      <a:noFill/>
                    </a:lnR>
                    <a:lnT>
                      <a:noFill/>
                    </a:lnT>
                    <a:lnB>
                      <a:noFill/>
                    </a:lnB>
                    <a:solidFill>
                      <a:srgbClr val="DFE7E3"/>
                    </a:solidFill>
                  </a:tcPr>
                </a:tc>
                <a:extLst>
                  <a:ext uri="{0D108BD9-81ED-4DB2-BD59-A6C34878D82A}">
                    <a16:rowId xmlns:a16="http://schemas.microsoft.com/office/drawing/2014/main" val="10000"/>
                  </a:ext>
                </a:extLst>
              </a:tr>
              <a:tr h="1953359">
                <a:tc>
                  <a:txBody>
                    <a:bodyPr/>
                    <a:lstStyle/>
                    <a:p>
                      <a:pPr fontAlgn="t"/>
                      <a:r>
                        <a:rPr lang="en-US" sz="1300" dirty="0">
                          <a:solidFill>
                            <a:srgbClr val="4F585B"/>
                          </a:solidFill>
                          <a:effectLst/>
                        </a:rPr>
                        <a:t>Savings</a:t>
                      </a:r>
                    </a:p>
                  </a:txBody>
                  <a:tcPr marL="101936" marR="101936" marT="101936" marB="101936">
                    <a:lnL>
                      <a:noFill/>
                    </a:lnL>
                    <a:lnR>
                      <a:noFill/>
                    </a:lnR>
                    <a:lnT>
                      <a:noFill/>
                    </a:lnT>
                    <a:lnB>
                      <a:noFill/>
                    </a:lnB>
                    <a:solidFill>
                      <a:srgbClr val="FFFFFF"/>
                    </a:solidFill>
                  </a:tcPr>
                </a:tc>
                <a:tc>
                  <a:txBody>
                    <a:bodyPr/>
                    <a:lstStyle/>
                    <a:p>
                      <a:pPr fontAlgn="t"/>
                      <a:r>
                        <a:rPr lang="en-US" sz="1300">
                          <a:solidFill>
                            <a:srgbClr val="4F585B"/>
                          </a:solidFill>
                          <a:effectLst/>
                        </a:rPr>
                        <a:t>BI insight into the corporation's raw data will help decision-makers analyze cost-saving opportunities like excess inventory, human resource redundancies, marketing overages, too many vendors or waste in facilities management.</a:t>
                      </a:r>
                    </a:p>
                  </a:txBody>
                  <a:tcPr marL="101936" marR="101936" marT="101936" marB="101936">
                    <a:lnL>
                      <a:noFill/>
                    </a:lnL>
                    <a:lnR>
                      <a:noFill/>
                    </a:lnR>
                    <a:lnT>
                      <a:noFill/>
                    </a:lnT>
                    <a:lnB>
                      <a:noFill/>
                    </a:lnB>
                    <a:solidFill>
                      <a:srgbClr val="FFFFFF"/>
                    </a:solidFill>
                  </a:tcPr>
                </a:tc>
                <a:extLst>
                  <a:ext uri="{0D108BD9-81ED-4DB2-BD59-A6C34878D82A}">
                    <a16:rowId xmlns:a16="http://schemas.microsoft.com/office/drawing/2014/main" val="10001"/>
                  </a:ext>
                </a:extLst>
              </a:tr>
              <a:tr h="1466785">
                <a:tc>
                  <a:txBody>
                    <a:bodyPr/>
                    <a:lstStyle/>
                    <a:p>
                      <a:pPr fontAlgn="t"/>
                      <a:r>
                        <a:rPr lang="en-US" sz="1300">
                          <a:solidFill>
                            <a:srgbClr val="4F585B"/>
                          </a:solidFill>
                          <a:effectLst/>
                        </a:rPr>
                        <a:t>Savings and Profitability</a:t>
                      </a:r>
                    </a:p>
                  </a:txBody>
                  <a:tcPr marL="101936" marR="101936" marT="101936" marB="101936">
                    <a:lnL>
                      <a:noFill/>
                    </a:lnL>
                    <a:lnR>
                      <a:noFill/>
                    </a:lnR>
                    <a:lnT>
                      <a:noFill/>
                    </a:lnT>
                    <a:lnB>
                      <a:noFill/>
                    </a:lnB>
                    <a:solidFill>
                      <a:srgbClr val="DFE7E3"/>
                    </a:solidFill>
                  </a:tcPr>
                </a:tc>
                <a:tc>
                  <a:txBody>
                    <a:bodyPr/>
                    <a:lstStyle/>
                    <a:p>
                      <a:pPr fontAlgn="t"/>
                      <a:r>
                        <a:rPr lang="en-US" sz="1300" dirty="0">
                          <a:solidFill>
                            <a:srgbClr val="4F585B"/>
                          </a:solidFill>
                          <a:effectLst/>
                        </a:rPr>
                        <a:t>BI tools can analyze any discrepancies, inefficiencies, or errors. BI helps to increase profit margins by providing insights that lead to future sales and guide where to spend future budgets.</a:t>
                      </a:r>
                    </a:p>
                  </a:txBody>
                  <a:tcPr marL="101936" marR="101936" marT="101936" marB="101936">
                    <a:lnL>
                      <a:noFill/>
                    </a:lnL>
                    <a:lnR>
                      <a:noFill/>
                    </a:lnR>
                    <a:lnT>
                      <a:noFill/>
                    </a:lnT>
                    <a:lnB>
                      <a:noFill/>
                    </a:lnB>
                    <a:solidFill>
                      <a:srgbClr val="DFE7E3"/>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5738525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EXPERT SYSTEM</a:t>
            </a:r>
            <a:endParaRPr lang="en-IN" dirty="0"/>
          </a:p>
        </p:txBody>
      </p:sp>
      <p:sp>
        <p:nvSpPr>
          <p:cNvPr id="3" name="Subtitle 2"/>
          <p:cNvSpPr>
            <a:spLocks noGrp="1"/>
          </p:cNvSpPr>
          <p:nvPr>
            <p:ph type="subTitle" idx="1"/>
          </p:nvPr>
        </p:nvSpPr>
        <p:spPr/>
        <p:txBody>
          <a:bodyPr>
            <a:normAutofit fontScale="92500" lnSpcReduction="10000"/>
          </a:bodyPr>
          <a:lstStyle/>
          <a:p>
            <a:pPr algn="just"/>
            <a:r>
              <a:rPr lang="en-IN" dirty="0" smtClean="0"/>
              <a:t>Provides stored knowledge of experts to non-experts and decision recommendations based on built-in expertise .</a:t>
            </a:r>
          </a:p>
          <a:p>
            <a:pPr algn="just"/>
            <a:r>
              <a:rPr lang="en-IN" dirty="0" smtClean="0"/>
              <a:t>Expert systems are computer programmes that can reproduce the behaviour of human experts in specific problem domains. In many places, development of expert systems is the major focus of fifth generation software projects	</a:t>
            </a:r>
          </a:p>
          <a:p>
            <a:endParaRPr lang="en-IN" dirty="0"/>
          </a:p>
        </p:txBody>
      </p:sp>
    </p:spTree>
    <p:extLst>
      <p:ext uri="{BB962C8B-B14F-4D97-AF65-F5344CB8AC3E}">
        <p14:creationId xmlns:p14="http://schemas.microsoft.com/office/powerpoint/2010/main" val="160745606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endParaRPr lang="en-IN" dirty="0" smtClean="0"/>
          </a:p>
          <a:p>
            <a:pPr algn="just"/>
            <a:r>
              <a:rPr lang="en-IN" dirty="0" smtClean="0"/>
              <a:t>The components of an expert system are a knowledge base and software modules that perform inferences on the knowledge and offer answers to a user’s questions. </a:t>
            </a:r>
          </a:p>
          <a:p>
            <a:pPr algn="just"/>
            <a:r>
              <a:rPr lang="en-IN" dirty="0" smtClean="0"/>
              <a:t>Expert systems provide answers to questions in a very specific problem area by making human like inferences about knowledge contained in a specialized knowledge base </a:t>
            </a:r>
            <a:endParaRPr lang="en-IN" dirty="0"/>
          </a:p>
        </p:txBody>
      </p:sp>
      <p:sp>
        <p:nvSpPr>
          <p:cNvPr id="3" name="Title 2"/>
          <p:cNvSpPr>
            <a:spLocks noGrp="1"/>
          </p:cNvSpPr>
          <p:nvPr>
            <p:ph type="title"/>
          </p:nvPr>
        </p:nvSpPr>
        <p:spPr/>
        <p:txBody>
          <a:bodyPr>
            <a:normAutofit/>
          </a:bodyPr>
          <a:lstStyle/>
          <a:p>
            <a:r>
              <a:rPr lang="en-US" dirty="0" smtClean="0"/>
              <a:t>INTRODUCTION TO EXPERT SYSTEM</a:t>
            </a:r>
            <a:endParaRPr lang="en-IN" dirty="0"/>
          </a:p>
        </p:txBody>
      </p:sp>
    </p:spTree>
    <p:extLst>
      <p:ext uri="{BB962C8B-B14F-4D97-AF65-F5344CB8AC3E}">
        <p14:creationId xmlns:p14="http://schemas.microsoft.com/office/powerpoint/2010/main" val="209118666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A non-expert client seeking direct advice (ES acts as a Consultant or Advisor)</a:t>
            </a:r>
          </a:p>
          <a:p>
            <a:pPr algn="just"/>
            <a:r>
              <a:rPr lang="en-IN" dirty="0" smtClean="0"/>
              <a:t>A student who wants to learn (ES acts as an Instructor)</a:t>
            </a:r>
          </a:p>
          <a:p>
            <a:pPr algn="just"/>
            <a:r>
              <a:rPr lang="en-IN" dirty="0" smtClean="0"/>
              <a:t>An ES builder improving or increasing the knowledge base(ES acts as a Partner)</a:t>
            </a:r>
          </a:p>
          <a:p>
            <a:pPr algn="just"/>
            <a:r>
              <a:rPr lang="en-IN" dirty="0" smtClean="0"/>
              <a:t>An Expert (ES acts as a Colleague or an Assistant)</a:t>
            </a:r>
          </a:p>
          <a:p>
            <a:pPr algn="just"/>
            <a:endParaRPr lang="en-IN" dirty="0"/>
          </a:p>
        </p:txBody>
      </p:sp>
      <p:sp>
        <p:nvSpPr>
          <p:cNvPr id="3" name="Title 2"/>
          <p:cNvSpPr>
            <a:spLocks noGrp="1"/>
          </p:cNvSpPr>
          <p:nvPr>
            <p:ph type="title"/>
          </p:nvPr>
        </p:nvSpPr>
        <p:spPr/>
        <p:txBody>
          <a:bodyPr/>
          <a:lstStyle/>
          <a:p>
            <a:r>
              <a:rPr lang="en-US" dirty="0" smtClean="0"/>
              <a:t>CLASSES OF USERS</a:t>
            </a:r>
            <a:endParaRPr lang="en-IN" dirty="0"/>
          </a:p>
        </p:txBody>
      </p:sp>
    </p:spTree>
    <p:extLst>
      <p:ext uri="{BB962C8B-B14F-4D97-AF65-F5344CB8AC3E}">
        <p14:creationId xmlns:p14="http://schemas.microsoft.com/office/powerpoint/2010/main" val="1389015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ARCHITECTURE OF EXPERT SYSTEM</a:t>
            </a: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2362200" y="1600200"/>
            <a:ext cx="7532816" cy="4291806"/>
          </a:xfrm>
          <a:prstGeom prst="rect">
            <a:avLst/>
          </a:prstGeom>
          <a:noFill/>
          <a:ln w="9525">
            <a:noFill/>
            <a:miter lim="800000"/>
            <a:headEnd/>
            <a:tailEnd/>
          </a:ln>
          <a:effectLst/>
        </p:spPr>
      </p:pic>
    </p:spTree>
    <p:extLst>
      <p:ext uri="{BB962C8B-B14F-4D97-AF65-F5344CB8AC3E}">
        <p14:creationId xmlns:p14="http://schemas.microsoft.com/office/powerpoint/2010/main" val="363427370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304801"/>
            <a:ext cx="8229600" cy="5702491"/>
          </a:xfrm>
        </p:spPr>
        <p:txBody>
          <a:bodyPr>
            <a:normAutofit fontScale="85000" lnSpcReduction="20000"/>
          </a:bodyPr>
          <a:lstStyle/>
          <a:p>
            <a:pPr algn="just">
              <a:buNone/>
            </a:pPr>
            <a:r>
              <a:rPr lang="en-IN" b="1" dirty="0" smtClean="0"/>
              <a:t>Knowledge Base (KB):</a:t>
            </a:r>
            <a:r>
              <a:rPr lang="en-IN" dirty="0" smtClean="0"/>
              <a:t> repository of special heuristics or rules that direct the use of knowledge, facts (productions). It contains the knowledge necessary for understanding, formulating, &amp; problem solving.</a:t>
            </a:r>
          </a:p>
          <a:p>
            <a:pPr algn="just">
              <a:buNone/>
            </a:pPr>
            <a:r>
              <a:rPr lang="en-IN" b="1" dirty="0" smtClean="0"/>
              <a:t>Working Memory(Blackboard):</a:t>
            </a:r>
            <a:r>
              <a:rPr lang="en-IN" dirty="0" smtClean="0"/>
              <a:t> if forward chaining used</a:t>
            </a:r>
          </a:p>
          <a:p>
            <a:pPr algn="just">
              <a:buNone/>
            </a:pPr>
            <a:r>
              <a:rPr lang="en-IN" dirty="0" smtClean="0"/>
              <a:t>It describes the current problem &amp; record intermediate results. Records Intermediate Hypothesis &amp; Decisions: 	1. Plan, 2. Agenda, 3. Solution</a:t>
            </a:r>
          </a:p>
          <a:p>
            <a:pPr algn="just">
              <a:buNone/>
            </a:pPr>
            <a:r>
              <a:rPr lang="en-IN" b="1" dirty="0" smtClean="0"/>
              <a:t>Inference Engine:</a:t>
            </a:r>
            <a:r>
              <a:rPr lang="en-IN" dirty="0" smtClean="0"/>
              <a:t> the deduction system used to infer results from user input &amp; KB</a:t>
            </a:r>
          </a:p>
          <a:p>
            <a:pPr algn="just">
              <a:buNone/>
            </a:pPr>
            <a:r>
              <a:rPr lang="en-IN" dirty="0" smtClean="0"/>
              <a:t>It is the brain of the ES, the control structure(rule interpreter)</a:t>
            </a:r>
          </a:p>
          <a:p>
            <a:pPr algn="just">
              <a:buNone/>
            </a:pPr>
            <a:r>
              <a:rPr lang="en-IN" dirty="0" smtClean="0"/>
              <a:t>It provides methodology for reasoning</a:t>
            </a:r>
          </a:p>
          <a:p>
            <a:pPr algn="just">
              <a:buNone/>
            </a:pPr>
            <a:r>
              <a:rPr lang="en-IN" b="1" dirty="0" smtClean="0"/>
              <a:t>Explanation Subsystem (Justifier):</a:t>
            </a:r>
            <a:r>
              <a:rPr lang="en-IN" dirty="0" smtClean="0"/>
              <a:t> Traces responsibility &amp; explains the ES behaviour by interactively answering question: Why?, How?, What?, Where?, When?, Who?</a:t>
            </a:r>
          </a:p>
          <a:p>
            <a:pPr algn="just">
              <a:buNone/>
            </a:pPr>
            <a:r>
              <a:rPr lang="en-IN" b="1" dirty="0" smtClean="0"/>
              <a:t>User Interface:</a:t>
            </a:r>
            <a:r>
              <a:rPr lang="en-IN" dirty="0" smtClean="0"/>
              <a:t> interfaces with user through Natural Language Processing (NLP), or menus &amp; graphics. Acts as Language Processor for friendly, problem-oriented communication</a:t>
            </a:r>
          </a:p>
          <a:p>
            <a:pPr algn="just"/>
            <a:endParaRPr lang="en-IN" dirty="0"/>
          </a:p>
        </p:txBody>
      </p:sp>
    </p:spTree>
    <p:extLst>
      <p:ext uri="{BB962C8B-B14F-4D97-AF65-F5344CB8AC3E}">
        <p14:creationId xmlns:p14="http://schemas.microsoft.com/office/powerpoint/2010/main" val="406793957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4995672"/>
          </a:xfrm>
        </p:spPr>
        <p:txBody>
          <a:bodyPr>
            <a:normAutofit fontScale="85000" lnSpcReduction="20000"/>
          </a:bodyPr>
          <a:lstStyle/>
          <a:p>
            <a:pPr algn="just"/>
            <a:r>
              <a:rPr lang="en-IN" dirty="0" smtClean="0"/>
              <a:t>The loan granting decision is a combination of factors related to an analysis of the firm's historical and </a:t>
            </a:r>
            <a:r>
              <a:rPr lang="en-IN" dirty="0" err="1" smtClean="0"/>
              <a:t>proforma</a:t>
            </a:r>
            <a:r>
              <a:rPr lang="en-IN" dirty="0" smtClean="0"/>
              <a:t> financial information, qualitative information about its product market and industry characteristics, and overall performance of the management. </a:t>
            </a:r>
          </a:p>
          <a:p>
            <a:pPr algn="just"/>
            <a:r>
              <a:rPr lang="en-IN" dirty="0" smtClean="0"/>
              <a:t>MARBLE system captures some of these features by analysing the economic characteristics (size, market share), financial characteristics (profitability, liquidity, leverage), ability to repay loans (cash flow analysis, security), value of collateral, competitive position in industry, etc. Each of the relevant factors is given a certain </a:t>
            </a:r>
            <a:r>
              <a:rPr lang="en-IN" dirty="0" err="1" smtClean="0"/>
              <a:t>weightage</a:t>
            </a:r>
            <a:r>
              <a:rPr lang="en-IN" dirty="0" smtClean="0"/>
              <a:t> to evaluate a credit risk score. </a:t>
            </a:r>
          </a:p>
          <a:p>
            <a:pPr algn="just"/>
            <a:r>
              <a:rPr lang="en-IN" dirty="0" smtClean="0"/>
              <a:t>The evaluated credit risk score is compared with an objectively determined standard in order to establish the credit risk classification of the application. Based on this, the system would recommend whether to approve the loan. If the loan is approved, the bank establishes the terms of the loan with the customer.</a:t>
            </a:r>
            <a:endParaRPr lang="en-IN" dirty="0"/>
          </a:p>
        </p:txBody>
      </p:sp>
      <p:sp>
        <p:nvSpPr>
          <p:cNvPr id="3" name="Title 2"/>
          <p:cNvSpPr>
            <a:spLocks noGrp="1"/>
          </p:cNvSpPr>
          <p:nvPr>
            <p:ph type="title"/>
          </p:nvPr>
        </p:nvSpPr>
        <p:spPr/>
        <p:txBody>
          <a:bodyPr>
            <a:normAutofit/>
          </a:bodyPr>
          <a:lstStyle/>
          <a:p>
            <a:r>
              <a:rPr lang="en-IN" sz="2400" dirty="0"/>
              <a:t>MARBLE (Managing and Recommending Business Loans Evaluations) is a loan evaluating expert system</a:t>
            </a:r>
          </a:p>
        </p:txBody>
      </p:sp>
    </p:spTree>
    <p:extLst>
      <p:ext uri="{BB962C8B-B14F-4D97-AF65-F5344CB8AC3E}">
        <p14:creationId xmlns:p14="http://schemas.microsoft.com/office/powerpoint/2010/main" val="244673406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INTELLIGENT AGENTS</a:t>
            </a:r>
            <a:endParaRPr lang="en-IN" dirty="0"/>
          </a:p>
        </p:txBody>
      </p:sp>
      <p:sp>
        <p:nvSpPr>
          <p:cNvPr id="3" name="Subtitle 2"/>
          <p:cNvSpPr>
            <a:spLocks noGrp="1"/>
          </p:cNvSpPr>
          <p:nvPr>
            <p:ph type="subTitle" idx="1"/>
          </p:nvPr>
        </p:nvSpPr>
        <p:spPr/>
        <p:txBody>
          <a:bodyPr>
            <a:normAutofit/>
          </a:bodyPr>
          <a:lstStyle/>
          <a:p>
            <a:pPr algn="just"/>
            <a:r>
              <a:rPr lang="en-IN" dirty="0" smtClean="0"/>
              <a:t>An intelligent software agent is </a:t>
            </a:r>
            <a:r>
              <a:rPr lang="en-IN" b="1" dirty="0" smtClean="0"/>
              <a:t>an autonomous program that is capable of perceiving and interpreting data sensed from its environment</a:t>
            </a:r>
            <a:r>
              <a:rPr lang="en-IN" dirty="0" smtClean="0"/>
              <a:t>, reflecting events in its environment, and taking actions to achieve given goals without permanent guidance from its user.</a:t>
            </a:r>
            <a:endParaRPr lang="en-IN" dirty="0"/>
          </a:p>
        </p:txBody>
      </p:sp>
    </p:spTree>
    <p:extLst>
      <p:ext uri="{BB962C8B-B14F-4D97-AF65-F5344CB8AC3E}">
        <p14:creationId xmlns:p14="http://schemas.microsoft.com/office/powerpoint/2010/main" val="301932010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r>
              <a:rPr lang="en-IN" dirty="0" smtClean="0"/>
              <a:t>REACTIVITY: intelligent agents perceive and respond in a timely fashion to changes that occur in their environment in order to satisfy their design objectives. The agent’s goals and/or assumptions that form the basis for a procedure that is currently executing may be affected by a changed environment and a different set of actions may be need to be performed. </a:t>
            </a:r>
          </a:p>
          <a:p>
            <a:pPr algn="just"/>
            <a:endParaRPr lang="en-IN" dirty="0" smtClean="0"/>
          </a:p>
          <a:p>
            <a:pPr algn="just"/>
            <a:r>
              <a:rPr lang="en-IN" dirty="0" smtClean="0"/>
              <a:t>PRO-ACTIVENESS: reacting to an environment by mapping a stimulus into a set of responses is not enough. As we want intelligent agents to do things for us, goal directed </a:t>
            </a:r>
            <a:r>
              <a:rPr lang="en-IN" dirty="0" err="1" smtClean="0"/>
              <a:t>behavior</a:t>
            </a:r>
            <a:r>
              <a:rPr lang="en-IN" dirty="0" smtClean="0"/>
              <a:t> is needed. In a changed environment, intelligent agents have to recognize opportunities and take the initiative if they are to produce meaningful results. The challenge to the agent designer is to integrate effectively goal-directed and reactive </a:t>
            </a:r>
            <a:r>
              <a:rPr lang="en-IN" dirty="0" err="1" smtClean="0"/>
              <a:t>behavior</a:t>
            </a:r>
            <a:r>
              <a:rPr lang="en-IN" dirty="0" smtClean="0"/>
              <a:t>. </a:t>
            </a:r>
          </a:p>
          <a:p>
            <a:pPr algn="just"/>
            <a:endParaRPr lang="en-IN" dirty="0" smtClean="0"/>
          </a:p>
          <a:p>
            <a:pPr algn="just"/>
            <a:r>
              <a:rPr lang="en-IN" dirty="0" smtClean="0"/>
              <a:t>SOCIAL ABILITY: intelligent agents are capable of interacting with other agents (and possibly humans), through negotiation and/or cooperation, to satisfy their design objectives</a:t>
            </a:r>
            <a:endParaRPr lang="en-IN" dirty="0"/>
          </a:p>
        </p:txBody>
      </p:sp>
      <p:sp>
        <p:nvSpPr>
          <p:cNvPr id="3" name="Title 2"/>
          <p:cNvSpPr>
            <a:spLocks noGrp="1"/>
          </p:cNvSpPr>
          <p:nvPr>
            <p:ph type="title"/>
          </p:nvPr>
        </p:nvSpPr>
        <p:spPr/>
        <p:txBody>
          <a:bodyPr>
            <a:normAutofit/>
          </a:bodyPr>
          <a:lstStyle/>
          <a:p>
            <a:pPr algn="just"/>
            <a:r>
              <a:rPr lang="en-IN" sz="2500" dirty="0"/>
              <a:t>An intelligent agent as one that is capable of flexible autonomous action to meet its design objectives. Flexible means:</a:t>
            </a:r>
          </a:p>
        </p:txBody>
      </p:sp>
    </p:spTree>
    <p:extLst>
      <p:ext uri="{BB962C8B-B14F-4D97-AF65-F5344CB8AC3E}">
        <p14:creationId xmlns:p14="http://schemas.microsoft.com/office/powerpoint/2010/main" val="144230246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buNone/>
            </a:pPr>
            <a:r>
              <a:rPr lang="en-IN" dirty="0" smtClean="0"/>
              <a:t>Other properties sometimes mentioned in the context of intelligent agents include: </a:t>
            </a:r>
          </a:p>
          <a:p>
            <a:pPr algn="just"/>
            <a:r>
              <a:rPr lang="en-IN" dirty="0" smtClean="0"/>
              <a:t>MOBILITY: The ability to move around an electronic environment </a:t>
            </a:r>
          </a:p>
          <a:p>
            <a:pPr algn="just"/>
            <a:r>
              <a:rPr lang="en-IN" dirty="0" smtClean="0"/>
              <a:t>VERACITY: An agent will not knowingly communicate false information </a:t>
            </a:r>
          </a:p>
          <a:p>
            <a:pPr algn="just"/>
            <a:r>
              <a:rPr lang="en-IN" dirty="0" smtClean="0"/>
              <a:t>BENEVOLENCE: Agents do not have conflicting goals and every agent will therefore always try to do what is asked of it </a:t>
            </a:r>
          </a:p>
          <a:p>
            <a:pPr algn="just"/>
            <a:r>
              <a:rPr lang="en-IN" dirty="0" smtClean="0"/>
              <a:t>RATIONALITY: An agent will act in order to achieve its goals in so far as its beliefs permit </a:t>
            </a:r>
          </a:p>
          <a:p>
            <a:pPr algn="just"/>
            <a:r>
              <a:rPr lang="en-IN" dirty="0" smtClean="0"/>
              <a:t>LEARNING/ADAPTATION: Agents improve performance over time </a:t>
            </a:r>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09352283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4995672"/>
          </a:xfrm>
        </p:spPr>
        <p:txBody>
          <a:bodyPr>
            <a:normAutofit fontScale="77500" lnSpcReduction="20000"/>
          </a:bodyPr>
          <a:lstStyle/>
          <a:p>
            <a:pPr algn="just"/>
            <a:r>
              <a:rPr lang="en-IN" b="1" dirty="0" smtClean="0"/>
              <a:t>Human-Agent: </a:t>
            </a:r>
            <a:r>
              <a:rPr lang="en-IN" dirty="0" smtClean="0"/>
              <a:t>A Human-Agent use Eyes, Nose, Tongue and other sensory organs as sensors to percept information from the environment and uses limbs and vocal-tract as actuators to perform an action based on the information</a:t>
            </a:r>
          </a:p>
          <a:p>
            <a:pPr algn="just"/>
            <a:endParaRPr lang="en-IN" dirty="0" smtClean="0"/>
          </a:p>
          <a:p>
            <a:pPr algn="just"/>
            <a:r>
              <a:rPr lang="en-IN" b="1" dirty="0" smtClean="0"/>
              <a:t>Robotic</a:t>
            </a:r>
            <a:r>
              <a:rPr lang="en-IN" dirty="0" smtClean="0"/>
              <a:t> </a:t>
            </a:r>
            <a:r>
              <a:rPr lang="en-IN" b="1" dirty="0" smtClean="0"/>
              <a:t>Agent: </a:t>
            </a:r>
            <a:r>
              <a:rPr lang="en-IN" dirty="0" smtClean="0"/>
              <a:t>Robotics Agent uses cameras and infrared radars as sensors to record information from the Environment. It uses reflex motors as actuators to deliver output back to the environment.</a:t>
            </a:r>
          </a:p>
          <a:p>
            <a:pPr algn="just"/>
            <a:endParaRPr lang="en-IN" dirty="0" smtClean="0"/>
          </a:p>
          <a:p>
            <a:pPr algn="just"/>
            <a:r>
              <a:rPr lang="en-IN" b="1" dirty="0" smtClean="0"/>
              <a:t>Software Agent: </a:t>
            </a:r>
            <a:r>
              <a:rPr lang="en-IN" dirty="0" smtClean="0"/>
              <a:t>Software Agents use keypad strokes, audio commands as input sensors and display screens as actuators.</a:t>
            </a:r>
          </a:p>
          <a:p>
            <a:pPr algn="just">
              <a:buNone/>
            </a:pPr>
            <a:endParaRPr lang="en-IN" dirty="0" smtClean="0"/>
          </a:p>
          <a:p>
            <a:pPr algn="just">
              <a:buNone/>
            </a:pPr>
            <a:r>
              <a:rPr lang="en-IN" b="1" dirty="0" smtClean="0"/>
              <a:t>For Example</a:t>
            </a:r>
            <a:r>
              <a:rPr lang="en-IN" dirty="0" smtClean="0"/>
              <a:t>– AI-based smart assistants like </a:t>
            </a:r>
            <a:r>
              <a:rPr lang="en-IN" dirty="0" err="1" smtClean="0"/>
              <a:t>Siri</a:t>
            </a:r>
            <a:r>
              <a:rPr lang="en-IN" dirty="0" smtClean="0"/>
              <a:t>, </a:t>
            </a:r>
            <a:r>
              <a:rPr lang="en-IN" dirty="0" err="1" smtClean="0"/>
              <a:t>Alexa</a:t>
            </a:r>
            <a:r>
              <a:rPr lang="en-IN" dirty="0" smtClean="0"/>
              <a:t>. They use voice sensors to request the user’s request and search for the relevant information in secondary sources without human intervention, and actuators like its voice or text module relay information to the environment.</a:t>
            </a:r>
          </a:p>
          <a:p>
            <a:pPr algn="just"/>
            <a:endParaRPr lang="en-IN" dirty="0"/>
          </a:p>
        </p:txBody>
      </p:sp>
      <p:sp>
        <p:nvSpPr>
          <p:cNvPr id="3" name="Title 2"/>
          <p:cNvSpPr>
            <a:spLocks noGrp="1"/>
          </p:cNvSpPr>
          <p:nvPr>
            <p:ph type="title"/>
          </p:nvPr>
        </p:nvSpPr>
        <p:spPr/>
        <p:txBody>
          <a:bodyPr>
            <a:normAutofit/>
          </a:bodyPr>
          <a:lstStyle/>
          <a:p>
            <a:r>
              <a:rPr lang="en-US" dirty="0" smtClean="0"/>
              <a:t>FORMS OF INTELLIGENT AGENTS</a:t>
            </a:r>
            <a:endParaRPr lang="en-IN" dirty="0"/>
          </a:p>
        </p:txBody>
      </p:sp>
    </p:spTree>
    <p:extLst>
      <p:ext uri="{BB962C8B-B14F-4D97-AF65-F5344CB8AC3E}">
        <p14:creationId xmlns:p14="http://schemas.microsoft.com/office/powerpoint/2010/main" val="3658422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INFORMATION SYSTEM</a:t>
            </a:r>
            <a:endParaRPr lang="en-IN" dirty="0"/>
          </a:p>
        </p:txBody>
      </p:sp>
      <p:sp>
        <p:nvSpPr>
          <p:cNvPr id="3" name="Subtitle 2"/>
          <p:cNvSpPr>
            <a:spLocks noGrp="1"/>
          </p:cNvSpPr>
          <p:nvPr>
            <p:ph type="subTitle" idx="1"/>
          </p:nvPr>
        </p:nvSpPr>
        <p:spPr/>
        <p:txBody>
          <a:bodyPr/>
          <a:lstStyle/>
          <a:p>
            <a:r>
              <a:rPr lang="en-US" dirty="0" smtClean="0"/>
              <a:t>Classification</a:t>
            </a:r>
            <a:endParaRPr lang="en-IN" dirty="0"/>
          </a:p>
        </p:txBody>
      </p:sp>
    </p:spTree>
    <p:extLst>
      <p:ext uri="{BB962C8B-B14F-4D97-AF65-F5344CB8AC3E}">
        <p14:creationId xmlns:p14="http://schemas.microsoft.com/office/powerpoint/2010/main" val="395088291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TYPES AND RULES OF INTELLIGENT AGENTS</a:t>
            </a: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4067175" y="1801019"/>
            <a:ext cx="4057650" cy="3886200"/>
          </a:xfrm>
          <a:prstGeom prst="rect">
            <a:avLst/>
          </a:prstGeom>
          <a:noFill/>
          <a:ln w="9525">
            <a:noFill/>
            <a:miter lim="800000"/>
            <a:headEnd/>
            <a:tailEnd/>
          </a:ln>
          <a:effectLst/>
        </p:spPr>
      </p:pic>
    </p:spTree>
    <p:extLst>
      <p:ext uri="{BB962C8B-B14F-4D97-AF65-F5344CB8AC3E}">
        <p14:creationId xmlns:p14="http://schemas.microsoft.com/office/powerpoint/2010/main" val="382726711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None/>
            </a:pPr>
            <a:r>
              <a:rPr lang="en-IN" b="1" dirty="0" smtClean="0"/>
              <a:t>1. Simple Reflex Agents</a:t>
            </a:r>
          </a:p>
          <a:p>
            <a:pPr>
              <a:buNone/>
            </a:pPr>
            <a:r>
              <a:rPr lang="en-IN" dirty="0" smtClean="0"/>
              <a:t>They are the basic form of agents and function only in the current state. They have very low intelligence capability as they don’t have the ability to store past state. These types of agents respond to events based on pre-defined rules, which are pre-programmed. They perform well only when the environment is fully observable. Thus, these agents are helpful only in a limited number of cases, something like a smart thermostat. Simple Reflex Agents hold a static table from where they fetch all the pre-defined rules for acting.</a:t>
            </a:r>
          </a:p>
          <a:p>
            <a:pPr>
              <a:buNone/>
            </a:pPr>
            <a:r>
              <a:rPr lang="en-IN" b="1" dirty="0" smtClean="0"/>
              <a:t>2. Model-Based Agents</a:t>
            </a:r>
          </a:p>
          <a:p>
            <a:pPr>
              <a:buNone/>
            </a:pPr>
            <a:r>
              <a:rPr lang="en-IN" dirty="0" smtClean="0"/>
              <a:t>It is an advanced version of the Simple Reflex agent. Like Simple Reflex Agents, it can also respond to events based on the pre-defined conditions; on top of that, it can store the internal state (past information) based on previous events. Model-Based Agents update the internal state at each step. These internal states aid agents in handling the partially observable environment. To perform any action, it relies on both internal state and current percept. However, it is almost impossible to find the exact state when dealing with a partially observable environment.</a:t>
            </a:r>
          </a:p>
          <a:p>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135589619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457200"/>
            <a:ext cx="8229600" cy="6019800"/>
          </a:xfrm>
        </p:spPr>
        <p:txBody>
          <a:bodyPr>
            <a:normAutofit fontScale="77500" lnSpcReduction="20000"/>
          </a:bodyPr>
          <a:lstStyle/>
          <a:p>
            <a:pPr algn="just">
              <a:buNone/>
            </a:pPr>
            <a:r>
              <a:rPr lang="en-IN" b="1" dirty="0" smtClean="0"/>
              <a:t>3.Goal-Based Agents</a:t>
            </a:r>
          </a:p>
          <a:p>
            <a:pPr algn="just">
              <a:buNone/>
            </a:pPr>
            <a:r>
              <a:rPr lang="en-IN" dirty="0" smtClean="0"/>
              <a:t>The action taken by these agents depends on the distance from their goal (Desired Situation). The actions are intended to reduce the distance between the current state and the desired state. To attain its goal, it makes use of the search and planning algorithm. One drawback of Goal-Based Agents is that they don’t always select the most optimized path to reach the final goal. This shortfall can be overcome by using Utility Agent described below.</a:t>
            </a:r>
          </a:p>
          <a:p>
            <a:pPr algn="just">
              <a:buNone/>
            </a:pPr>
            <a:r>
              <a:rPr lang="en-IN" b="1" dirty="0" smtClean="0"/>
              <a:t>4. Utility Agents</a:t>
            </a:r>
          </a:p>
          <a:p>
            <a:pPr algn="just">
              <a:buNone/>
            </a:pPr>
            <a:r>
              <a:rPr lang="en-IN" dirty="0" smtClean="0"/>
              <a:t>The action taken by these agents depends on the end objective, so they are called Utility Agents. Utility Agents are used when there are multiple solutions to a problem, and the best possible alternative has to be chosen. The alternative chosen is based on each state’s utility. Then, they perform a cost-benefit analysis of each solution and select one that can achieve the minimum cost goal.</a:t>
            </a:r>
          </a:p>
          <a:p>
            <a:pPr algn="just">
              <a:buNone/>
            </a:pPr>
            <a:r>
              <a:rPr lang="en-IN" b="1" dirty="0" smtClean="0"/>
              <a:t>5. Learning Agents</a:t>
            </a:r>
          </a:p>
          <a:p>
            <a:pPr algn="just">
              <a:buNone/>
            </a:pPr>
            <a:r>
              <a:rPr lang="en-IN" dirty="0" smtClean="0"/>
              <a:t>Learning Agents have learning abilities so that they can learn from their past experiences. These types of agents can start from scratch and, over time, can acquire significant knowledge from their environment. The learning agents have four major components which enable them to learn from their experience.</a:t>
            </a:r>
          </a:p>
          <a:p>
            <a:pPr algn="just"/>
            <a:endParaRPr lang="en-IN" dirty="0"/>
          </a:p>
        </p:txBody>
      </p:sp>
    </p:spTree>
    <p:extLst>
      <p:ext uri="{BB962C8B-B14F-4D97-AF65-F5344CB8AC3E}">
        <p14:creationId xmlns:p14="http://schemas.microsoft.com/office/powerpoint/2010/main" val="22899924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smtClean="0"/>
              <a:t>Interface tutors: Observe user computer operations, correct user mistakes, and provide hints and advice on efficient software use.</a:t>
            </a:r>
          </a:p>
          <a:p>
            <a:pPr algn="just"/>
            <a:r>
              <a:rPr lang="en-US" dirty="0" smtClean="0"/>
              <a:t>Presentation Agents: Show information in a variety of reporting and presentation forms and media based on user preferences</a:t>
            </a:r>
          </a:p>
          <a:p>
            <a:pPr algn="just"/>
            <a:r>
              <a:rPr lang="en-US" dirty="0" smtClean="0"/>
              <a:t>Network Navigation Agents: Discover paths to information and provide ways to view information that are preferred by a user</a:t>
            </a:r>
          </a:p>
          <a:p>
            <a:pPr algn="just"/>
            <a:r>
              <a:rPr lang="en-US" dirty="0" smtClean="0"/>
              <a:t>Role Playing Agents: Play What-if-games and other roles to help users understand information and make better decisions</a:t>
            </a:r>
            <a:endParaRPr lang="en-IN" dirty="0"/>
          </a:p>
        </p:txBody>
      </p:sp>
      <p:sp>
        <p:nvSpPr>
          <p:cNvPr id="3" name="Title 2"/>
          <p:cNvSpPr>
            <a:spLocks noGrp="1"/>
          </p:cNvSpPr>
          <p:nvPr>
            <p:ph type="title"/>
          </p:nvPr>
        </p:nvSpPr>
        <p:spPr/>
        <p:txBody>
          <a:bodyPr/>
          <a:lstStyle/>
          <a:p>
            <a:r>
              <a:rPr lang="en-US" dirty="0" smtClean="0"/>
              <a:t>USER INTERFACE AGENTS</a:t>
            </a:r>
            <a:endParaRPr lang="en-IN" dirty="0"/>
          </a:p>
        </p:txBody>
      </p:sp>
    </p:spTree>
    <p:extLst>
      <p:ext uri="{BB962C8B-B14F-4D97-AF65-F5344CB8AC3E}">
        <p14:creationId xmlns:p14="http://schemas.microsoft.com/office/powerpoint/2010/main" val="249258377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smtClean="0"/>
              <a:t>Search Agents: Help users find files and databases, search for desired information, and suggest and find new types of information products, media, and resources</a:t>
            </a:r>
          </a:p>
          <a:p>
            <a:pPr algn="just"/>
            <a:r>
              <a:rPr lang="en-US" dirty="0" smtClean="0"/>
              <a:t>Information Brokers: Provide commercial services to discover and develop information resources that fit the business or personal needs of a user</a:t>
            </a:r>
          </a:p>
          <a:p>
            <a:pPr algn="just"/>
            <a:r>
              <a:rPr lang="en-US" dirty="0" smtClean="0"/>
              <a:t>Information filters: Receive, find, filter discard, save, forward, and notify users about products received or desired, including e-mail, voice mail, and all other information media</a:t>
            </a:r>
            <a:endParaRPr lang="en-IN" dirty="0"/>
          </a:p>
        </p:txBody>
      </p:sp>
      <p:sp>
        <p:nvSpPr>
          <p:cNvPr id="3" name="Title 2"/>
          <p:cNvSpPr>
            <a:spLocks noGrp="1"/>
          </p:cNvSpPr>
          <p:nvPr>
            <p:ph type="title"/>
          </p:nvPr>
        </p:nvSpPr>
        <p:spPr/>
        <p:txBody>
          <a:bodyPr>
            <a:normAutofit/>
          </a:bodyPr>
          <a:lstStyle/>
          <a:p>
            <a:r>
              <a:rPr lang="en-US" dirty="0" smtClean="0"/>
              <a:t>INFORMATION MANAGEMENT AGENTS</a:t>
            </a:r>
            <a:endParaRPr lang="en-IN" dirty="0"/>
          </a:p>
        </p:txBody>
      </p:sp>
    </p:spTree>
    <p:extLst>
      <p:ext uri="{BB962C8B-B14F-4D97-AF65-F5344CB8AC3E}">
        <p14:creationId xmlns:p14="http://schemas.microsoft.com/office/powerpoint/2010/main" val="239959309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066801"/>
            <a:ext cx="8229600" cy="4940491"/>
          </a:xfrm>
        </p:spPr>
        <p:txBody>
          <a:bodyPr>
            <a:normAutofit fontScale="85000" lnSpcReduction="20000"/>
          </a:bodyPr>
          <a:lstStyle/>
          <a:p>
            <a:pPr algn="just"/>
            <a:r>
              <a:rPr lang="en-IN" dirty="0" smtClean="0"/>
              <a:t>Fuzzy logic is currently used in a large number of processes, such as financial analysis software, control of energy management systems, validation of electoral processes, medical instruments and in many other applications </a:t>
            </a:r>
          </a:p>
          <a:p>
            <a:pPr algn="just">
              <a:buNone/>
            </a:pPr>
            <a:r>
              <a:rPr lang="en-US" dirty="0" smtClean="0"/>
              <a:t>T</a:t>
            </a:r>
            <a:r>
              <a:rPr lang="en-IN" dirty="0" smtClean="0"/>
              <a:t>he fundamental advantages of fuzzy logic are: </a:t>
            </a:r>
          </a:p>
          <a:p>
            <a:pPr algn="just"/>
            <a:r>
              <a:rPr lang="en-IN" dirty="0" smtClean="0"/>
              <a:t>1) It allows to formalize and simulate the report of an expert in the conduction and normalization of a process. </a:t>
            </a:r>
          </a:p>
          <a:p>
            <a:pPr algn="just"/>
            <a:r>
              <a:rPr lang="en-IN" dirty="0" smtClean="0"/>
              <a:t>2) It provides a simple answer to the difficult </a:t>
            </a:r>
            <a:r>
              <a:rPr lang="en-IN" dirty="0" err="1" smtClean="0"/>
              <a:t>modeling</a:t>
            </a:r>
            <a:r>
              <a:rPr lang="en-IN" dirty="0" smtClean="0"/>
              <a:t> procedures. </a:t>
            </a:r>
          </a:p>
          <a:p>
            <a:pPr algn="just"/>
            <a:r>
              <a:rPr lang="en-IN" dirty="0" smtClean="0"/>
              <a:t>3) It takes into consideration several variables and its weighted merger determines the magnitude of influence. </a:t>
            </a:r>
          </a:p>
          <a:p>
            <a:pPr algn="just"/>
            <a:r>
              <a:rPr lang="en-IN" dirty="0" smtClean="0"/>
              <a:t>4) It continuously considers cases or exceptions of a different nature, integrating them into the solution. </a:t>
            </a:r>
          </a:p>
          <a:p>
            <a:pPr algn="just"/>
            <a:r>
              <a:rPr lang="en-IN" dirty="0" smtClean="0"/>
              <a:t>5) They allow the implementation of </a:t>
            </a:r>
            <a:r>
              <a:rPr lang="en-IN" dirty="0" err="1" smtClean="0"/>
              <a:t>multicriteria</a:t>
            </a:r>
            <a:r>
              <a:rPr lang="en-IN" dirty="0" smtClean="0"/>
              <a:t> strategies incorporating the knowledge of the experts.</a:t>
            </a:r>
            <a:endParaRPr lang="en-IN" dirty="0"/>
          </a:p>
        </p:txBody>
      </p:sp>
      <p:sp>
        <p:nvSpPr>
          <p:cNvPr id="3" name="Title 2"/>
          <p:cNvSpPr>
            <a:spLocks noGrp="1"/>
          </p:cNvSpPr>
          <p:nvPr>
            <p:ph type="title"/>
          </p:nvPr>
        </p:nvSpPr>
        <p:spPr>
          <a:xfrm>
            <a:off x="1981200" y="274638"/>
            <a:ext cx="8229600" cy="639762"/>
          </a:xfrm>
        </p:spPr>
        <p:txBody>
          <a:bodyPr>
            <a:normAutofit fontScale="90000"/>
          </a:bodyPr>
          <a:lstStyle/>
          <a:p>
            <a:r>
              <a:rPr lang="en-US" dirty="0" smtClean="0"/>
              <a:t>FUZZY LOGIC</a:t>
            </a:r>
            <a:endParaRPr lang="en-IN" dirty="0"/>
          </a:p>
        </p:txBody>
      </p:sp>
    </p:spTree>
    <p:extLst>
      <p:ext uri="{BB962C8B-B14F-4D97-AF65-F5344CB8AC3E}">
        <p14:creationId xmlns:p14="http://schemas.microsoft.com/office/powerpoint/2010/main" val="50421489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In artificial intelligence (</a:t>
            </a:r>
            <a:r>
              <a:rPr lang="en-IN" u="sng" dirty="0" smtClean="0">
                <a:hlinkClick r:id="rId2"/>
              </a:rPr>
              <a:t>AI</a:t>
            </a:r>
            <a:r>
              <a:rPr lang="en-IN" dirty="0" smtClean="0"/>
              <a:t>) systems, fuzzy logic is used to imitate human reasoning and cognition. Rather than strictly binary cases of truth, fuzzy logic includes 0 and 1 as extreme cases of truth but with various intermediate degrees of truth.</a:t>
            </a:r>
          </a:p>
          <a:p>
            <a:endParaRPr lang="en-US" dirty="0" smtClean="0"/>
          </a:p>
          <a:p>
            <a:r>
              <a:rPr lang="en-IN" dirty="0" smtClean="0">
                <a:hlinkClick r:id="rId3"/>
              </a:rPr>
              <a:t>https://www.agriculturejournals.cz/publicFiles/58223.pdf</a:t>
            </a:r>
            <a:endParaRPr lang="en-IN" dirty="0" smtClean="0"/>
          </a:p>
          <a:p>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14211418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just"/>
            <a:r>
              <a:rPr lang="en-IN" dirty="0" smtClean="0"/>
              <a:t>In automobiles, fuzzy logic is used for gear selection and is based on factors such as engine load, road conditions and style of driving.</a:t>
            </a:r>
          </a:p>
          <a:p>
            <a:pPr algn="just"/>
            <a:r>
              <a:rPr lang="en-IN" dirty="0" smtClean="0"/>
              <a:t>In dishwashers, fuzzy logic is used to determine the washing strategy and power needed, which is based on factors such as the number of dishes and the level of food residue on the dishes.</a:t>
            </a:r>
          </a:p>
          <a:p>
            <a:pPr algn="just"/>
            <a:r>
              <a:rPr lang="en-IN" dirty="0" smtClean="0"/>
              <a:t>In copy machines, fuzzy logic is used to adjust drum voltage based on factors such as humidity, picture density and temperature.</a:t>
            </a:r>
          </a:p>
          <a:p>
            <a:pPr algn="just"/>
            <a:r>
              <a:rPr lang="en-IN" dirty="0" smtClean="0"/>
              <a:t>In aerospace, fuzzy logic is used to manage altitude control for satellites and spacecrafts based on environmental factors.</a:t>
            </a:r>
          </a:p>
          <a:p>
            <a:pPr algn="just"/>
            <a:r>
              <a:rPr lang="en-IN" dirty="0" smtClean="0"/>
              <a:t>In medicine, fuzzy logic is used for computer-aided diagnoses, based on factors such as symptoms and medical history.</a:t>
            </a:r>
          </a:p>
          <a:p>
            <a:pPr algn="just"/>
            <a:r>
              <a:rPr lang="en-IN" dirty="0" smtClean="0"/>
              <a:t>In chemical distillation, fuzzy logic is used to control pH and temperature variables.</a:t>
            </a:r>
          </a:p>
          <a:p>
            <a:pPr algn="just"/>
            <a:r>
              <a:rPr lang="en-IN" dirty="0" smtClean="0"/>
              <a:t>In natural language processing, fuzzy logic is used to determine semantic relations between concepts represented by words and other linguistic variables.</a:t>
            </a:r>
          </a:p>
          <a:p>
            <a:pPr algn="just"/>
            <a:r>
              <a:rPr lang="en-IN" dirty="0" smtClean="0"/>
              <a:t>In environmental control systems, such as air conditioners and heaters, fuzzy logic determines output based on factors such as current temperature and target temperature.</a:t>
            </a:r>
          </a:p>
          <a:p>
            <a:pPr algn="just"/>
            <a:r>
              <a:rPr lang="en-IN" dirty="0" smtClean="0"/>
              <a:t>In a business rules engine, fuzzy logic may be used to </a:t>
            </a:r>
            <a:r>
              <a:rPr lang="en-IN" u="sng" dirty="0" smtClean="0"/>
              <a:t>streamline decision-making</a:t>
            </a:r>
            <a:r>
              <a:rPr lang="en-IN" dirty="0" smtClean="0"/>
              <a:t> according to predetermined criteria.</a:t>
            </a:r>
          </a:p>
          <a:p>
            <a:pPr algn="just"/>
            <a:endParaRPr lang="en-IN" dirty="0"/>
          </a:p>
        </p:txBody>
      </p:sp>
      <p:sp>
        <p:nvSpPr>
          <p:cNvPr id="3" name="Title 2"/>
          <p:cNvSpPr>
            <a:spLocks noGrp="1"/>
          </p:cNvSpPr>
          <p:nvPr>
            <p:ph type="title"/>
          </p:nvPr>
        </p:nvSpPr>
        <p:spPr/>
        <p:txBody>
          <a:bodyPr/>
          <a:lstStyle/>
          <a:p>
            <a:r>
              <a:rPr lang="en-US" dirty="0" smtClean="0"/>
              <a:t>FUZZY LOGIC APPLICATIONS</a:t>
            </a:r>
            <a:endParaRPr lang="en-IN" dirty="0"/>
          </a:p>
        </p:txBody>
      </p:sp>
    </p:spTree>
    <p:extLst>
      <p:ext uri="{BB962C8B-B14F-4D97-AF65-F5344CB8AC3E}">
        <p14:creationId xmlns:p14="http://schemas.microsoft.com/office/powerpoint/2010/main" val="211890497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UNIT 4 - </a:t>
            </a:r>
            <a:r>
              <a:rPr lang="en-US" b="1" dirty="0"/>
              <a:t>THREATS TO INTELLECTUAL PROPERTY </a:t>
            </a:r>
            <a:r>
              <a:rPr lang="en-US" b="1" dirty="0" smtClean="0"/>
              <a:t>AND COMPUTER CRIME</a:t>
            </a:r>
            <a:endParaRPr lang="en-US" dirty="0"/>
          </a:p>
        </p:txBody>
      </p:sp>
      <p:sp>
        <p:nvSpPr>
          <p:cNvPr id="3" name="Subtitle 2"/>
          <p:cNvSpPr>
            <a:spLocks noGrp="1"/>
          </p:cNvSpPr>
          <p:nvPr>
            <p:ph type="subTitle" idx="1"/>
          </p:nvPr>
        </p:nvSpPr>
        <p:spPr/>
        <p:txBody>
          <a:bodyPr>
            <a:normAutofit fontScale="92500" lnSpcReduction="10000"/>
          </a:bodyPr>
          <a:lstStyle/>
          <a:p>
            <a:pPr algn="l">
              <a:lnSpc>
                <a:spcPct val="120000"/>
              </a:lnSpc>
              <a:spcBef>
                <a:spcPts val="0"/>
              </a:spcBef>
            </a:pPr>
            <a:r>
              <a:rPr lang="en-US" dirty="0"/>
              <a:t>Introduction to Identity Theft – Guidelines for Ethical </a:t>
            </a:r>
            <a:r>
              <a:rPr lang="en-US" dirty="0" smtClean="0"/>
              <a:t>Computer </a:t>
            </a:r>
            <a:r>
              <a:rPr lang="en-US" dirty="0"/>
              <a:t>System Usage </a:t>
            </a:r>
            <a:r>
              <a:rPr lang="en-US" dirty="0" smtClean="0"/>
              <a:t>–</a:t>
            </a:r>
            <a:r>
              <a:rPr lang="en-US" dirty="0"/>
              <a:t>Intellectual Property Threats – </a:t>
            </a:r>
            <a:r>
              <a:rPr lang="en-US" dirty="0" smtClean="0"/>
              <a:t>Cyber </a:t>
            </a:r>
            <a:r>
              <a:rPr lang="en-US" dirty="0"/>
              <a:t>Crime </a:t>
            </a:r>
            <a:r>
              <a:rPr lang="en-US" dirty="0" smtClean="0"/>
              <a:t>Laws and </a:t>
            </a:r>
            <a:r>
              <a:rPr lang="en-US" dirty="0"/>
              <a:t>Security Guidelines </a:t>
            </a:r>
            <a:r>
              <a:rPr lang="en-US" dirty="0" smtClean="0"/>
              <a:t>– Precautions </a:t>
            </a:r>
            <a:r>
              <a:rPr lang="en-US" dirty="0"/>
              <a:t>On Data Protection – Computer Crime – Computer Forensics – </a:t>
            </a:r>
            <a:r>
              <a:rPr lang="en-US" dirty="0" smtClean="0"/>
              <a:t>Methods of </a:t>
            </a:r>
            <a:r>
              <a:rPr lang="en-US" dirty="0"/>
              <a:t>Hiding Data Recovery and Interpretation.</a:t>
            </a:r>
          </a:p>
        </p:txBody>
      </p:sp>
    </p:spTree>
    <p:extLst>
      <p:ext uri="{BB962C8B-B14F-4D97-AF65-F5344CB8AC3E}">
        <p14:creationId xmlns:p14="http://schemas.microsoft.com/office/powerpoint/2010/main" val="323686463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IDENTITY THEFT</a:t>
            </a:r>
            <a:endParaRPr lang="en-US" dirty="0"/>
          </a:p>
        </p:txBody>
      </p:sp>
      <p:sp>
        <p:nvSpPr>
          <p:cNvPr id="3" name="Subtitle 2"/>
          <p:cNvSpPr>
            <a:spLocks noGrp="1"/>
          </p:cNvSpPr>
          <p:nvPr>
            <p:ph type="subTitle" idx="1"/>
          </p:nvPr>
        </p:nvSpPr>
        <p:spPr/>
        <p:txBody>
          <a:bodyPr>
            <a:normAutofit/>
          </a:bodyPr>
          <a:lstStyle/>
          <a:p>
            <a:r>
              <a:rPr lang="en-US" dirty="0"/>
              <a:t>Identity theft occurs when someone uses your personally identifying information, like your name, Social Security number, or credit card number, without your permission, to commit fraud or other crimes.</a:t>
            </a:r>
          </a:p>
        </p:txBody>
      </p:sp>
    </p:spTree>
    <p:extLst>
      <p:ext uri="{BB962C8B-B14F-4D97-AF65-F5344CB8AC3E}">
        <p14:creationId xmlns:p14="http://schemas.microsoft.com/office/powerpoint/2010/main" val="913364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endParaRPr lang="en-IN" dirty="0"/>
          </a:p>
        </p:txBody>
      </p:sp>
      <p:sp>
        <p:nvSpPr>
          <p:cNvPr id="2" name="Title 1"/>
          <p:cNvSpPr>
            <a:spLocks noGrp="1"/>
          </p:cNvSpPr>
          <p:nvPr>
            <p:ph type="title"/>
          </p:nvPr>
        </p:nvSpPr>
        <p:spPr/>
        <p:txBody>
          <a:bodyPr/>
          <a:lstStyle/>
          <a:p>
            <a:endParaRPr lang="en-IN" dirty="0"/>
          </a:p>
        </p:txBody>
      </p:sp>
      <p:pic>
        <p:nvPicPr>
          <p:cNvPr id="1026" name="Picture 2" descr="C:\Users\user\Desktop\Four-Level-Pyramid-model.png"/>
          <p:cNvPicPr>
            <a:picLocks noChangeAspect="1" noChangeArrowheads="1"/>
          </p:cNvPicPr>
          <p:nvPr/>
        </p:nvPicPr>
        <p:blipFill>
          <a:blip r:embed="rId2"/>
          <a:srcRect/>
          <a:stretch>
            <a:fillRect/>
          </a:stretch>
        </p:blipFill>
        <p:spPr bwMode="auto">
          <a:xfrm>
            <a:off x="2452662" y="428605"/>
            <a:ext cx="7585376" cy="5577083"/>
          </a:xfrm>
          <a:prstGeom prst="rect">
            <a:avLst/>
          </a:prstGeom>
          <a:noFill/>
        </p:spPr>
      </p:pic>
    </p:spTree>
    <p:extLst>
      <p:ext uri="{BB962C8B-B14F-4D97-AF65-F5344CB8AC3E}">
        <p14:creationId xmlns:p14="http://schemas.microsoft.com/office/powerpoint/2010/main" val="310349530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Identity Theft?</a:t>
            </a:r>
            <a:endParaRPr lang="en-US" dirty="0"/>
          </a:p>
        </p:txBody>
      </p:sp>
      <p:sp>
        <p:nvSpPr>
          <p:cNvPr id="3" name="Content Placeholder 2"/>
          <p:cNvSpPr>
            <a:spLocks noGrp="1"/>
          </p:cNvSpPr>
          <p:nvPr>
            <p:ph idx="1"/>
          </p:nvPr>
        </p:nvSpPr>
        <p:spPr/>
        <p:txBody>
          <a:bodyPr>
            <a:normAutofit/>
          </a:bodyPr>
          <a:lstStyle/>
          <a:p>
            <a:r>
              <a:rPr lang="en-US" b="1" dirty="0"/>
              <a:t>Identity theft"</a:t>
            </a:r>
            <a:r>
              <a:rPr lang="en-US" dirty="0"/>
              <a:t> refers to crimes in which someone wrongfully obtains and uses another person's </a:t>
            </a:r>
            <a:r>
              <a:rPr lang="en-US" b="1" dirty="0"/>
              <a:t>personal data</a:t>
            </a:r>
            <a:r>
              <a:rPr lang="en-US" dirty="0"/>
              <a:t> </a:t>
            </a:r>
            <a:r>
              <a:rPr lang="en-US" i="1" dirty="0"/>
              <a:t>(i.e., name, date of birth, social security number, driver's license number, and your financial identity— credit card, bank account and phone-card numbers)</a:t>
            </a:r>
            <a:r>
              <a:rPr lang="en-US" dirty="0"/>
              <a:t> in some way that involves fraud or deception, typically for economic gain </a:t>
            </a:r>
            <a:r>
              <a:rPr lang="en-US" i="1" dirty="0"/>
              <a:t>(to obtain money or goods/services).</a:t>
            </a:r>
            <a:r>
              <a:rPr lang="en-US" dirty="0"/>
              <a:t> </a:t>
            </a:r>
            <a:endParaRPr lang="en-US" dirty="0" smtClean="0"/>
          </a:p>
          <a:p>
            <a:r>
              <a:rPr lang="en-US" dirty="0" smtClean="0"/>
              <a:t>Criminals </a:t>
            </a:r>
            <a:r>
              <a:rPr lang="en-US" dirty="0"/>
              <a:t>also use identity theft to fraudulently obtain identification cards, driver licenses, birth certificates, social security numbers, travel visas and other official government papers.</a:t>
            </a:r>
          </a:p>
        </p:txBody>
      </p:sp>
    </p:spTree>
    <p:extLst>
      <p:ext uri="{BB962C8B-B14F-4D97-AF65-F5344CB8AC3E}">
        <p14:creationId xmlns:p14="http://schemas.microsoft.com/office/powerpoint/2010/main" val="297029184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personal information can be used?</a:t>
            </a:r>
            <a:endParaRPr lang="en-US" dirty="0"/>
          </a:p>
        </p:txBody>
      </p:sp>
      <p:sp>
        <p:nvSpPr>
          <p:cNvPr id="3" name="Content Placeholder 2"/>
          <p:cNvSpPr>
            <a:spLocks noGrp="1"/>
          </p:cNvSpPr>
          <p:nvPr>
            <p:ph idx="1"/>
          </p:nvPr>
        </p:nvSpPr>
        <p:spPr/>
        <p:txBody>
          <a:bodyPr>
            <a:normAutofit/>
          </a:bodyPr>
          <a:lstStyle/>
          <a:p>
            <a:r>
              <a:rPr lang="en-US" dirty="0"/>
              <a:t>Go on spending sprees using your credit and debit card account numbers to buy "big-ticket" items like computers that they can easily sell.</a:t>
            </a:r>
          </a:p>
          <a:p>
            <a:r>
              <a:rPr lang="en-US" dirty="0"/>
              <a:t>Open a new credit card account, using your name, date of birth and </a:t>
            </a:r>
            <a:r>
              <a:rPr lang="en-US" dirty="0" err="1" smtClean="0"/>
              <a:t>Aadhaar</a:t>
            </a:r>
            <a:r>
              <a:rPr lang="en-US" dirty="0" smtClean="0"/>
              <a:t>. </a:t>
            </a:r>
            <a:r>
              <a:rPr lang="en-US" dirty="0"/>
              <a:t>When they use the credit card and don’t pay the bills, the delinquent account is reported on your credit report.</a:t>
            </a:r>
          </a:p>
          <a:p>
            <a:endParaRPr lang="en-US" dirty="0"/>
          </a:p>
        </p:txBody>
      </p:sp>
    </p:spTree>
    <p:extLst>
      <p:ext uri="{BB962C8B-B14F-4D97-AF65-F5344CB8AC3E}">
        <p14:creationId xmlns:p14="http://schemas.microsoft.com/office/powerpoint/2010/main" val="248880986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Call your credit card issuer and, pretending to be you, ask to change the mailing address on your credit card account. The imposter then runs up charges on your account. Because your bills are being sent to the new address, it may take some time before you realize there’s a problem.</a:t>
            </a:r>
          </a:p>
          <a:p>
            <a:r>
              <a:rPr lang="en-US" dirty="0"/>
              <a:t>Buy cars by taking out auto loans in your </a:t>
            </a:r>
            <a:r>
              <a:rPr lang="en-US" dirty="0" smtClean="0"/>
              <a:t>name/ Education Loans</a:t>
            </a:r>
            <a:endParaRPr lang="en-US" dirty="0"/>
          </a:p>
          <a:p>
            <a:endParaRPr lang="en-US" dirty="0"/>
          </a:p>
        </p:txBody>
      </p:sp>
    </p:spTree>
    <p:extLst>
      <p:ext uri="{BB962C8B-B14F-4D97-AF65-F5344CB8AC3E}">
        <p14:creationId xmlns:p14="http://schemas.microsoft.com/office/powerpoint/2010/main" val="261221030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Establish phone or wireless service in your name.</a:t>
            </a:r>
          </a:p>
          <a:p>
            <a:pPr marL="0" indent="0">
              <a:buNone/>
            </a:pPr>
            <a:r>
              <a:rPr lang="en-US" dirty="0"/>
              <a:t> </a:t>
            </a:r>
          </a:p>
          <a:p>
            <a:r>
              <a:rPr lang="en-US" dirty="0"/>
              <a:t>Counterfeit checks or debit cards, and drain your bank account.</a:t>
            </a:r>
          </a:p>
          <a:p>
            <a:endParaRPr lang="en-US" dirty="0"/>
          </a:p>
          <a:p>
            <a:r>
              <a:rPr lang="en-US" dirty="0"/>
              <a:t>Open a bank account in your name and write bad checks on that account.</a:t>
            </a:r>
          </a:p>
          <a:p>
            <a:pPr marL="0" indent="0">
              <a:buNone/>
            </a:pPr>
            <a:r>
              <a:rPr lang="en-US" dirty="0"/>
              <a:t> </a:t>
            </a:r>
          </a:p>
          <a:p>
            <a:r>
              <a:rPr lang="en-US" dirty="0"/>
              <a:t>File for bankruptcy under your name to avoid paying debts they’ve incurred under your name, or to avoid eviction.</a:t>
            </a:r>
          </a:p>
          <a:p>
            <a:pPr marL="0" indent="0">
              <a:buNone/>
            </a:pPr>
            <a:r>
              <a:rPr lang="en-US" dirty="0"/>
              <a:t> </a:t>
            </a:r>
          </a:p>
          <a:p>
            <a:r>
              <a:rPr lang="en-US" dirty="0"/>
              <a:t>Give your name to the police during an arrest. If they’re released from police custody, but don’t show up for their court date, an </a:t>
            </a:r>
            <a:r>
              <a:rPr lang="en-US" b="1" dirty="0"/>
              <a:t>arrest warrant</a:t>
            </a:r>
            <a:r>
              <a:rPr lang="en-US" dirty="0"/>
              <a:t> is issued in </a:t>
            </a:r>
            <a:r>
              <a:rPr lang="en-US" b="1" dirty="0"/>
              <a:t>your</a:t>
            </a:r>
            <a:r>
              <a:rPr lang="en-US" dirty="0"/>
              <a:t> name.</a:t>
            </a:r>
          </a:p>
          <a:p>
            <a:endParaRPr lang="en-US" dirty="0"/>
          </a:p>
        </p:txBody>
      </p:sp>
    </p:spTree>
    <p:extLst>
      <p:ext uri="{BB962C8B-B14F-4D97-AF65-F5344CB8AC3E}">
        <p14:creationId xmlns:p14="http://schemas.microsoft.com/office/powerpoint/2010/main" val="157909321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imposters get personal information?</a:t>
            </a:r>
            <a:endParaRPr lang="en-US" dirty="0"/>
          </a:p>
        </p:txBody>
      </p:sp>
      <p:sp>
        <p:nvSpPr>
          <p:cNvPr id="3" name="Content Placeholder 2"/>
          <p:cNvSpPr>
            <a:spLocks noGrp="1"/>
          </p:cNvSpPr>
          <p:nvPr>
            <p:ph idx="1"/>
          </p:nvPr>
        </p:nvSpPr>
        <p:spPr/>
        <p:txBody>
          <a:bodyPr>
            <a:normAutofit fontScale="92500"/>
          </a:bodyPr>
          <a:lstStyle/>
          <a:p>
            <a:r>
              <a:rPr lang="en-US" b="1" dirty="0"/>
              <a:t>Business Record Theft:</a:t>
            </a:r>
            <a:r>
              <a:rPr lang="en-US" dirty="0"/>
              <a:t> They get your information from businesses or institutions by stealing files out of offices where you're a customer, employee, patient or student; or bribing an employee who has access to your files; or even "hacking" into the organization's computer files.</a:t>
            </a:r>
          </a:p>
          <a:p>
            <a:pPr marL="0" indent="0">
              <a:buNone/>
            </a:pPr>
            <a:endParaRPr lang="en-US" dirty="0"/>
          </a:p>
          <a:p>
            <a:r>
              <a:rPr lang="en-US" b="1" dirty="0"/>
              <a:t>Shoulder Surfing:</a:t>
            </a:r>
            <a:r>
              <a:rPr lang="en-US" dirty="0"/>
              <a:t> A "shoulder-surfing" identity thief, standing next to you in a checkout line, can memorize your name, address and phone number during the short time it takes you to write a check. An identity thief can stand near a public phone and watch you punch in your phone or credit card numbers </a:t>
            </a:r>
            <a:r>
              <a:rPr lang="en-US" i="1" dirty="0"/>
              <a:t>(or even listen in when you give your credit-card number over the phone for a hotel room or rental-car</a:t>
            </a:r>
            <a:r>
              <a:rPr lang="en-US" i="1" dirty="0" smtClean="0"/>
              <a:t>.). In ATM center next to us.</a:t>
            </a:r>
            <a:endParaRPr lang="en-US" dirty="0"/>
          </a:p>
          <a:p>
            <a:endParaRPr lang="en-US" dirty="0"/>
          </a:p>
        </p:txBody>
      </p:sp>
    </p:spTree>
    <p:extLst>
      <p:ext uri="{BB962C8B-B14F-4D97-AF65-F5344CB8AC3E}">
        <p14:creationId xmlns:p14="http://schemas.microsoft.com/office/powerpoint/2010/main" val="121425068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Dumpster Diving:</a:t>
            </a:r>
            <a:r>
              <a:rPr lang="en-US" dirty="0"/>
              <a:t> They rummage through your trash, or the trash of businesses, and landfills for personal data.</a:t>
            </a:r>
          </a:p>
          <a:p>
            <a:endParaRPr lang="en-US" dirty="0"/>
          </a:p>
          <a:p>
            <a:r>
              <a:rPr lang="en-US" b="1" dirty="0"/>
              <a:t>Under the Color of Authority:</a:t>
            </a:r>
            <a:r>
              <a:rPr lang="en-US" dirty="0"/>
              <a:t> They fraudulently obtain credit reports by abusing their employer's authorized access to credit reports, or by posing as landlords, employers or others who may have a legitimate need/right to the information.</a:t>
            </a:r>
          </a:p>
          <a:p>
            <a:pPr marL="0" indent="0">
              <a:buNone/>
            </a:pPr>
            <a:r>
              <a:rPr lang="en-US" dirty="0"/>
              <a:t> </a:t>
            </a:r>
          </a:p>
          <a:p>
            <a:r>
              <a:rPr lang="en-US" b="1" dirty="0"/>
              <a:t>Skimming: </a:t>
            </a:r>
            <a:r>
              <a:rPr lang="en-US" dirty="0"/>
              <a:t>They steal your credit/debit card account numbers as your card is processed at a restaurant, store or other business location, using a special data collection/storage device </a:t>
            </a:r>
            <a:r>
              <a:rPr lang="en-US" i="1" dirty="0"/>
              <a:t>(known as </a:t>
            </a:r>
            <a:r>
              <a:rPr lang="en-US" dirty="0"/>
              <a:t>"skimmer".</a:t>
            </a:r>
            <a:r>
              <a:rPr lang="en-US" i="1" dirty="0"/>
              <a:t>)</a:t>
            </a:r>
            <a:endParaRPr lang="en-US" dirty="0"/>
          </a:p>
          <a:p>
            <a:endParaRPr lang="en-US" dirty="0"/>
          </a:p>
        </p:txBody>
      </p:sp>
    </p:spTree>
    <p:extLst>
      <p:ext uri="{BB962C8B-B14F-4D97-AF65-F5344CB8AC3E}">
        <p14:creationId xmlns:p14="http://schemas.microsoft.com/office/powerpoint/2010/main" val="4217432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of Identity Theft</a:t>
            </a:r>
            <a:endParaRPr lang="en-US" dirty="0"/>
          </a:p>
        </p:txBody>
      </p:sp>
      <p:sp>
        <p:nvSpPr>
          <p:cNvPr id="3" name="Content Placeholder 2"/>
          <p:cNvSpPr>
            <a:spLocks noGrp="1"/>
          </p:cNvSpPr>
          <p:nvPr>
            <p:ph idx="1"/>
          </p:nvPr>
        </p:nvSpPr>
        <p:spPr/>
        <p:txBody>
          <a:bodyPr>
            <a:normAutofit fontScale="70000" lnSpcReduction="20000"/>
          </a:bodyPr>
          <a:lstStyle/>
          <a:p>
            <a:r>
              <a:rPr lang="en-US" dirty="0"/>
              <a:t>failing to receive bills or other mail, which may signal an address change by the identity thief.</a:t>
            </a:r>
          </a:p>
          <a:p>
            <a:pPr marL="0" indent="0">
              <a:buNone/>
            </a:pPr>
            <a:r>
              <a:rPr lang="en-US" dirty="0"/>
              <a:t> </a:t>
            </a:r>
          </a:p>
          <a:p>
            <a:r>
              <a:rPr lang="en-US" dirty="0"/>
              <a:t>receiving credit cards, and/or statements of accounts, for which you did not apply.</a:t>
            </a:r>
          </a:p>
          <a:p>
            <a:pPr marL="0" indent="0">
              <a:buNone/>
            </a:pPr>
            <a:r>
              <a:rPr lang="en-US" dirty="0"/>
              <a:t> </a:t>
            </a:r>
          </a:p>
          <a:p>
            <a:r>
              <a:rPr lang="en-US" dirty="0"/>
              <a:t>a lender tries to repossess a car you didn't know you owned.</a:t>
            </a:r>
          </a:p>
          <a:p>
            <a:pPr marL="0" indent="0">
              <a:buNone/>
            </a:pPr>
            <a:r>
              <a:rPr lang="en-US" dirty="0"/>
              <a:t> </a:t>
            </a:r>
          </a:p>
          <a:p>
            <a:r>
              <a:rPr lang="en-US" dirty="0"/>
              <a:t>being contacted by the police after a crime is committed in your name.</a:t>
            </a:r>
          </a:p>
          <a:p>
            <a:endParaRPr lang="en-US" dirty="0"/>
          </a:p>
          <a:p>
            <a:r>
              <a:rPr lang="en-US" dirty="0"/>
              <a:t>being denied credit for no apparent reason</a:t>
            </a:r>
            <a:r>
              <a:rPr lang="en-US" dirty="0" smtClean="0"/>
              <a:t>.</a:t>
            </a:r>
          </a:p>
          <a:p>
            <a:endParaRPr lang="en-US" dirty="0"/>
          </a:p>
          <a:p>
            <a:r>
              <a:rPr lang="en-US" dirty="0"/>
              <a:t>receiving calls or letters from debt collectors or businesses about merchandise or services you did not buy.</a:t>
            </a:r>
          </a:p>
          <a:p>
            <a:endParaRPr lang="en-US" dirty="0"/>
          </a:p>
        </p:txBody>
      </p:sp>
    </p:spTree>
    <p:extLst>
      <p:ext uri="{BB962C8B-B14F-4D97-AF65-F5344CB8AC3E}">
        <p14:creationId xmlns:p14="http://schemas.microsoft.com/office/powerpoint/2010/main" val="313576865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prevent Identity Theft?</a:t>
            </a:r>
            <a:endParaRPr lang="en-US" dirty="0"/>
          </a:p>
        </p:txBody>
      </p:sp>
      <p:sp>
        <p:nvSpPr>
          <p:cNvPr id="3" name="Content Placeholder 2"/>
          <p:cNvSpPr>
            <a:spLocks noGrp="1"/>
          </p:cNvSpPr>
          <p:nvPr>
            <p:ph idx="1"/>
          </p:nvPr>
        </p:nvSpPr>
        <p:spPr/>
        <p:txBody>
          <a:bodyPr>
            <a:normAutofit fontScale="92500" lnSpcReduction="10000"/>
          </a:bodyPr>
          <a:lstStyle/>
          <a:p>
            <a:r>
              <a:rPr lang="en-US" dirty="0"/>
              <a:t>Don’t respond to unsolicited requests for personal information (your name, birthdate, social security number, or bank account number) by phone, mail, or online. </a:t>
            </a:r>
          </a:p>
          <a:p>
            <a:r>
              <a:rPr lang="en-US" dirty="0"/>
              <a:t>Watch out for “shoulder surfers.” Shield the keypad when typing your passwords on computers and at ATMs. </a:t>
            </a:r>
          </a:p>
          <a:p>
            <a:r>
              <a:rPr lang="en-US" dirty="0"/>
              <a:t>Collect mail promptly. Ask the post office to put your mail on hold when you are away from home for several days. </a:t>
            </a:r>
          </a:p>
          <a:p>
            <a:r>
              <a:rPr lang="en-US" dirty="0"/>
              <a:t>Pay attention to your billing cycles. If bills or financial statements are late, contact the sender.</a:t>
            </a:r>
          </a:p>
          <a:p>
            <a:r>
              <a:rPr lang="en-US" dirty="0"/>
              <a:t>Review your receipts. Promptly compare receipts with account statements. Watch for unauthorized transactions.</a:t>
            </a:r>
          </a:p>
          <a:p>
            <a:pPr marL="0" indent="0">
              <a:buNone/>
            </a:pPr>
            <a:endParaRPr lang="en-US" dirty="0"/>
          </a:p>
        </p:txBody>
      </p:sp>
    </p:spTree>
    <p:extLst>
      <p:ext uri="{BB962C8B-B14F-4D97-AF65-F5344CB8AC3E}">
        <p14:creationId xmlns:p14="http://schemas.microsoft.com/office/powerpoint/2010/main" val="419448178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1"/>
            <a:ext cx="8229600" cy="5440363"/>
          </a:xfrm>
        </p:spPr>
        <p:txBody>
          <a:bodyPr>
            <a:normAutofit fontScale="92500" lnSpcReduction="10000"/>
          </a:bodyPr>
          <a:lstStyle/>
          <a:p>
            <a:r>
              <a:rPr lang="en-US" dirty="0"/>
              <a:t>Shred receipts, credit offers, account statements, and expired cards, to prevent “dumpster divers” from getting your personal information.</a:t>
            </a:r>
          </a:p>
          <a:p>
            <a:r>
              <a:rPr lang="en-US" dirty="0"/>
              <a:t>Store personal information in a safe place at home and at work.</a:t>
            </a:r>
          </a:p>
          <a:p>
            <a:r>
              <a:rPr lang="en-US" dirty="0"/>
              <a:t>Install firewalls and virus-detection software on your home computer.</a:t>
            </a:r>
          </a:p>
          <a:p>
            <a:r>
              <a:rPr lang="en-US" dirty="0"/>
              <a:t>Create complex passwords that identity thieves cannot guess easily. Change your passwords if a company that you do business with has a breach of its databases</a:t>
            </a:r>
          </a:p>
          <a:p>
            <a:r>
              <a:rPr lang="en-US" dirty="0"/>
              <a:t>Order your credit report once a year and review to be certain that it doesn't include accounts that you have not opened. Check it more frequently if you suspect someone has gained access to your account information.</a:t>
            </a:r>
          </a:p>
          <a:p>
            <a:endParaRPr lang="en-US" dirty="0"/>
          </a:p>
        </p:txBody>
      </p:sp>
    </p:spTree>
    <p:extLst>
      <p:ext uri="{BB962C8B-B14F-4D97-AF65-F5344CB8AC3E}">
        <p14:creationId xmlns:p14="http://schemas.microsoft.com/office/powerpoint/2010/main" val="170731432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GUIDELINES FOR ETHICAL COMPUTER USAGE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89975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smtClean="0"/>
              <a:t>Inputs : Transactions Events</a:t>
            </a:r>
          </a:p>
          <a:p>
            <a:r>
              <a:rPr lang="en-US" dirty="0" smtClean="0"/>
              <a:t>Processing:</a:t>
            </a:r>
            <a:endParaRPr lang="en-IN" dirty="0" smtClean="0"/>
          </a:p>
          <a:p>
            <a:pPr>
              <a:buNone/>
            </a:pPr>
            <a:r>
              <a:rPr lang="en-IN" dirty="0" smtClean="0"/>
              <a:t>	Validation</a:t>
            </a:r>
            <a:br>
              <a:rPr lang="en-IN" dirty="0" smtClean="0"/>
            </a:br>
            <a:r>
              <a:rPr lang="en-IN" dirty="0" smtClean="0"/>
              <a:t>Sorting</a:t>
            </a:r>
            <a:br>
              <a:rPr lang="en-IN" dirty="0" smtClean="0"/>
            </a:br>
            <a:r>
              <a:rPr lang="en-IN" dirty="0" smtClean="0"/>
              <a:t>Listing</a:t>
            </a:r>
            <a:br>
              <a:rPr lang="en-IN" dirty="0" smtClean="0"/>
            </a:br>
            <a:r>
              <a:rPr lang="en-IN" dirty="0" smtClean="0"/>
              <a:t>Merging</a:t>
            </a:r>
            <a:br>
              <a:rPr lang="en-IN" dirty="0" smtClean="0"/>
            </a:br>
            <a:r>
              <a:rPr lang="en-IN" dirty="0" smtClean="0"/>
              <a:t>Updating</a:t>
            </a:r>
            <a:br>
              <a:rPr lang="en-IN" dirty="0" smtClean="0"/>
            </a:br>
            <a:r>
              <a:rPr lang="en-IN" dirty="0" smtClean="0"/>
              <a:t>Calculation</a:t>
            </a:r>
          </a:p>
          <a:p>
            <a:r>
              <a:rPr lang="en-IN" dirty="0" smtClean="0"/>
              <a:t>Output:</a:t>
            </a:r>
          </a:p>
          <a:p>
            <a:pPr>
              <a:buNone/>
            </a:pPr>
            <a:r>
              <a:rPr lang="en-IN" dirty="0" smtClean="0"/>
              <a:t>     Lists</a:t>
            </a:r>
            <a:br>
              <a:rPr lang="en-IN" dirty="0" smtClean="0"/>
            </a:br>
            <a:r>
              <a:rPr lang="en-IN" dirty="0" smtClean="0"/>
              <a:t>Detail reports</a:t>
            </a:r>
            <a:br>
              <a:rPr lang="en-IN" dirty="0" smtClean="0"/>
            </a:br>
            <a:r>
              <a:rPr lang="en-IN" dirty="0" smtClean="0"/>
              <a:t>Action reports</a:t>
            </a:r>
            <a:br>
              <a:rPr lang="en-IN" dirty="0" smtClean="0"/>
            </a:br>
            <a:r>
              <a:rPr lang="en-IN" dirty="0" smtClean="0"/>
              <a:t>Summary reports?</a:t>
            </a:r>
            <a:endParaRPr lang="en-US" dirty="0"/>
          </a:p>
        </p:txBody>
      </p:sp>
      <p:sp>
        <p:nvSpPr>
          <p:cNvPr id="2" name="Title 1"/>
          <p:cNvSpPr>
            <a:spLocks noGrp="1"/>
          </p:cNvSpPr>
          <p:nvPr>
            <p:ph type="title"/>
          </p:nvPr>
        </p:nvSpPr>
        <p:spPr/>
        <p:txBody>
          <a:bodyPr>
            <a:normAutofit/>
          </a:bodyPr>
          <a:lstStyle/>
          <a:p>
            <a:r>
              <a:rPr lang="en-IN" dirty="0" smtClean="0"/>
              <a:t>Transaction Processing Systems</a:t>
            </a:r>
            <a:br>
              <a:rPr lang="en-IN" dirty="0" smtClean="0"/>
            </a:br>
            <a:endParaRPr lang="en-US" dirty="0"/>
          </a:p>
        </p:txBody>
      </p:sp>
    </p:spTree>
    <p:extLst>
      <p:ext uri="{BB962C8B-B14F-4D97-AF65-F5344CB8AC3E}">
        <p14:creationId xmlns:p14="http://schemas.microsoft.com/office/powerpoint/2010/main" val="88924203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SECURITY &amp; ETHICAL CHALLENGES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0091098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Security is all about knowing who and what to </a:t>
            </a:r>
            <a:r>
              <a:rPr lang="en-US" dirty="0" smtClean="0"/>
              <a:t>trust </a:t>
            </a:r>
          </a:p>
          <a:p>
            <a:r>
              <a:rPr lang="en-US" dirty="0" smtClean="0"/>
              <a:t>Knowing </a:t>
            </a:r>
            <a:r>
              <a:rPr lang="en-US" dirty="0"/>
              <a:t>when, and when not to, to take a person at their </a:t>
            </a:r>
            <a:r>
              <a:rPr lang="en-US" dirty="0" smtClean="0"/>
              <a:t>word</a:t>
            </a:r>
          </a:p>
          <a:p>
            <a:r>
              <a:rPr lang="en-US" dirty="0" smtClean="0"/>
              <a:t>when </a:t>
            </a:r>
            <a:r>
              <a:rPr lang="en-US" dirty="0"/>
              <a:t>to trust that the person you are communicating with is indeed the person you think you are communicating </a:t>
            </a:r>
            <a:r>
              <a:rPr lang="en-US" dirty="0" smtClean="0"/>
              <a:t>with</a:t>
            </a:r>
          </a:p>
          <a:p>
            <a:r>
              <a:rPr lang="en-US" dirty="0" smtClean="0"/>
              <a:t>when </a:t>
            </a:r>
            <a:r>
              <a:rPr lang="en-US" dirty="0"/>
              <a:t>to trust that a website is or isn’t </a:t>
            </a:r>
            <a:r>
              <a:rPr lang="en-US" dirty="0" smtClean="0"/>
              <a:t>legitimate</a:t>
            </a:r>
          </a:p>
          <a:p>
            <a:r>
              <a:rPr lang="en-US" dirty="0" smtClean="0"/>
              <a:t>when </a:t>
            </a:r>
            <a:r>
              <a:rPr lang="en-US" dirty="0"/>
              <a:t>to trust that the person on the phone is or isn’t </a:t>
            </a:r>
            <a:r>
              <a:rPr lang="en-US" dirty="0" smtClean="0"/>
              <a:t>legitimate</a:t>
            </a:r>
          </a:p>
          <a:p>
            <a:r>
              <a:rPr lang="en-US" dirty="0" smtClean="0"/>
              <a:t>when </a:t>
            </a:r>
            <a:r>
              <a:rPr lang="en-US" dirty="0"/>
              <a:t>providing your information is or isn’t a good idea</a:t>
            </a:r>
          </a:p>
        </p:txBody>
      </p:sp>
    </p:spTree>
    <p:extLst>
      <p:ext uri="{BB962C8B-B14F-4D97-AF65-F5344CB8AC3E}">
        <p14:creationId xmlns:p14="http://schemas.microsoft.com/office/powerpoint/2010/main" val="238809647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CORPORATE SOCIAL RESPONSIBILITY THEORIES</a:t>
            </a:r>
            <a:endParaRPr lang="en-US" dirty="0"/>
          </a:p>
        </p:txBody>
      </p:sp>
      <p:sp>
        <p:nvSpPr>
          <p:cNvPr id="3" name="Content Placeholder 2"/>
          <p:cNvSpPr>
            <a:spLocks noGrp="1"/>
          </p:cNvSpPr>
          <p:nvPr>
            <p:ph idx="1"/>
          </p:nvPr>
        </p:nvSpPr>
        <p:spPr/>
        <p:txBody>
          <a:bodyPr/>
          <a:lstStyle/>
          <a:p>
            <a:pPr>
              <a:spcAft>
                <a:spcPct val="20000"/>
              </a:spcAft>
            </a:pPr>
            <a:r>
              <a:rPr lang="en-US" dirty="0">
                <a:cs typeface="Arial" charset="0"/>
              </a:rPr>
              <a:t>Stockholder Theory</a:t>
            </a:r>
          </a:p>
          <a:p>
            <a:pPr lvl="1">
              <a:spcAft>
                <a:spcPct val="20000"/>
              </a:spcAft>
            </a:pPr>
            <a:r>
              <a:rPr lang="en-US" dirty="0">
                <a:cs typeface="Arial" charset="0"/>
              </a:rPr>
              <a:t>Managers are agents of the stockholders</a:t>
            </a:r>
          </a:p>
          <a:p>
            <a:pPr lvl="1"/>
            <a:r>
              <a:rPr lang="en-US" dirty="0">
                <a:cs typeface="Arial" charset="0"/>
              </a:rPr>
              <a:t>Only responsible to increase profits without violating the law or fraud</a:t>
            </a:r>
          </a:p>
          <a:p>
            <a:pPr>
              <a:spcBef>
                <a:spcPct val="40000"/>
              </a:spcBef>
              <a:spcAft>
                <a:spcPct val="20000"/>
              </a:spcAft>
            </a:pPr>
            <a:r>
              <a:rPr lang="en-US" dirty="0">
                <a:cs typeface="Arial" charset="0"/>
              </a:rPr>
              <a:t>Social Contract Theory</a:t>
            </a:r>
          </a:p>
          <a:p>
            <a:pPr lvl="1"/>
            <a:r>
              <a:rPr lang="en-US" dirty="0">
                <a:cs typeface="Arial" charset="0"/>
              </a:rPr>
              <a:t>Responsible to all of society</a:t>
            </a:r>
          </a:p>
          <a:p>
            <a:pPr>
              <a:spcBef>
                <a:spcPct val="40000"/>
              </a:spcBef>
              <a:spcAft>
                <a:spcPct val="20000"/>
              </a:spcAft>
            </a:pPr>
            <a:r>
              <a:rPr lang="en-US" dirty="0">
                <a:cs typeface="Arial" charset="0"/>
              </a:rPr>
              <a:t>Stakeholder Theory</a:t>
            </a:r>
          </a:p>
          <a:p>
            <a:pPr lvl="1"/>
            <a:r>
              <a:rPr lang="en-US" dirty="0">
                <a:cs typeface="Arial" charset="0"/>
              </a:rPr>
              <a:t>Responsible to anyone affected by company</a:t>
            </a:r>
          </a:p>
          <a:p>
            <a:endParaRPr lang="en-US" dirty="0"/>
          </a:p>
        </p:txBody>
      </p:sp>
    </p:spTree>
    <p:extLst>
      <p:ext uri="{BB962C8B-B14F-4D97-AF65-F5344CB8AC3E}">
        <p14:creationId xmlns:p14="http://schemas.microsoft.com/office/powerpoint/2010/main" val="402991893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technology ethics</a:t>
            </a:r>
            <a:endParaRPr lang="en-US" dirty="0"/>
          </a:p>
        </p:txBody>
      </p:sp>
      <p:sp>
        <p:nvSpPr>
          <p:cNvPr id="3" name="Content Placeholder 2"/>
          <p:cNvSpPr>
            <a:spLocks noGrp="1"/>
          </p:cNvSpPr>
          <p:nvPr>
            <p:ph idx="1"/>
          </p:nvPr>
        </p:nvSpPr>
        <p:spPr/>
        <p:txBody>
          <a:bodyPr/>
          <a:lstStyle/>
          <a:p>
            <a:pPr>
              <a:spcAft>
                <a:spcPts val="500"/>
              </a:spcAft>
            </a:pPr>
            <a:r>
              <a:rPr lang="en-US" dirty="0">
                <a:cs typeface="Arial" charset="0"/>
              </a:rPr>
              <a:t>Proportionality</a:t>
            </a:r>
          </a:p>
          <a:p>
            <a:pPr lvl="1">
              <a:spcAft>
                <a:spcPts val="500"/>
              </a:spcAft>
            </a:pPr>
            <a:r>
              <a:rPr lang="en-US" dirty="0">
                <a:cs typeface="Arial" charset="0"/>
              </a:rPr>
              <a:t>Good must outweigh the harm or risk</a:t>
            </a:r>
          </a:p>
          <a:p>
            <a:pPr>
              <a:spcBef>
                <a:spcPct val="40000"/>
              </a:spcBef>
              <a:spcAft>
                <a:spcPts val="500"/>
              </a:spcAft>
            </a:pPr>
            <a:r>
              <a:rPr lang="en-US" dirty="0">
                <a:cs typeface="Arial" charset="0"/>
              </a:rPr>
              <a:t>Informed Consent</a:t>
            </a:r>
          </a:p>
          <a:p>
            <a:pPr lvl="1">
              <a:spcAft>
                <a:spcPts val="500"/>
              </a:spcAft>
            </a:pPr>
            <a:r>
              <a:rPr lang="en-US" dirty="0">
                <a:cs typeface="Arial" charset="0"/>
              </a:rPr>
              <a:t>Those affected should understand and accept risks</a:t>
            </a:r>
          </a:p>
          <a:p>
            <a:pPr>
              <a:lnSpc>
                <a:spcPct val="80000"/>
              </a:lnSpc>
              <a:spcAft>
                <a:spcPts val="500"/>
              </a:spcAft>
            </a:pPr>
            <a:r>
              <a:rPr lang="en-US" dirty="0">
                <a:cs typeface="Arial" charset="0"/>
              </a:rPr>
              <a:t>Justice</a:t>
            </a:r>
          </a:p>
          <a:p>
            <a:pPr lvl="1">
              <a:lnSpc>
                <a:spcPct val="80000"/>
              </a:lnSpc>
              <a:spcAft>
                <a:spcPts val="500"/>
              </a:spcAft>
            </a:pPr>
            <a:r>
              <a:rPr lang="en-US" dirty="0">
                <a:cs typeface="Arial" charset="0"/>
              </a:rPr>
              <a:t>Benefits and burdens distributed fairly</a:t>
            </a:r>
          </a:p>
          <a:p>
            <a:pPr>
              <a:lnSpc>
                <a:spcPct val="80000"/>
              </a:lnSpc>
              <a:spcBef>
                <a:spcPct val="40000"/>
              </a:spcBef>
              <a:spcAft>
                <a:spcPts val="500"/>
              </a:spcAft>
            </a:pPr>
            <a:r>
              <a:rPr lang="en-US" dirty="0">
                <a:cs typeface="Arial" charset="0"/>
              </a:rPr>
              <a:t>Minimized Risk </a:t>
            </a:r>
          </a:p>
          <a:p>
            <a:pPr lvl="1">
              <a:lnSpc>
                <a:spcPct val="80000"/>
              </a:lnSpc>
              <a:spcAft>
                <a:spcPts val="500"/>
              </a:spcAft>
            </a:pPr>
            <a:r>
              <a:rPr lang="en-US" dirty="0">
                <a:cs typeface="Arial" charset="0"/>
              </a:rPr>
              <a:t>Avoid all unnecessary risk</a:t>
            </a:r>
          </a:p>
          <a:p>
            <a:endParaRPr lang="en-US" dirty="0"/>
          </a:p>
        </p:txBody>
      </p:sp>
    </p:spTree>
    <p:extLst>
      <p:ext uri="{BB962C8B-B14F-4D97-AF65-F5344CB8AC3E}">
        <p14:creationId xmlns:p14="http://schemas.microsoft.com/office/powerpoint/2010/main" val="355963748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Arial" charset="0"/>
              </a:rPr>
              <a:t>AITP Standards of Professional Conduct</a:t>
            </a:r>
            <a:endParaRPr lang="en-US" dirty="0"/>
          </a:p>
        </p:txBody>
      </p:sp>
      <p:pic>
        <p:nvPicPr>
          <p:cNvPr id="4" name="Content Placeholder 3" descr="obr76817_1305.jpg"/>
          <p:cNvPicPr>
            <a:picLocks noGrp="1" noChangeAspect="1"/>
          </p:cNvPicPr>
          <p:nvPr>
            <p:ph idx="1"/>
          </p:nvPr>
        </p:nvPicPr>
        <p:blipFill>
          <a:blip r:embed="rId2"/>
          <a:srcRect/>
          <a:stretch>
            <a:fillRect/>
          </a:stretch>
        </p:blipFill>
        <p:spPr bwMode="auto">
          <a:xfrm>
            <a:off x="2743200" y="1524000"/>
            <a:ext cx="6864096" cy="4810344"/>
          </a:xfrm>
          <a:prstGeom prst="rect">
            <a:avLst/>
          </a:prstGeom>
          <a:noFill/>
          <a:ln w="9525">
            <a:noFill/>
            <a:miter lim="800000"/>
            <a:headEnd/>
            <a:tailEnd/>
          </a:ln>
        </p:spPr>
      </p:pic>
    </p:spTree>
    <p:extLst>
      <p:ext uri="{BB962C8B-B14F-4D97-AF65-F5344CB8AC3E}">
        <p14:creationId xmlns:p14="http://schemas.microsoft.com/office/powerpoint/2010/main" val="416019321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CRIME</a:t>
            </a:r>
          </a:p>
        </p:txBody>
      </p:sp>
      <p:sp>
        <p:nvSpPr>
          <p:cNvPr id="3" name="Content Placeholder 2"/>
          <p:cNvSpPr>
            <a:spLocks noGrp="1"/>
          </p:cNvSpPr>
          <p:nvPr>
            <p:ph idx="1"/>
          </p:nvPr>
        </p:nvSpPr>
        <p:spPr/>
        <p:txBody>
          <a:bodyPr>
            <a:normAutofit/>
          </a:bodyPr>
          <a:lstStyle/>
          <a:p>
            <a:pPr lvl="0"/>
            <a:r>
              <a:rPr lang="en-US" dirty="0"/>
              <a:t>Unauthorized use, access, modification and destruction of hardware, software , data or network resources</a:t>
            </a:r>
          </a:p>
          <a:p>
            <a:pPr lvl="0"/>
            <a:r>
              <a:rPr lang="en-US" dirty="0"/>
              <a:t>Unauthorized release of information</a:t>
            </a:r>
          </a:p>
          <a:p>
            <a:pPr lvl="0"/>
            <a:r>
              <a:rPr lang="en-US" dirty="0"/>
              <a:t>Unauthorized copying of software</a:t>
            </a:r>
          </a:p>
          <a:p>
            <a:pPr lvl="0"/>
            <a:r>
              <a:rPr lang="en-US" dirty="0"/>
              <a:t>Denying the end user access to his/her own hardware, software, data or network resources</a:t>
            </a:r>
          </a:p>
          <a:p>
            <a:r>
              <a:rPr lang="en-US" dirty="0"/>
              <a:t>Using or conspiring to use computer or network resources to obtain information </a:t>
            </a:r>
          </a:p>
        </p:txBody>
      </p:sp>
    </p:spTree>
    <p:extLst>
      <p:ext uri="{BB962C8B-B14F-4D97-AF65-F5344CB8AC3E}">
        <p14:creationId xmlns:p14="http://schemas.microsoft.com/office/powerpoint/2010/main" val="326831028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img.wonderhowto.com/img/76/76/63470957161985/0/things-do-wonderhowto-04-25-05-01.w65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2350" y="2410620"/>
            <a:ext cx="5067300" cy="2905125"/>
          </a:xfrm>
          <a:prstGeom prst="rect">
            <a:avLst/>
          </a:prstGeom>
          <a:noFill/>
          <a:ln>
            <a:noFill/>
          </a:ln>
        </p:spPr>
      </p:pic>
    </p:spTree>
    <p:extLst>
      <p:ext uri="{BB962C8B-B14F-4D97-AF65-F5344CB8AC3E}">
        <p14:creationId xmlns:p14="http://schemas.microsoft.com/office/powerpoint/2010/main" val="396617197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Hacking &amp; Cracking</a:t>
            </a:r>
            <a:endParaRPr lang="en-US" dirty="0"/>
          </a:p>
        </p:txBody>
      </p:sp>
      <p:sp>
        <p:nvSpPr>
          <p:cNvPr id="3" name="Content Placeholder 2"/>
          <p:cNvSpPr>
            <a:spLocks noGrp="1"/>
          </p:cNvSpPr>
          <p:nvPr>
            <p:ph idx="1"/>
          </p:nvPr>
        </p:nvSpPr>
        <p:spPr/>
        <p:txBody>
          <a:bodyPr/>
          <a:lstStyle/>
          <a:p>
            <a:pPr marL="0" indent="0">
              <a:buNone/>
            </a:pPr>
            <a:r>
              <a:rPr lang="en-US" dirty="0" smtClean="0"/>
              <a:t>Techniques</a:t>
            </a:r>
          </a:p>
          <a:p>
            <a:pPr>
              <a:buFont typeface="Wingdings" panose="05000000000000000000" pitchFamily="2" charset="2"/>
              <a:buChar char="v"/>
            </a:pPr>
            <a:r>
              <a:rPr lang="en-US" dirty="0" smtClean="0"/>
              <a:t>Internet protocol spoofing</a:t>
            </a:r>
          </a:p>
          <a:p>
            <a:pPr>
              <a:buFont typeface="Wingdings" panose="05000000000000000000" pitchFamily="2" charset="2"/>
              <a:buChar char="v"/>
            </a:pPr>
            <a:r>
              <a:rPr lang="en-US" dirty="0" smtClean="0"/>
              <a:t>Network packet sniffers</a:t>
            </a:r>
          </a:p>
          <a:p>
            <a:pPr>
              <a:buFont typeface="Wingdings" panose="05000000000000000000" pitchFamily="2" charset="2"/>
              <a:buChar char="v"/>
            </a:pPr>
            <a:r>
              <a:rPr lang="en-US" dirty="0" smtClean="0"/>
              <a:t>Denial of service attack</a:t>
            </a:r>
          </a:p>
          <a:p>
            <a:pPr>
              <a:buFont typeface="Wingdings" panose="05000000000000000000" pitchFamily="2" charset="2"/>
              <a:buChar char="v"/>
            </a:pPr>
            <a:r>
              <a:rPr lang="en-US" dirty="0" smtClean="0"/>
              <a:t>Social Engineering</a:t>
            </a:r>
          </a:p>
          <a:p>
            <a:pPr>
              <a:buFont typeface="Wingdings" panose="05000000000000000000" pitchFamily="2" charset="2"/>
              <a:buChar char="v"/>
            </a:pPr>
            <a:r>
              <a:rPr lang="en-US" dirty="0" smtClean="0"/>
              <a:t>Buffer overflow attack</a:t>
            </a:r>
            <a:endParaRPr lang="en-US" dirty="0"/>
          </a:p>
        </p:txBody>
      </p:sp>
    </p:spTree>
    <p:extLst>
      <p:ext uri="{BB962C8B-B14F-4D97-AF65-F5344CB8AC3E}">
        <p14:creationId xmlns:p14="http://schemas.microsoft.com/office/powerpoint/2010/main" val="143975885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Protocol Spoofing</a:t>
            </a:r>
            <a:endParaRPr lang="en-US" dirty="0"/>
          </a:p>
        </p:txBody>
      </p:sp>
      <p:sp>
        <p:nvSpPr>
          <p:cNvPr id="3" name="Content Placeholder 2"/>
          <p:cNvSpPr>
            <a:spLocks noGrp="1"/>
          </p:cNvSpPr>
          <p:nvPr>
            <p:ph idx="1"/>
          </p:nvPr>
        </p:nvSpPr>
        <p:spPr/>
        <p:txBody>
          <a:bodyPr>
            <a:normAutofit/>
          </a:bodyPr>
          <a:lstStyle/>
          <a:p>
            <a:pPr algn="just" fontAlgn="base"/>
            <a:r>
              <a:rPr lang="en-US" dirty="0"/>
              <a:t>A technique used to gain unauthorized access to computers, whereby the intruder sends messages to a computer with an IP address indicating that the message is coming from a trusted host. To engage in IP spoofing, a hacker must first use a variety of techniques to find an IP address of a trusted host and then modify the packet headers so that it appears that the packets are coming from that host.</a:t>
            </a:r>
          </a:p>
          <a:p>
            <a:pPr algn="just"/>
            <a:r>
              <a:rPr lang="en-US" dirty="0"/>
              <a:t>Newer routers and firewall arrangements can offer protection against IP spoofing</a:t>
            </a:r>
          </a:p>
        </p:txBody>
      </p:sp>
    </p:spTree>
    <p:extLst>
      <p:ext uri="{BB962C8B-B14F-4D97-AF65-F5344CB8AC3E}">
        <p14:creationId xmlns:p14="http://schemas.microsoft.com/office/powerpoint/2010/main" val="4011606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blog.gurukpo.com/wp-content/uploads/2012/09/untitled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1" y="2057401"/>
            <a:ext cx="5819775" cy="3563445"/>
          </a:xfrm>
          <a:prstGeom prst="rect">
            <a:avLst/>
          </a:prstGeom>
          <a:noFill/>
          <a:ln>
            <a:noFill/>
          </a:ln>
        </p:spPr>
      </p:pic>
    </p:spTree>
    <p:extLst>
      <p:ext uri="{BB962C8B-B14F-4D97-AF65-F5344CB8AC3E}">
        <p14:creationId xmlns:p14="http://schemas.microsoft.com/office/powerpoint/2010/main" val="3937436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smtClean="0"/>
              <a:t>Payroll systems</a:t>
            </a:r>
          </a:p>
          <a:p>
            <a:r>
              <a:rPr lang="en-IN" dirty="0" smtClean="0"/>
              <a:t>Order processing systems</a:t>
            </a:r>
          </a:p>
          <a:p>
            <a:r>
              <a:rPr lang="en-IN" dirty="0" smtClean="0"/>
              <a:t>Reservation systems</a:t>
            </a:r>
          </a:p>
          <a:p>
            <a:r>
              <a:rPr lang="en-IN" dirty="0" smtClean="0"/>
              <a:t>Stock control systems</a:t>
            </a:r>
          </a:p>
          <a:p>
            <a:r>
              <a:rPr lang="en-IN" dirty="0" smtClean="0"/>
              <a:t>Systems for payments and funds transfers</a:t>
            </a:r>
          </a:p>
          <a:p>
            <a:pPr>
              <a:buNone/>
            </a:pPr>
            <a:r>
              <a:rPr lang="en-IN" i="1" dirty="0" smtClean="0"/>
              <a:t>The role of TPS</a:t>
            </a:r>
          </a:p>
          <a:p>
            <a:r>
              <a:rPr lang="en-IN" dirty="0" smtClean="0"/>
              <a:t>Produce information for other systems</a:t>
            </a:r>
          </a:p>
          <a:p>
            <a:r>
              <a:rPr lang="en-IN" dirty="0" smtClean="0"/>
              <a:t>Cross boundaries (internal and external)</a:t>
            </a:r>
          </a:p>
          <a:p>
            <a:r>
              <a:rPr lang="en-IN" dirty="0" smtClean="0"/>
              <a:t>Used by operational personnel + supervisory levels</a:t>
            </a:r>
          </a:p>
          <a:p>
            <a:r>
              <a:rPr lang="en-IN" dirty="0" smtClean="0"/>
              <a:t>Efficiency oriented</a:t>
            </a:r>
          </a:p>
          <a:p>
            <a:pPr lvl="1">
              <a:buNone/>
            </a:pPr>
            <a:endParaRPr lang="en-IN" dirty="0"/>
          </a:p>
        </p:txBody>
      </p:sp>
      <p:sp>
        <p:nvSpPr>
          <p:cNvPr id="2" name="Title 1"/>
          <p:cNvSpPr>
            <a:spLocks noGrp="1"/>
          </p:cNvSpPr>
          <p:nvPr>
            <p:ph type="title"/>
          </p:nvPr>
        </p:nvSpPr>
        <p:spPr/>
        <p:txBody>
          <a:bodyPr>
            <a:normAutofit/>
          </a:bodyPr>
          <a:lstStyle/>
          <a:p>
            <a:r>
              <a:rPr lang="en-US" dirty="0" smtClean="0"/>
              <a:t>Transaction processing: Examples</a:t>
            </a:r>
            <a:endParaRPr lang="en-IN" dirty="0"/>
          </a:p>
        </p:txBody>
      </p:sp>
    </p:spTree>
    <p:extLst>
      <p:ext uri="{BB962C8B-B14F-4D97-AF65-F5344CB8AC3E}">
        <p14:creationId xmlns:p14="http://schemas.microsoft.com/office/powerpoint/2010/main" val="138600020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NETWORK PACKET SNIFFERS</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a:t>A computer program or a piece of computer hardware that can intercept and log traffic passing over a digital network or part of a network</a:t>
            </a:r>
          </a:p>
          <a:p>
            <a:pPr marL="0" indent="0">
              <a:buNone/>
            </a:pPr>
            <a:endParaRPr lang="en-US" sz="1800" dirty="0"/>
          </a:p>
        </p:txBody>
      </p:sp>
      <p:pic>
        <p:nvPicPr>
          <p:cNvPr id="4" name="Picture 3" descr="http://image.slidesharecdn.com/packetsniffers-100516091624-phpapp01/95/packet-sniffers-2-728.jpg?cb=1274019856"/>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62201"/>
            <a:ext cx="5769480" cy="4326573"/>
          </a:xfrm>
          <a:prstGeom prst="rect">
            <a:avLst/>
          </a:prstGeom>
          <a:noFill/>
          <a:ln>
            <a:noFill/>
          </a:ln>
        </p:spPr>
      </p:pic>
    </p:spTree>
    <p:extLst>
      <p:ext uri="{BB962C8B-B14F-4D97-AF65-F5344CB8AC3E}">
        <p14:creationId xmlns:p14="http://schemas.microsoft.com/office/powerpoint/2010/main" val="206933223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DENIAL OF SERVICE ATTACK</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Attempt to make a machine or network unavailable to its intended users</a:t>
            </a:r>
          </a:p>
          <a:p>
            <a:pPr marL="0" indent="0">
              <a:buNone/>
            </a:pPr>
            <a:endParaRPr lang="en-US" sz="2000" dirty="0"/>
          </a:p>
        </p:txBody>
      </p:sp>
      <p:pic>
        <p:nvPicPr>
          <p:cNvPr id="4" name="Picture 3" descr="https://trickovista.files.wordpress.com/2014/04/dos-attac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1680" y="1981201"/>
            <a:ext cx="4602480" cy="3019425"/>
          </a:xfrm>
          <a:prstGeom prst="rect">
            <a:avLst/>
          </a:prstGeom>
          <a:noFill/>
          <a:ln>
            <a:noFill/>
          </a:ln>
        </p:spPr>
      </p:pic>
      <p:pic>
        <p:nvPicPr>
          <p:cNvPr id="5" name="Picture 4" descr="http://www.gregthatcher.com/Azure/images/ServiceUnavailable.PNG"/>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572000"/>
            <a:ext cx="3562350" cy="1695450"/>
          </a:xfrm>
          <a:prstGeom prst="rect">
            <a:avLst/>
          </a:prstGeom>
          <a:noFill/>
          <a:ln>
            <a:noFill/>
          </a:ln>
        </p:spPr>
      </p:pic>
    </p:spTree>
    <p:extLst>
      <p:ext uri="{BB962C8B-B14F-4D97-AF65-F5344CB8AC3E}">
        <p14:creationId xmlns:p14="http://schemas.microsoft.com/office/powerpoint/2010/main" val="341812062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ENGINEERING</a:t>
            </a:r>
            <a:endParaRPr lang="en-US" dirty="0"/>
          </a:p>
        </p:txBody>
      </p:sp>
      <p:sp>
        <p:nvSpPr>
          <p:cNvPr id="3" name="Content Placeholder 2"/>
          <p:cNvSpPr>
            <a:spLocks noGrp="1"/>
          </p:cNvSpPr>
          <p:nvPr>
            <p:ph idx="1"/>
          </p:nvPr>
        </p:nvSpPr>
        <p:spPr/>
        <p:txBody>
          <a:bodyPr>
            <a:normAutofit/>
          </a:bodyPr>
          <a:lstStyle/>
          <a:p>
            <a:pPr marL="0" indent="0" algn="just">
              <a:buNone/>
            </a:pPr>
            <a:r>
              <a:rPr lang="en-US" sz="2000" dirty="0"/>
              <a:t>Social engineering is the art of manipulating people so they give up confidential information</a:t>
            </a:r>
          </a:p>
          <a:p>
            <a:r>
              <a:rPr lang="en-US" sz="2000" dirty="0"/>
              <a:t>Phishing</a:t>
            </a:r>
          </a:p>
          <a:p>
            <a:r>
              <a:rPr lang="en-US" sz="2000" dirty="0"/>
              <a:t>Baiting</a:t>
            </a:r>
          </a:p>
          <a:p>
            <a:endParaRPr lang="en-US" sz="2000" dirty="0"/>
          </a:p>
          <a:p>
            <a:pPr marL="0" indent="0" algn="just">
              <a:buNone/>
            </a:pPr>
            <a:r>
              <a:rPr lang="en-US" sz="2000" dirty="0"/>
              <a:t>Baiting: These socially engineering schemes know that if you dangle something people want, many people will take the bait.</a:t>
            </a:r>
          </a:p>
          <a:p>
            <a:r>
              <a:rPr lang="en-US" sz="2000" dirty="0"/>
              <a:t> It can be in the form of a music or movie download on a peer-to-peer site</a:t>
            </a:r>
          </a:p>
          <a:p>
            <a:pPr marL="0" indent="0">
              <a:buNone/>
            </a:pPr>
            <a:endParaRPr lang="en-US" sz="2000" dirty="0"/>
          </a:p>
        </p:txBody>
      </p:sp>
    </p:spTree>
    <p:extLst>
      <p:ext uri="{BB962C8B-B14F-4D97-AF65-F5344CB8AC3E}">
        <p14:creationId xmlns:p14="http://schemas.microsoft.com/office/powerpoint/2010/main" val="412477067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It </a:t>
            </a:r>
            <a:r>
              <a:rPr lang="en-US" dirty="0"/>
              <a:t>is an attempt to acquire sensitive information such as usernames, passwords and credit card details by masquerading as a trust worthy entity in an electronic communication.</a:t>
            </a:r>
          </a:p>
          <a:p>
            <a:pPr lvl="0"/>
            <a:r>
              <a:rPr lang="en-US" b="1" dirty="0"/>
              <a:t>The message may explain there is a problem</a:t>
            </a:r>
            <a:r>
              <a:rPr lang="en-US" dirty="0"/>
              <a:t> that requires you to "verify" of information by clicking on the displayed link and providing information in their form</a:t>
            </a:r>
          </a:p>
          <a:p>
            <a:pPr lvl="0"/>
            <a:r>
              <a:rPr lang="en-US" b="1" dirty="0"/>
              <a:t>The message may notify you that you’re a ’winner’. </a:t>
            </a:r>
            <a:r>
              <a:rPr lang="en-US" dirty="0"/>
              <a:t>Maybe the email claims to be from a lottery, or a dead relative, or the millionth person to click on their site </a:t>
            </a:r>
            <a:endParaRPr lang="en-US" dirty="0" smtClean="0"/>
          </a:p>
          <a:p>
            <a:pPr lvl="0"/>
            <a:r>
              <a:rPr lang="en-US" b="1" dirty="0" smtClean="0"/>
              <a:t>The </a:t>
            </a:r>
            <a:r>
              <a:rPr lang="en-US" b="1" dirty="0"/>
              <a:t>message may ask for help</a:t>
            </a:r>
            <a:endParaRPr lang="en-US" dirty="0"/>
          </a:p>
          <a:p>
            <a:pPr lvl="0"/>
            <a:r>
              <a:rPr lang="en-US" b="1" dirty="0"/>
              <a:t>Response to a question you never had</a:t>
            </a:r>
            <a:endParaRPr lang="en-US" dirty="0"/>
          </a:p>
          <a:p>
            <a:endParaRPr lang="en-US" dirty="0"/>
          </a:p>
        </p:txBody>
      </p:sp>
    </p:spTree>
    <p:extLst>
      <p:ext uri="{BB962C8B-B14F-4D97-AF65-F5344CB8AC3E}">
        <p14:creationId xmlns:p14="http://schemas.microsoft.com/office/powerpoint/2010/main" val="333728942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recognize phishing </a:t>
            </a:r>
            <a:r>
              <a:rPr lang="en-US" dirty="0" smtClean="0"/>
              <a:t>emails?</a:t>
            </a:r>
            <a:endParaRPr lang="en-US" dirty="0"/>
          </a:p>
        </p:txBody>
      </p:sp>
      <p:sp>
        <p:nvSpPr>
          <p:cNvPr id="3" name="Content Placeholder 2"/>
          <p:cNvSpPr>
            <a:spLocks noGrp="1"/>
          </p:cNvSpPr>
          <p:nvPr>
            <p:ph idx="1"/>
          </p:nvPr>
        </p:nvSpPr>
        <p:spPr/>
        <p:txBody>
          <a:bodyPr/>
          <a:lstStyle/>
          <a:p>
            <a:pPr lvl="0"/>
            <a:r>
              <a:rPr lang="en-US" dirty="0"/>
              <a:t>Spelling and bad grammar</a:t>
            </a:r>
          </a:p>
          <a:p>
            <a:pPr lvl="0"/>
            <a:r>
              <a:rPr lang="en-US" dirty="0"/>
              <a:t>Links in email</a:t>
            </a:r>
          </a:p>
          <a:p>
            <a:pPr lvl="0"/>
            <a:r>
              <a:rPr lang="en-US" dirty="0"/>
              <a:t>Threats </a:t>
            </a:r>
          </a:p>
          <a:p>
            <a:pPr lvl="0"/>
            <a:r>
              <a:rPr lang="en-US" dirty="0"/>
              <a:t>Spoofing popular companies or websites</a:t>
            </a:r>
          </a:p>
          <a:p>
            <a:pPr marL="0" indent="0">
              <a:buNone/>
            </a:pPr>
            <a:endParaRPr lang="en-US" dirty="0"/>
          </a:p>
        </p:txBody>
      </p:sp>
    </p:spTree>
    <p:extLst>
      <p:ext uri="{BB962C8B-B14F-4D97-AF65-F5344CB8AC3E}">
        <p14:creationId xmlns:p14="http://schemas.microsoft.com/office/powerpoint/2010/main" val="112743980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BUFFER OVERFLOW ATTACK</a:t>
            </a:r>
            <a:endParaRPr lang="en-US" dirty="0"/>
          </a:p>
        </p:txBody>
      </p:sp>
      <p:sp>
        <p:nvSpPr>
          <p:cNvPr id="3" name="Content Placeholder 2"/>
          <p:cNvSpPr>
            <a:spLocks noGrp="1"/>
          </p:cNvSpPr>
          <p:nvPr>
            <p:ph idx="1"/>
          </p:nvPr>
        </p:nvSpPr>
        <p:spPr/>
        <p:txBody>
          <a:bodyPr>
            <a:noAutofit/>
          </a:bodyPr>
          <a:lstStyle/>
          <a:p>
            <a:pPr algn="just"/>
            <a:r>
              <a:rPr lang="en-US" sz="2400" dirty="0"/>
              <a:t>A buffer overflow occurs when a program or process tries to store more data in a buffer (temporary data storage area) than it was intended to hold.</a:t>
            </a:r>
          </a:p>
          <a:p>
            <a:pPr algn="just"/>
            <a:r>
              <a:rPr lang="en-US" sz="2400" dirty="0"/>
              <a:t>Buffers are created to contain a finite amount of data, the extra information - which has to go somewhere - can overflow into adjacent buffers, corrupting or overwriting the valid data held in them</a:t>
            </a:r>
          </a:p>
          <a:p>
            <a:pPr algn="just"/>
            <a:r>
              <a:rPr lang="en-US" sz="2400" dirty="0"/>
              <a:t>In buffer overflow attacks, the extra data may contain codes designed to trigger specific actions, in effect sending new instructions to the attacked computer that could, for example, damage the user's files, change data, or disclose confidential information</a:t>
            </a:r>
          </a:p>
        </p:txBody>
      </p:sp>
    </p:spTree>
    <p:extLst>
      <p:ext uri="{BB962C8B-B14F-4D97-AF65-F5344CB8AC3E}">
        <p14:creationId xmlns:p14="http://schemas.microsoft.com/office/powerpoint/2010/main" val="245141734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THEFT</a:t>
            </a:r>
            <a:endParaRPr lang="en-US" dirty="0"/>
          </a:p>
        </p:txBody>
      </p:sp>
      <p:sp>
        <p:nvSpPr>
          <p:cNvPr id="3" name="Content Placeholder 2"/>
          <p:cNvSpPr>
            <a:spLocks noGrp="1"/>
          </p:cNvSpPr>
          <p:nvPr>
            <p:ph idx="1"/>
          </p:nvPr>
        </p:nvSpPr>
        <p:spPr/>
        <p:txBody>
          <a:bodyPr/>
          <a:lstStyle/>
          <a:p>
            <a:pPr>
              <a:lnSpc>
                <a:spcPct val="90000"/>
              </a:lnSpc>
            </a:pPr>
            <a:r>
              <a:rPr lang="en-US" dirty="0" smtClean="0">
                <a:cs typeface="Arial" charset="0"/>
              </a:rPr>
              <a:t>Most involve theft of money</a:t>
            </a:r>
          </a:p>
          <a:p>
            <a:pPr>
              <a:lnSpc>
                <a:spcPct val="90000"/>
              </a:lnSpc>
              <a:spcBef>
                <a:spcPct val="40000"/>
              </a:spcBef>
            </a:pPr>
            <a:r>
              <a:rPr lang="en-US" dirty="0" smtClean="0">
                <a:cs typeface="Arial" charset="0"/>
              </a:rPr>
              <a:t>“Inside jobs” </a:t>
            </a:r>
          </a:p>
          <a:p>
            <a:pPr>
              <a:lnSpc>
                <a:spcPct val="90000"/>
              </a:lnSpc>
              <a:spcBef>
                <a:spcPct val="40000"/>
              </a:spcBef>
            </a:pPr>
            <a:r>
              <a:rPr lang="en-US" dirty="0" smtClean="0">
                <a:cs typeface="Arial" charset="0"/>
              </a:rPr>
              <a:t>Unauthorized activity</a:t>
            </a:r>
          </a:p>
          <a:p>
            <a:pPr>
              <a:lnSpc>
                <a:spcPct val="90000"/>
              </a:lnSpc>
              <a:spcBef>
                <a:spcPct val="40000"/>
              </a:spcBef>
            </a:pPr>
            <a:r>
              <a:rPr lang="en-US" dirty="0" smtClean="0">
                <a:cs typeface="Arial" charset="0"/>
              </a:rPr>
              <a:t>Attacks through the Internet</a:t>
            </a:r>
          </a:p>
          <a:p>
            <a:pPr>
              <a:lnSpc>
                <a:spcPct val="90000"/>
              </a:lnSpc>
              <a:spcBef>
                <a:spcPct val="40000"/>
              </a:spcBef>
            </a:pPr>
            <a:r>
              <a:rPr lang="en-US" dirty="0" smtClean="0">
                <a:cs typeface="Arial" charset="0"/>
              </a:rPr>
              <a:t>Most companies don’t report</a:t>
            </a:r>
          </a:p>
          <a:p>
            <a:pPr marL="0" indent="0">
              <a:buNone/>
            </a:pPr>
            <a:endParaRPr lang="en-US" dirty="0"/>
          </a:p>
        </p:txBody>
      </p:sp>
    </p:spTree>
    <p:extLst>
      <p:ext uri="{BB962C8B-B14F-4D97-AF65-F5344CB8AC3E}">
        <p14:creationId xmlns:p14="http://schemas.microsoft.com/office/powerpoint/2010/main" val="253741496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Cyberterrorism</a:t>
            </a:r>
            <a:endParaRPr lang="en-US" dirty="0"/>
          </a:p>
        </p:txBody>
      </p:sp>
      <p:sp>
        <p:nvSpPr>
          <p:cNvPr id="3" name="Content Placeholder 2"/>
          <p:cNvSpPr>
            <a:spLocks noGrp="1"/>
          </p:cNvSpPr>
          <p:nvPr>
            <p:ph idx="1"/>
          </p:nvPr>
        </p:nvSpPr>
        <p:spPr/>
        <p:txBody>
          <a:bodyPr/>
          <a:lstStyle/>
          <a:p>
            <a:pPr>
              <a:lnSpc>
                <a:spcPct val="80000"/>
              </a:lnSpc>
            </a:pPr>
            <a:r>
              <a:rPr lang="en-US" dirty="0">
                <a:cs typeface="Arial" charset="0"/>
              </a:rPr>
              <a:t>Use IT to attack electronic infrastructure, exchange information or make threats</a:t>
            </a:r>
          </a:p>
          <a:p>
            <a:pPr>
              <a:lnSpc>
                <a:spcPct val="80000"/>
              </a:lnSpc>
            </a:pPr>
            <a:r>
              <a:rPr lang="en-US" dirty="0">
                <a:cs typeface="Arial" charset="0"/>
              </a:rPr>
              <a:t>Terror related </a:t>
            </a:r>
          </a:p>
          <a:p>
            <a:pPr lvl="1">
              <a:lnSpc>
                <a:spcPct val="80000"/>
              </a:lnSpc>
            </a:pPr>
            <a:r>
              <a:rPr lang="en-US" dirty="0">
                <a:cs typeface="Arial" charset="0"/>
              </a:rPr>
              <a:t>More political motivation than criminal</a:t>
            </a:r>
          </a:p>
          <a:p>
            <a:pPr>
              <a:lnSpc>
                <a:spcPct val="80000"/>
              </a:lnSpc>
              <a:spcBef>
                <a:spcPct val="40000"/>
              </a:spcBef>
            </a:pPr>
            <a:r>
              <a:rPr lang="en-US" dirty="0">
                <a:cs typeface="Arial" charset="0"/>
              </a:rPr>
              <a:t>Examples</a:t>
            </a:r>
          </a:p>
          <a:p>
            <a:pPr lvl="1">
              <a:lnSpc>
                <a:spcPct val="80000"/>
              </a:lnSpc>
              <a:spcBef>
                <a:spcPct val="40000"/>
              </a:spcBef>
            </a:pPr>
            <a:r>
              <a:rPr lang="en-US">
                <a:cs typeface="Arial" charset="0"/>
              </a:rPr>
              <a:t>Shut </a:t>
            </a:r>
            <a:r>
              <a:rPr lang="en-US" dirty="0">
                <a:cs typeface="Arial" charset="0"/>
              </a:rPr>
              <a:t>down of government network and banks in Estonia</a:t>
            </a:r>
          </a:p>
          <a:p>
            <a:pPr lvl="1">
              <a:lnSpc>
                <a:spcPct val="80000"/>
              </a:lnSpc>
              <a:spcBef>
                <a:spcPct val="40000"/>
              </a:spcBef>
            </a:pPr>
            <a:r>
              <a:rPr lang="en-US" dirty="0">
                <a:cs typeface="Arial" charset="0"/>
              </a:rPr>
              <a:t>Non-deliberate shut down of systems at nuclear reactor</a:t>
            </a:r>
          </a:p>
          <a:p>
            <a:endParaRPr lang="en-US" dirty="0"/>
          </a:p>
        </p:txBody>
      </p:sp>
    </p:spTree>
    <p:extLst>
      <p:ext uri="{BB962C8B-B14F-4D97-AF65-F5344CB8AC3E}">
        <p14:creationId xmlns:p14="http://schemas.microsoft.com/office/powerpoint/2010/main" val="90509521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Unauthorized Use at Work</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spcAft>
                <a:spcPct val="15000"/>
              </a:spcAft>
            </a:pPr>
            <a:r>
              <a:rPr lang="en-US" dirty="0">
                <a:cs typeface="Arial" charset="0"/>
              </a:rPr>
              <a:t>Time and resource theft</a:t>
            </a:r>
          </a:p>
          <a:p>
            <a:pPr lvl="1">
              <a:lnSpc>
                <a:spcPct val="90000"/>
              </a:lnSpc>
              <a:spcAft>
                <a:spcPct val="15000"/>
              </a:spcAft>
            </a:pPr>
            <a:r>
              <a:rPr lang="en-US" dirty="0">
                <a:cs typeface="Arial" charset="0"/>
              </a:rPr>
              <a:t>Doing private consulting</a:t>
            </a:r>
          </a:p>
          <a:p>
            <a:pPr lvl="1">
              <a:lnSpc>
                <a:spcPct val="90000"/>
              </a:lnSpc>
              <a:spcAft>
                <a:spcPct val="15000"/>
              </a:spcAft>
            </a:pPr>
            <a:r>
              <a:rPr lang="en-US" dirty="0">
                <a:cs typeface="Arial" charset="0"/>
              </a:rPr>
              <a:t>Doing personal finances</a:t>
            </a:r>
          </a:p>
          <a:p>
            <a:pPr lvl="1">
              <a:lnSpc>
                <a:spcPct val="90000"/>
              </a:lnSpc>
              <a:spcAft>
                <a:spcPct val="15000"/>
              </a:spcAft>
            </a:pPr>
            <a:r>
              <a:rPr lang="en-US" dirty="0">
                <a:cs typeface="Arial" charset="0"/>
              </a:rPr>
              <a:t>Playing video games</a:t>
            </a:r>
          </a:p>
          <a:p>
            <a:pPr lvl="1">
              <a:lnSpc>
                <a:spcPct val="90000"/>
              </a:lnSpc>
            </a:pPr>
            <a:r>
              <a:rPr lang="en-US" dirty="0">
                <a:cs typeface="Arial" charset="0"/>
              </a:rPr>
              <a:t>Unauthorized use of the Internet or networks</a:t>
            </a:r>
          </a:p>
          <a:p>
            <a:pPr lvl="1">
              <a:lnSpc>
                <a:spcPct val="90000"/>
              </a:lnSpc>
            </a:pPr>
            <a:r>
              <a:rPr lang="en-US" dirty="0">
                <a:cs typeface="Arial" charset="0"/>
              </a:rPr>
              <a:t>Recreational surfing</a:t>
            </a:r>
          </a:p>
          <a:p>
            <a:pPr lvl="1">
              <a:lnSpc>
                <a:spcPct val="90000"/>
              </a:lnSpc>
            </a:pPr>
            <a:r>
              <a:rPr lang="en-US" dirty="0">
                <a:cs typeface="Arial" charset="0"/>
              </a:rPr>
              <a:t>Racist or offensive e-mail</a:t>
            </a:r>
          </a:p>
          <a:p>
            <a:pPr lvl="1">
              <a:lnSpc>
                <a:spcPct val="90000"/>
              </a:lnSpc>
            </a:pPr>
            <a:r>
              <a:rPr lang="en-US" dirty="0">
                <a:cs typeface="Arial" charset="0"/>
              </a:rPr>
              <a:t>Pornographic sites</a:t>
            </a:r>
          </a:p>
          <a:p>
            <a:pPr>
              <a:lnSpc>
                <a:spcPct val="90000"/>
              </a:lnSpc>
              <a:spcAft>
                <a:spcPct val="15000"/>
              </a:spcAft>
            </a:pPr>
            <a:r>
              <a:rPr lang="en-US" dirty="0">
                <a:cs typeface="Arial" charset="0"/>
              </a:rPr>
              <a:t>Sniffers</a:t>
            </a:r>
          </a:p>
          <a:p>
            <a:pPr lvl="1">
              <a:lnSpc>
                <a:spcPct val="90000"/>
              </a:lnSpc>
              <a:spcAft>
                <a:spcPct val="15000"/>
              </a:spcAft>
            </a:pPr>
            <a:r>
              <a:rPr lang="en-US" dirty="0">
                <a:cs typeface="Arial" charset="0"/>
              </a:rPr>
              <a:t>Monitor network traffic or capacity</a:t>
            </a:r>
          </a:p>
          <a:p>
            <a:pPr lvl="1">
              <a:lnSpc>
                <a:spcPct val="90000"/>
              </a:lnSpc>
            </a:pPr>
            <a:r>
              <a:rPr lang="en-US" dirty="0">
                <a:cs typeface="Arial" charset="0"/>
              </a:rPr>
              <a:t>Find evidence of improper use</a:t>
            </a:r>
          </a:p>
          <a:p>
            <a:endParaRPr lang="en-US" dirty="0"/>
          </a:p>
        </p:txBody>
      </p:sp>
    </p:spTree>
    <p:extLst>
      <p:ext uri="{BB962C8B-B14F-4D97-AF65-F5344CB8AC3E}">
        <p14:creationId xmlns:p14="http://schemas.microsoft.com/office/powerpoint/2010/main" val="275099942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Adware and Spyware</a:t>
            </a:r>
            <a:endParaRPr lang="en-US" dirty="0"/>
          </a:p>
        </p:txBody>
      </p:sp>
      <p:sp>
        <p:nvSpPr>
          <p:cNvPr id="3" name="Content Placeholder 2"/>
          <p:cNvSpPr>
            <a:spLocks noGrp="1"/>
          </p:cNvSpPr>
          <p:nvPr>
            <p:ph idx="1"/>
          </p:nvPr>
        </p:nvSpPr>
        <p:spPr/>
        <p:txBody>
          <a:bodyPr>
            <a:normAutofit fontScale="92500" lnSpcReduction="10000"/>
          </a:bodyPr>
          <a:lstStyle/>
          <a:p>
            <a:pPr>
              <a:spcAft>
                <a:spcPct val="5000"/>
              </a:spcAft>
            </a:pPr>
            <a:r>
              <a:rPr lang="en-US" dirty="0">
                <a:cs typeface="Arial" charset="0"/>
              </a:rPr>
              <a:t>Adware</a:t>
            </a:r>
          </a:p>
          <a:p>
            <a:pPr lvl="1">
              <a:spcAft>
                <a:spcPct val="5000"/>
              </a:spcAft>
            </a:pPr>
            <a:r>
              <a:rPr lang="en-US" sz="2200" dirty="0">
                <a:cs typeface="Arial" charset="0"/>
              </a:rPr>
              <a:t>Useful software allows ads without consent </a:t>
            </a:r>
          </a:p>
          <a:p>
            <a:pPr>
              <a:spcAft>
                <a:spcPct val="5000"/>
              </a:spcAft>
            </a:pPr>
            <a:r>
              <a:rPr lang="en-US" dirty="0">
                <a:cs typeface="Arial" charset="0"/>
              </a:rPr>
              <a:t>Spyware</a:t>
            </a:r>
          </a:p>
          <a:p>
            <a:pPr lvl="1">
              <a:spcAft>
                <a:spcPct val="5000"/>
              </a:spcAft>
            </a:pPr>
            <a:r>
              <a:rPr lang="en-US" sz="2200" dirty="0">
                <a:cs typeface="Arial" charset="0"/>
              </a:rPr>
              <a:t>Type of Adware</a:t>
            </a:r>
          </a:p>
          <a:p>
            <a:pPr lvl="1">
              <a:spcAft>
                <a:spcPct val="10000"/>
              </a:spcAft>
            </a:pPr>
            <a:r>
              <a:rPr lang="en-US" sz="2200" dirty="0">
                <a:cs typeface="Arial" charset="0"/>
              </a:rPr>
              <a:t>Can steal private information </a:t>
            </a:r>
          </a:p>
          <a:p>
            <a:pPr lvl="1">
              <a:spcAft>
                <a:spcPct val="10000"/>
              </a:spcAft>
            </a:pPr>
            <a:r>
              <a:rPr lang="en-US" sz="2200" dirty="0">
                <a:cs typeface="Arial" charset="0"/>
              </a:rPr>
              <a:t>Add advertising links to Web pages</a:t>
            </a:r>
          </a:p>
          <a:p>
            <a:pPr lvl="1">
              <a:spcAft>
                <a:spcPct val="10000"/>
              </a:spcAft>
            </a:pPr>
            <a:r>
              <a:rPr lang="en-US" sz="2200" dirty="0">
                <a:cs typeface="Arial" charset="0"/>
              </a:rPr>
              <a:t>Redirect affiliate payments</a:t>
            </a:r>
          </a:p>
          <a:p>
            <a:pPr lvl="1">
              <a:spcAft>
                <a:spcPct val="10000"/>
              </a:spcAft>
            </a:pPr>
            <a:r>
              <a:rPr lang="en-US" sz="2200" dirty="0">
                <a:cs typeface="Arial" charset="0"/>
              </a:rPr>
              <a:t>Change a users home page and search settings</a:t>
            </a:r>
          </a:p>
          <a:p>
            <a:pPr lvl="1">
              <a:spcAft>
                <a:spcPct val="10000"/>
              </a:spcAft>
            </a:pPr>
            <a:r>
              <a:rPr lang="en-US" sz="2200" dirty="0">
                <a:cs typeface="Arial" charset="0"/>
              </a:rPr>
              <a:t>Make modem call premium-rate numbers</a:t>
            </a:r>
          </a:p>
          <a:p>
            <a:pPr lvl="1">
              <a:spcAft>
                <a:spcPct val="10000"/>
              </a:spcAft>
            </a:pPr>
            <a:r>
              <a:rPr lang="en-US" sz="2200" dirty="0">
                <a:cs typeface="Arial" charset="0"/>
              </a:rPr>
              <a:t>Leave security holes that let Trojans in</a:t>
            </a:r>
          </a:p>
          <a:p>
            <a:pPr lvl="1"/>
            <a:r>
              <a:rPr lang="en-US" sz="2200" dirty="0">
                <a:cs typeface="Arial" charset="0"/>
              </a:rPr>
              <a:t>Degrade system performance</a:t>
            </a:r>
          </a:p>
          <a:p>
            <a:r>
              <a:rPr lang="en-US" dirty="0">
                <a:cs typeface="Arial" charset="0"/>
              </a:rPr>
              <a:t>Removal often not completely successful</a:t>
            </a:r>
          </a:p>
          <a:p>
            <a:pPr marL="0" indent="0">
              <a:buNone/>
            </a:pPr>
            <a:endParaRPr lang="en-US" dirty="0"/>
          </a:p>
        </p:txBody>
      </p:sp>
    </p:spTree>
    <p:extLst>
      <p:ext uri="{BB962C8B-B14F-4D97-AF65-F5344CB8AC3E}">
        <p14:creationId xmlns:p14="http://schemas.microsoft.com/office/powerpoint/2010/main" val="3357047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481138"/>
          <a:ext cx="82296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smtClean="0"/>
                        <a:t>INPUT</a:t>
                      </a:r>
                      <a:endParaRPr lang="en-IN" dirty="0"/>
                    </a:p>
                  </a:txBody>
                  <a:tcPr/>
                </a:tc>
                <a:tc>
                  <a:txBody>
                    <a:bodyPr/>
                    <a:lstStyle/>
                    <a:p>
                      <a:r>
                        <a:rPr lang="en-US" dirty="0" smtClean="0"/>
                        <a:t>PROCESSING </a:t>
                      </a:r>
                      <a:endParaRPr lang="en-IN" dirty="0"/>
                    </a:p>
                  </a:txBody>
                  <a:tcPr/>
                </a:tc>
                <a:tc>
                  <a:txBody>
                    <a:bodyPr/>
                    <a:lstStyle/>
                    <a:p>
                      <a:r>
                        <a:rPr lang="en-US" dirty="0" smtClean="0"/>
                        <a:t>OUTPUT</a:t>
                      </a:r>
                      <a:endParaRPr lang="en-IN" dirty="0"/>
                    </a:p>
                  </a:txBody>
                  <a:tcPr/>
                </a:tc>
                <a:extLst>
                  <a:ext uri="{0D108BD9-81ED-4DB2-BD59-A6C34878D82A}">
                    <a16:rowId xmlns:a16="http://schemas.microsoft.com/office/drawing/2014/main" val="10000"/>
                  </a:ext>
                </a:extLst>
              </a:tr>
              <a:tr h="370840">
                <a:tc>
                  <a:txBody>
                    <a:bodyPr/>
                    <a:lstStyle/>
                    <a:p>
                      <a:r>
                        <a:rPr lang="en-US" dirty="0" smtClean="0"/>
                        <a:t>Internal transactions</a:t>
                      </a:r>
                      <a:endParaRPr lang="en-IN" dirty="0"/>
                    </a:p>
                  </a:txBody>
                  <a:tcPr/>
                </a:tc>
                <a:tc>
                  <a:txBody>
                    <a:bodyPr/>
                    <a:lstStyle/>
                    <a:p>
                      <a:r>
                        <a:rPr lang="en-US" dirty="0" smtClean="0"/>
                        <a:t>Sorting</a:t>
                      </a:r>
                      <a:endParaRPr lang="en-IN" dirty="0"/>
                    </a:p>
                  </a:txBody>
                  <a:tcPr/>
                </a:tc>
                <a:tc>
                  <a:txBody>
                    <a:bodyPr/>
                    <a:lstStyle/>
                    <a:p>
                      <a:r>
                        <a:rPr lang="en-US" dirty="0" smtClean="0"/>
                        <a:t>Summary reports</a:t>
                      </a:r>
                      <a:endParaRPr lang="en-IN" dirty="0"/>
                    </a:p>
                  </a:txBody>
                  <a:tcPr/>
                </a:tc>
                <a:extLst>
                  <a:ext uri="{0D108BD9-81ED-4DB2-BD59-A6C34878D82A}">
                    <a16:rowId xmlns:a16="http://schemas.microsoft.com/office/drawing/2014/main" val="10001"/>
                  </a:ext>
                </a:extLst>
              </a:tr>
              <a:tr h="370840">
                <a:tc>
                  <a:txBody>
                    <a:bodyPr/>
                    <a:lstStyle/>
                    <a:p>
                      <a:r>
                        <a:rPr lang="en-US" dirty="0" smtClean="0"/>
                        <a:t>Internal files</a:t>
                      </a:r>
                      <a:endParaRPr lang="en-IN" dirty="0"/>
                    </a:p>
                  </a:txBody>
                  <a:tcPr/>
                </a:tc>
                <a:tc>
                  <a:txBody>
                    <a:bodyPr/>
                    <a:lstStyle/>
                    <a:p>
                      <a:r>
                        <a:rPr lang="en-US" dirty="0" smtClean="0"/>
                        <a:t>Merging</a:t>
                      </a:r>
                      <a:endParaRPr lang="en-IN" dirty="0"/>
                    </a:p>
                  </a:txBody>
                  <a:tcPr/>
                </a:tc>
                <a:tc>
                  <a:txBody>
                    <a:bodyPr/>
                    <a:lstStyle/>
                    <a:p>
                      <a:r>
                        <a:rPr lang="en-US" dirty="0" smtClean="0"/>
                        <a:t>Action report</a:t>
                      </a:r>
                      <a:endParaRPr lang="en-IN" dirty="0"/>
                    </a:p>
                  </a:txBody>
                  <a:tcPr/>
                </a:tc>
                <a:extLst>
                  <a:ext uri="{0D108BD9-81ED-4DB2-BD59-A6C34878D82A}">
                    <a16:rowId xmlns:a16="http://schemas.microsoft.com/office/drawing/2014/main" val="10002"/>
                  </a:ext>
                </a:extLst>
              </a:tr>
              <a:tr h="370840">
                <a:tc>
                  <a:txBody>
                    <a:bodyPr/>
                    <a:lstStyle/>
                    <a:p>
                      <a:r>
                        <a:rPr lang="en-US" dirty="0" smtClean="0"/>
                        <a:t>Structured data</a:t>
                      </a:r>
                      <a:endParaRPr lang="en-IN" dirty="0"/>
                    </a:p>
                  </a:txBody>
                  <a:tcPr/>
                </a:tc>
                <a:tc>
                  <a:txBody>
                    <a:bodyPr/>
                    <a:lstStyle/>
                    <a:p>
                      <a:r>
                        <a:rPr lang="en-US" dirty="0" smtClean="0"/>
                        <a:t>Summarizing</a:t>
                      </a:r>
                      <a:endParaRPr lang="en-IN" dirty="0"/>
                    </a:p>
                  </a:txBody>
                  <a:tcPr/>
                </a:tc>
                <a:tc>
                  <a:txBody>
                    <a:bodyPr/>
                    <a:lstStyle/>
                    <a:p>
                      <a:r>
                        <a:rPr lang="en-US" dirty="0" smtClean="0"/>
                        <a:t>Detailed reports</a:t>
                      </a:r>
                      <a:endParaRPr lang="en-IN" dirty="0"/>
                    </a:p>
                  </a:txBody>
                  <a:tcPr/>
                </a:tc>
                <a:extLst>
                  <a:ext uri="{0D108BD9-81ED-4DB2-BD59-A6C34878D82A}">
                    <a16:rowId xmlns:a16="http://schemas.microsoft.com/office/drawing/2014/main" val="10003"/>
                  </a:ext>
                </a:extLst>
              </a:tr>
              <a:tr h="370840">
                <a:tc>
                  <a:txBody>
                    <a:bodyPr/>
                    <a:lstStyle/>
                    <a:p>
                      <a:endParaRPr lang="en-IN"/>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normAutofit/>
          </a:bodyPr>
          <a:lstStyle/>
          <a:p>
            <a:r>
              <a:rPr lang="en-US" dirty="0" smtClean="0"/>
              <a:t>Management Information System</a:t>
            </a:r>
            <a:endParaRPr lang="en-IN" dirty="0"/>
          </a:p>
        </p:txBody>
      </p:sp>
    </p:spTree>
    <p:extLst>
      <p:ext uri="{BB962C8B-B14F-4D97-AF65-F5344CB8AC3E}">
        <p14:creationId xmlns:p14="http://schemas.microsoft.com/office/powerpoint/2010/main" val="72364987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protect from cybercrime?</a:t>
            </a:r>
          </a:p>
        </p:txBody>
      </p:sp>
      <p:sp>
        <p:nvSpPr>
          <p:cNvPr id="3" name="Content Placeholder 2"/>
          <p:cNvSpPr>
            <a:spLocks noGrp="1"/>
          </p:cNvSpPr>
          <p:nvPr>
            <p:ph idx="1"/>
          </p:nvPr>
        </p:nvSpPr>
        <p:spPr/>
        <p:txBody>
          <a:bodyPr/>
          <a:lstStyle/>
          <a:p>
            <a:pPr lvl="0"/>
            <a:r>
              <a:rPr lang="en-US" dirty="0"/>
              <a:t>Antivirus</a:t>
            </a:r>
          </a:p>
          <a:p>
            <a:pPr lvl="0"/>
            <a:r>
              <a:rPr lang="en-US" dirty="0"/>
              <a:t>Virtual private networks</a:t>
            </a:r>
          </a:p>
          <a:p>
            <a:pPr lvl="0"/>
            <a:r>
              <a:rPr lang="en-US" dirty="0"/>
              <a:t>Intrusion detecting systems</a:t>
            </a:r>
          </a:p>
          <a:p>
            <a:pPr lvl="0"/>
            <a:r>
              <a:rPr lang="en-US" dirty="0"/>
              <a:t>Data backup</a:t>
            </a:r>
          </a:p>
          <a:p>
            <a:pPr lvl="0"/>
            <a:r>
              <a:rPr lang="en-US" dirty="0"/>
              <a:t>Annual security plan testing</a:t>
            </a:r>
          </a:p>
          <a:p>
            <a:pPr lvl="0"/>
            <a:r>
              <a:rPr lang="en-US" dirty="0"/>
              <a:t>Security plan compliance audit</a:t>
            </a:r>
          </a:p>
          <a:p>
            <a:r>
              <a:rPr lang="en-US" dirty="0"/>
              <a:t>Biometrics</a:t>
            </a:r>
          </a:p>
        </p:txBody>
      </p:sp>
    </p:spTree>
    <p:extLst>
      <p:ext uri="{BB962C8B-B14F-4D97-AF65-F5344CB8AC3E}">
        <p14:creationId xmlns:p14="http://schemas.microsoft.com/office/powerpoint/2010/main" val="227435468"/>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COMPUTER FORENSICS</a:t>
            </a:r>
            <a:endParaRPr lang="en-US" dirty="0"/>
          </a:p>
        </p:txBody>
      </p:sp>
      <p:sp>
        <p:nvSpPr>
          <p:cNvPr id="3" name="Subtitle 2"/>
          <p:cNvSpPr>
            <a:spLocks noGrp="1"/>
          </p:cNvSpPr>
          <p:nvPr>
            <p:ph type="subTitle" idx="1"/>
          </p:nvPr>
        </p:nvSpPr>
        <p:spPr/>
        <p:txBody>
          <a:bodyPr>
            <a:normAutofit/>
          </a:bodyPr>
          <a:lstStyle/>
          <a:p>
            <a:r>
              <a:rPr lang="en-US" dirty="0"/>
              <a:t>“Forensic computing is the process of identifying, preserving, analyzing and presenting digital evidence in a manner that is legally acceptable.”(Rodney </a:t>
            </a:r>
            <a:r>
              <a:rPr lang="en-US" dirty="0" err="1"/>
              <a:t>Mckemmish</a:t>
            </a:r>
            <a:r>
              <a:rPr lang="en-US" dirty="0"/>
              <a:t> 1999).</a:t>
            </a:r>
          </a:p>
        </p:txBody>
      </p:sp>
    </p:spTree>
    <p:extLst>
      <p:ext uri="{BB962C8B-B14F-4D97-AF65-F5344CB8AC3E}">
        <p14:creationId xmlns:p14="http://schemas.microsoft.com/office/powerpoint/2010/main" val="201154419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OF COMPUTER FORENSICS</a:t>
            </a:r>
            <a:endParaRPr lang="en-US" dirty="0"/>
          </a:p>
        </p:txBody>
      </p:sp>
      <p:sp>
        <p:nvSpPr>
          <p:cNvPr id="3" name="Content Placeholder 2"/>
          <p:cNvSpPr>
            <a:spLocks noGrp="1"/>
          </p:cNvSpPr>
          <p:nvPr>
            <p:ph idx="1"/>
          </p:nvPr>
        </p:nvSpPr>
        <p:spPr/>
        <p:txBody>
          <a:bodyPr>
            <a:normAutofit/>
          </a:bodyPr>
          <a:lstStyle/>
          <a:p>
            <a:r>
              <a:rPr lang="en-US" dirty="0" smtClean="0"/>
              <a:t>To </a:t>
            </a:r>
            <a:r>
              <a:rPr lang="en-US" dirty="0"/>
              <a:t>produce evidence in the court that can lead to the punishment of the actual. </a:t>
            </a:r>
          </a:p>
          <a:p>
            <a:r>
              <a:rPr lang="en-US" dirty="0" smtClean="0"/>
              <a:t>To </a:t>
            </a:r>
            <a:r>
              <a:rPr lang="en-US" dirty="0"/>
              <a:t>ensure the integrity of the computer system. </a:t>
            </a:r>
          </a:p>
          <a:p>
            <a:r>
              <a:rPr lang="en-US" dirty="0" smtClean="0"/>
              <a:t>To </a:t>
            </a:r>
            <a:r>
              <a:rPr lang="en-US" dirty="0"/>
              <a:t>focus on the response to hi-tech offenses, started to </a:t>
            </a:r>
            <a:r>
              <a:rPr lang="en-US" dirty="0" smtClean="0"/>
              <a:t>intertwine</a:t>
            </a:r>
          </a:p>
          <a:p>
            <a:pPr marL="0" indent="0">
              <a:buNone/>
            </a:pPr>
            <a:r>
              <a:rPr lang="en-US" dirty="0" smtClean="0"/>
              <a:t>GOAL OF COMPUTER FORENSICS</a:t>
            </a:r>
          </a:p>
          <a:p>
            <a:pPr marL="0" indent="0">
              <a:buNone/>
            </a:pPr>
            <a:r>
              <a:rPr lang="en-US" dirty="0"/>
              <a:t>The main goal of computer forensic experts is not only to find the criminal but also to find out the evidence and the presentation of the evidence in a manner that leads to legal action of the criminal.</a:t>
            </a:r>
          </a:p>
        </p:txBody>
      </p:sp>
    </p:spTree>
    <p:extLst>
      <p:ext uri="{BB962C8B-B14F-4D97-AF65-F5344CB8AC3E}">
        <p14:creationId xmlns:p14="http://schemas.microsoft.com/office/powerpoint/2010/main" val="406457696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EVIDENCE</a:t>
            </a:r>
            <a:endParaRPr lang="en-US" dirty="0"/>
          </a:p>
        </p:txBody>
      </p:sp>
      <p:sp>
        <p:nvSpPr>
          <p:cNvPr id="3" name="Content Placeholder 2"/>
          <p:cNvSpPr>
            <a:spLocks noGrp="1"/>
          </p:cNvSpPr>
          <p:nvPr>
            <p:ph idx="1"/>
          </p:nvPr>
        </p:nvSpPr>
        <p:spPr/>
        <p:txBody>
          <a:bodyPr>
            <a:normAutofit/>
          </a:bodyPr>
          <a:lstStyle/>
          <a:p>
            <a:r>
              <a:rPr lang="en-US" dirty="0"/>
              <a:t> “Any data that is recorded or preserved on any medium in or by a computer system or other similar device, that can be read or understand by a person or a computer system or other similar device. It includes a display, print out or other output of that data.” </a:t>
            </a:r>
            <a:endParaRPr lang="en-US" dirty="0" smtClean="0"/>
          </a:p>
          <a:p>
            <a:r>
              <a:rPr lang="en-US" dirty="0" smtClean="0"/>
              <a:t>Latent </a:t>
            </a:r>
            <a:r>
              <a:rPr lang="en-US" dirty="0"/>
              <a:t>as fingerprint or DNA </a:t>
            </a:r>
          </a:p>
          <a:p>
            <a:r>
              <a:rPr lang="en-US" dirty="0" smtClean="0"/>
              <a:t>Fragile </a:t>
            </a:r>
            <a:r>
              <a:rPr lang="en-US" dirty="0"/>
              <a:t>and can be easily altered, damaged, or </a:t>
            </a:r>
            <a:r>
              <a:rPr lang="en-US" dirty="0" smtClean="0"/>
              <a:t>destroyed.</a:t>
            </a:r>
          </a:p>
          <a:p>
            <a:r>
              <a:rPr lang="en-US" dirty="0" smtClean="0"/>
              <a:t>Can </a:t>
            </a:r>
            <a:r>
              <a:rPr lang="en-US" dirty="0"/>
              <a:t>be Time sensitive</a:t>
            </a:r>
          </a:p>
        </p:txBody>
      </p:sp>
    </p:spTree>
    <p:extLst>
      <p:ext uri="{BB962C8B-B14F-4D97-AF65-F5344CB8AC3E}">
        <p14:creationId xmlns:p14="http://schemas.microsoft.com/office/powerpoint/2010/main" val="3405701212"/>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DIGITAL EVIDENCE</a:t>
            </a:r>
            <a:endParaRPr lang="en-US" dirty="0"/>
          </a:p>
        </p:txBody>
      </p:sp>
      <p:sp>
        <p:nvSpPr>
          <p:cNvPr id="3" name="Content Placeholder 2"/>
          <p:cNvSpPr>
            <a:spLocks noGrp="1"/>
          </p:cNvSpPr>
          <p:nvPr>
            <p:ph idx="1"/>
          </p:nvPr>
        </p:nvSpPr>
        <p:spPr/>
        <p:txBody>
          <a:bodyPr>
            <a:normAutofit/>
          </a:bodyPr>
          <a:lstStyle/>
          <a:p>
            <a:pPr marL="0" indent="0">
              <a:buNone/>
            </a:pPr>
            <a:r>
              <a:rPr lang="en-US" dirty="0"/>
              <a:t>1) PERSISTANT DATA, Meaning data that remains intact when the computer is turned off. E.g. hard drives, disk drives and removable storage devices (such as USB drives or flash drives). </a:t>
            </a:r>
            <a:endParaRPr lang="en-US" dirty="0" smtClean="0"/>
          </a:p>
          <a:p>
            <a:pPr marL="0" indent="0">
              <a:buNone/>
            </a:pPr>
            <a:r>
              <a:rPr lang="en-US" dirty="0" smtClean="0"/>
              <a:t>2</a:t>
            </a:r>
            <a:r>
              <a:rPr lang="en-US" dirty="0"/>
              <a:t>) VOLATILE DATA, Which is data that would be lost if the computer is turned off. E.g. deleted files, computer history, the computer's registry, temporary files and web browsing history.</a:t>
            </a:r>
          </a:p>
        </p:txBody>
      </p:sp>
    </p:spTree>
    <p:extLst>
      <p:ext uri="{BB962C8B-B14F-4D97-AF65-F5344CB8AC3E}">
        <p14:creationId xmlns:p14="http://schemas.microsoft.com/office/powerpoint/2010/main" val="51442063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EVIDENCE</a:t>
            </a:r>
            <a:endParaRPr lang="en-US" dirty="0"/>
          </a:p>
        </p:txBody>
      </p:sp>
      <p:sp>
        <p:nvSpPr>
          <p:cNvPr id="3" name="Content Placeholder 2"/>
          <p:cNvSpPr>
            <a:spLocks noGrp="1"/>
          </p:cNvSpPr>
          <p:nvPr>
            <p:ph idx="1"/>
          </p:nvPr>
        </p:nvSpPr>
        <p:spPr/>
        <p:txBody>
          <a:bodyPr>
            <a:normAutofit/>
          </a:bodyPr>
          <a:lstStyle/>
          <a:p>
            <a:r>
              <a:rPr lang="en-US" dirty="0"/>
              <a:t>1) Admissible, </a:t>
            </a:r>
            <a:r>
              <a:rPr lang="en-US" dirty="0" smtClean="0"/>
              <a:t>Must </a:t>
            </a:r>
            <a:r>
              <a:rPr lang="en-US" dirty="0"/>
              <a:t>be able to be used in court or elsewhere. </a:t>
            </a:r>
            <a:endParaRPr lang="en-US" dirty="0" smtClean="0"/>
          </a:p>
          <a:p>
            <a:r>
              <a:rPr lang="en-US" dirty="0" smtClean="0"/>
              <a:t>2</a:t>
            </a:r>
            <a:r>
              <a:rPr lang="en-US" dirty="0"/>
              <a:t>) Authentic, </a:t>
            </a:r>
            <a:r>
              <a:rPr lang="en-US" dirty="0" smtClean="0"/>
              <a:t>Evidence </a:t>
            </a:r>
            <a:r>
              <a:rPr lang="en-US" dirty="0"/>
              <a:t>relates to incident in relevant way. </a:t>
            </a:r>
            <a:endParaRPr lang="en-US" dirty="0" smtClean="0"/>
          </a:p>
          <a:p>
            <a:r>
              <a:rPr lang="en-US" dirty="0" smtClean="0"/>
              <a:t>3</a:t>
            </a:r>
            <a:r>
              <a:rPr lang="en-US" dirty="0"/>
              <a:t>) Complete (no tunnel vision), </a:t>
            </a:r>
            <a:r>
              <a:rPr lang="en-US" dirty="0" smtClean="0"/>
              <a:t>Exculpatory </a:t>
            </a:r>
            <a:r>
              <a:rPr lang="en-US" dirty="0"/>
              <a:t>evidence for alternative suspects. </a:t>
            </a:r>
            <a:endParaRPr lang="en-US" dirty="0" smtClean="0"/>
          </a:p>
          <a:p>
            <a:r>
              <a:rPr lang="en-US" dirty="0" smtClean="0"/>
              <a:t>4</a:t>
            </a:r>
            <a:r>
              <a:rPr lang="en-US" dirty="0"/>
              <a:t>) Reliable, </a:t>
            </a:r>
            <a:r>
              <a:rPr lang="en-US" dirty="0" smtClean="0"/>
              <a:t>No </a:t>
            </a:r>
            <a:r>
              <a:rPr lang="en-US" dirty="0"/>
              <a:t>question about authenticity &amp; veracity. </a:t>
            </a:r>
            <a:endParaRPr lang="en-US" dirty="0" smtClean="0"/>
          </a:p>
          <a:p>
            <a:r>
              <a:rPr lang="en-US" dirty="0" smtClean="0"/>
              <a:t>5</a:t>
            </a:r>
            <a:r>
              <a:rPr lang="en-US" dirty="0"/>
              <a:t>) Believable, </a:t>
            </a:r>
            <a:r>
              <a:rPr lang="en-US" dirty="0" smtClean="0"/>
              <a:t>Clear</a:t>
            </a:r>
            <a:r>
              <a:rPr lang="en-US" dirty="0"/>
              <a:t>, easy to understand, and believable by a jury.</a:t>
            </a:r>
          </a:p>
        </p:txBody>
      </p:sp>
    </p:spTree>
    <p:extLst>
      <p:ext uri="{BB962C8B-B14F-4D97-AF65-F5344CB8AC3E}">
        <p14:creationId xmlns:p14="http://schemas.microsoft.com/office/powerpoint/2010/main" val="53699946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 FOR EVIDENCE</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AutoNum type="arabicParenR"/>
            </a:pPr>
            <a:r>
              <a:rPr lang="en-US" dirty="0" smtClean="0"/>
              <a:t>Internet </a:t>
            </a:r>
            <a:r>
              <a:rPr lang="en-US" dirty="0"/>
              <a:t>History Files </a:t>
            </a:r>
            <a:endParaRPr lang="en-US" dirty="0" smtClean="0"/>
          </a:p>
          <a:p>
            <a:pPr marL="514350" indent="-514350">
              <a:buAutoNum type="arabicParenR"/>
            </a:pPr>
            <a:r>
              <a:rPr lang="en-US" dirty="0" smtClean="0"/>
              <a:t>Temporary </a:t>
            </a:r>
            <a:r>
              <a:rPr lang="en-US" dirty="0"/>
              <a:t>Internet </a:t>
            </a:r>
            <a:r>
              <a:rPr lang="en-US" dirty="0" smtClean="0"/>
              <a:t>Files</a:t>
            </a:r>
          </a:p>
          <a:p>
            <a:pPr marL="514350" indent="-514350">
              <a:buAutoNum type="arabicParenR"/>
            </a:pPr>
            <a:r>
              <a:rPr lang="en-US" dirty="0" smtClean="0"/>
              <a:t>Slack/Unallocated Space</a:t>
            </a:r>
          </a:p>
          <a:p>
            <a:pPr marL="514350" indent="-514350">
              <a:buAutoNum type="arabicParenR"/>
            </a:pPr>
            <a:r>
              <a:rPr lang="en-US" dirty="0" smtClean="0"/>
              <a:t>Buddy </a:t>
            </a:r>
            <a:r>
              <a:rPr lang="en-US" dirty="0"/>
              <a:t>lists, personal chat room records, P2P, others saved areas </a:t>
            </a:r>
          </a:p>
          <a:p>
            <a:pPr marL="514350" indent="-514350">
              <a:buAutoNum type="arabicParenR"/>
            </a:pPr>
            <a:r>
              <a:rPr lang="en-US" dirty="0" smtClean="0"/>
              <a:t>News </a:t>
            </a:r>
            <a:r>
              <a:rPr lang="en-US" dirty="0"/>
              <a:t>groups/club </a:t>
            </a:r>
            <a:r>
              <a:rPr lang="en-US" dirty="0" smtClean="0"/>
              <a:t>lists/posting</a:t>
            </a:r>
          </a:p>
          <a:p>
            <a:pPr marL="514350" indent="-514350">
              <a:buAutoNum type="arabicParenR"/>
            </a:pPr>
            <a:r>
              <a:rPr lang="en-US" dirty="0" smtClean="0"/>
              <a:t>Settings</a:t>
            </a:r>
            <a:r>
              <a:rPr lang="en-US" dirty="0"/>
              <a:t>, folder structure, file names </a:t>
            </a:r>
          </a:p>
          <a:p>
            <a:pPr marL="514350" indent="-514350">
              <a:buAutoNum type="arabicParenR"/>
            </a:pPr>
            <a:r>
              <a:rPr lang="en-US" dirty="0" smtClean="0"/>
              <a:t>File </a:t>
            </a:r>
            <a:r>
              <a:rPr lang="en-US" dirty="0"/>
              <a:t>Storage Dates </a:t>
            </a:r>
          </a:p>
          <a:p>
            <a:pPr marL="514350" indent="-514350">
              <a:buAutoNum type="arabicParenR"/>
            </a:pPr>
            <a:r>
              <a:rPr lang="en-US" dirty="0" smtClean="0"/>
              <a:t>Software/Hardware added</a:t>
            </a:r>
          </a:p>
          <a:p>
            <a:pPr marL="514350" indent="-514350">
              <a:buAutoNum type="arabicParenR"/>
            </a:pPr>
            <a:r>
              <a:rPr lang="en-US" dirty="0" smtClean="0"/>
              <a:t>File </a:t>
            </a:r>
            <a:r>
              <a:rPr lang="en-US" dirty="0"/>
              <a:t>Sharing </a:t>
            </a:r>
            <a:r>
              <a:rPr lang="en-US" dirty="0" smtClean="0"/>
              <a:t>ability</a:t>
            </a:r>
          </a:p>
          <a:p>
            <a:pPr marL="514350" indent="-514350">
              <a:buAutoNum type="arabicParenR"/>
            </a:pPr>
            <a:r>
              <a:rPr lang="en-US" dirty="0" smtClean="0"/>
              <a:t>E-mails</a:t>
            </a:r>
            <a:endParaRPr lang="en-US" dirty="0"/>
          </a:p>
        </p:txBody>
      </p:sp>
    </p:spTree>
    <p:extLst>
      <p:ext uri="{BB962C8B-B14F-4D97-AF65-F5344CB8AC3E}">
        <p14:creationId xmlns:p14="http://schemas.microsoft.com/office/powerpoint/2010/main" val="333097454"/>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forensics </a:t>
            </a:r>
            <a:r>
              <a:rPr lang="en-US" dirty="0" err="1" smtClean="0"/>
              <a:t>methodogy</a:t>
            </a:r>
            <a:endParaRPr lang="en-US" dirty="0"/>
          </a:p>
        </p:txBody>
      </p:sp>
      <p:sp>
        <p:nvSpPr>
          <p:cNvPr id="3" name="Content Placeholder 2"/>
          <p:cNvSpPr>
            <a:spLocks noGrp="1"/>
          </p:cNvSpPr>
          <p:nvPr>
            <p:ph idx="1"/>
          </p:nvPr>
        </p:nvSpPr>
        <p:spPr>
          <a:xfrm>
            <a:off x="1981200" y="1600200"/>
            <a:ext cx="8229600" cy="5029200"/>
          </a:xfrm>
        </p:spPr>
        <p:txBody>
          <a:bodyPr>
            <a:normAutofit fontScale="62500" lnSpcReduction="20000"/>
          </a:bodyPr>
          <a:lstStyle/>
          <a:p>
            <a:r>
              <a:rPr lang="en-US" dirty="0"/>
              <a:t>1) Shut Down the Computer </a:t>
            </a:r>
            <a:endParaRPr lang="en-US" dirty="0" smtClean="0"/>
          </a:p>
          <a:p>
            <a:r>
              <a:rPr lang="en-US" dirty="0" smtClean="0"/>
              <a:t>2</a:t>
            </a:r>
            <a:r>
              <a:rPr lang="en-US" dirty="0"/>
              <a:t>) Document the Hardware Configuration of The </a:t>
            </a:r>
            <a:r>
              <a:rPr lang="en-US" dirty="0" smtClean="0"/>
              <a:t>System</a:t>
            </a:r>
          </a:p>
          <a:p>
            <a:r>
              <a:rPr lang="en-US" dirty="0" smtClean="0"/>
              <a:t>3</a:t>
            </a:r>
            <a:r>
              <a:rPr lang="en-US" dirty="0"/>
              <a:t>) Transport the Computer System to A Secure Location </a:t>
            </a:r>
            <a:endParaRPr lang="en-US" dirty="0" smtClean="0"/>
          </a:p>
          <a:p>
            <a:r>
              <a:rPr lang="en-US" dirty="0" smtClean="0"/>
              <a:t>4</a:t>
            </a:r>
            <a:r>
              <a:rPr lang="en-US" dirty="0"/>
              <a:t>) Make Bit Stream Backups of Hard Disks and Floppy Disks </a:t>
            </a:r>
            <a:endParaRPr lang="en-US" dirty="0" smtClean="0"/>
          </a:p>
          <a:p>
            <a:r>
              <a:rPr lang="en-US" dirty="0" smtClean="0"/>
              <a:t>5</a:t>
            </a:r>
            <a:r>
              <a:rPr lang="en-US" dirty="0"/>
              <a:t>) Mathematically Verify Data on All Storage Devices </a:t>
            </a:r>
            <a:endParaRPr lang="en-US" dirty="0" smtClean="0"/>
          </a:p>
          <a:p>
            <a:r>
              <a:rPr lang="en-US" dirty="0" smtClean="0"/>
              <a:t>6</a:t>
            </a:r>
            <a:r>
              <a:rPr lang="en-US" dirty="0"/>
              <a:t>) Document the System Date and Time </a:t>
            </a:r>
            <a:endParaRPr lang="en-US" dirty="0" smtClean="0"/>
          </a:p>
          <a:p>
            <a:r>
              <a:rPr lang="en-US" dirty="0" smtClean="0"/>
              <a:t>7</a:t>
            </a:r>
            <a:r>
              <a:rPr lang="en-US" dirty="0"/>
              <a:t>) Make a List of Key Search </a:t>
            </a:r>
            <a:r>
              <a:rPr lang="en-US" dirty="0" smtClean="0"/>
              <a:t>Words</a:t>
            </a:r>
          </a:p>
          <a:p>
            <a:r>
              <a:rPr lang="en-US" dirty="0" smtClean="0"/>
              <a:t>8</a:t>
            </a:r>
            <a:r>
              <a:rPr lang="en-US" dirty="0"/>
              <a:t>) Evaluate the Windows Swap File </a:t>
            </a:r>
            <a:endParaRPr lang="en-US" dirty="0" smtClean="0"/>
          </a:p>
          <a:p>
            <a:r>
              <a:rPr lang="en-US" dirty="0" smtClean="0"/>
              <a:t>9</a:t>
            </a:r>
            <a:r>
              <a:rPr lang="en-US" dirty="0"/>
              <a:t>) Evaluate File Slack </a:t>
            </a:r>
            <a:endParaRPr lang="en-US" dirty="0" smtClean="0"/>
          </a:p>
          <a:p>
            <a:r>
              <a:rPr lang="en-US" dirty="0" smtClean="0"/>
              <a:t>10)Evaluate </a:t>
            </a:r>
            <a:r>
              <a:rPr lang="en-US" dirty="0"/>
              <a:t>Unallocated Space (Erased Files) </a:t>
            </a:r>
            <a:endParaRPr lang="en-US" dirty="0" smtClean="0"/>
          </a:p>
          <a:p>
            <a:r>
              <a:rPr lang="en-US" dirty="0" smtClean="0"/>
              <a:t>11</a:t>
            </a:r>
            <a:r>
              <a:rPr lang="en-US" dirty="0"/>
              <a:t>) Search Files, File Slack and Unallocated Space for Key Words </a:t>
            </a:r>
            <a:endParaRPr lang="en-US" dirty="0" smtClean="0"/>
          </a:p>
          <a:p>
            <a:r>
              <a:rPr lang="en-US" dirty="0" smtClean="0"/>
              <a:t>12)Document </a:t>
            </a:r>
            <a:r>
              <a:rPr lang="en-US" dirty="0"/>
              <a:t>File Names, Dates and Times </a:t>
            </a:r>
            <a:endParaRPr lang="en-US" dirty="0" smtClean="0"/>
          </a:p>
          <a:p>
            <a:r>
              <a:rPr lang="en-US" dirty="0" smtClean="0"/>
              <a:t>13)Identify </a:t>
            </a:r>
            <a:r>
              <a:rPr lang="en-US" dirty="0"/>
              <a:t>File, Program and Storage Anomalies </a:t>
            </a:r>
            <a:endParaRPr lang="en-US" dirty="0" smtClean="0"/>
          </a:p>
          <a:p>
            <a:r>
              <a:rPr lang="en-US" dirty="0" smtClean="0"/>
              <a:t>14)Evaluate </a:t>
            </a:r>
            <a:r>
              <a:rPr lang="en-US" dirty="0"/>
              <a:t>Program Functionality </a:t>
            </a:r>
            <a:endParaRPr lang="en-US" dirty="0" smtClean="0"/>
          </a:p>
          <a:p>
            <a:r>
              <a:rPr lang="en-US" dirty="0" smtClean="0"/>
              <a:t>15)Document </a:t>
            </a:r>
            <a:r>
              <a:rPr lang="en-US" dirty="0"/>
              <a:t>Your Findings</a:t>
            </a:r>
          </a:p>
        </p:txBody>
      </p:sp>
    </p:spTree>
    <p:extLst>
      <p:ext uri="{BB962C8B-B14F-4D97-AF65-F5344CB8AC3E}">
        <p14:creationId xmlns:p14="http://schemas.microsoft.com/office/powerpoint/2010/main" val="271676538"/>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APPLICATIONS OF COMPUTER FORENSICS</a:t>
            </a:r>
            <a:endParaRPr lang="en-US" dirty="0"/>
          </a:p>
        </p:txBody>
      </p:sp>
      <p:sp>
        <p:nvSpPr>
          <p:cNvPr id="3" name="Content Placeholder 2"/>
          <p:cNvSpPr>
            <a:spLocks noGrp="1"/>
          </p:cNvSpPr>
          <p:nvPr>
            <p:ph idx="1"/>
          </p:nvPr>
        </p:nvSpPr>
        <p:spPr/>
        <p:txBody>
          <a:bodyPr/>
          <a:lstStyle/>
          <a:p>
            <a:r>
              <a:rPr lang="en-US" dirty="0" smtClean="0"/>
              <a:t>FINANCIAL </a:t>
            </a:r>
            <a:r>
              <a:rPr lang="en-US" dirty="0"/>
              <a:t>FRAUD </a:t>
            </a:r>
            <a:r>
              <a:rPr lang="en-US" dirty="0" smtClean="0"/>
              <a:t>DETECTION</a:t>
            </a:r>
          </a:p>
          <a:p>
            <a:r>
              <a:rPr lang="en-US" dirty="0" smtClean="0"/>
              <a:t>CRIMINAL PROSECUTION</a:t>
            </a:r>
          </a:p>
          <a:p>
            <a:r>
              <a:rPr lang="en-US" dirty="0" smtClean="0"/>
              <a:t>CIVIL </a:t>
            </a:r>
            <a:r>
              <a:rPr lang="en-US"/>
              <a:t>LITIGATION </a:t>
            </a:r>
            <a:endParaRPr lang="en-US" dirty="0"/>
          </a:p>
        </p:txBody>
      </p:sp>
    </p:spTree>
    <p:extLst>
      <p:ext uri="{BB962C8B-B14F-4D97-AF65-F5344CB8AC3E}">
        <p14:creationId xmlns:p14="http://schemas.microsoft.com/office/powerpoint/2010/main" val="8190129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5</a:t>
            </a:r>
            <a:endParaRPr lang="en-US" dirty="0"/>
          </a:p>
        </p:txBody>
      </p:sp>
      <p:sp>
        <p:nvSpPr>
          <p:cNvPr id="3" name="Subtitle 2"/>
          <p:cNvSpPr>
            <a:spLocks noGrp="1"/>
          </p:cNvSpPr>
          <p:nvPr>
            <p:ph type="subTitle" idx="1"/>
          </p:nvPr>
        </p:nvSpPr>
        <p:spPr/>
        <p:txBody>
          <a:bodyPr>
            <a:normAutofit lnSpcReduction="10000"/>
          </a:bodyPr>
          <a:lstStyle/>
          <a:p>
            <a:pPr algn="just"/>
            <a:r>
              <a:rPr lang="en-US" dirty="0" smtClean="0"/>
              <a:t>EMERGING TRENDS IN TECHNOLOGY FOR MANAGEMENT: </a:t>
            </a:r>
            <a:r>
              <a:rPr lang="en-US" dirty="0"/>
              <a:t>Introduction to </a:t>
            </a:r>
            <a:r>
              <a:rPr lang="en-US" dirty="0" err="1"/>
              <a:t>SaaS</a:t>
            </a:r>
            <a:r>
              <a:rPr lang="en-US" dirty="0"/>
              <a:t> - Cloud Computing - IT Personalization Management - VoIP </a:t>
            </a:r>
            <a:r>
              <a:rPr lang="en-US" dirty="0" smtClean="0"/>
              <a:t>- Automatic </a:t>
            </a:r>
            <a:r>
              <a:rPr lang="en-US" dirty="0"/>
              <a:t>Speech Recognition - Virtual Reality - CAVE - Biometrics - Digital Cash </a:t>
            </a:r>
            <a:r>
              <a:rPr lang="en-US" dirty="0" smtClean="0"/>
              <a:t>- Wearable </a:t>
            </a:r>
            <a:r>
              <a:rPr lang="en-US" dirty="0"/>
              <a:t>Technology – Multi – Sate CPU‘s – Holographic Storage Devices – RFID </a:t>
            </a:r>
            <a:r>
              <a:rPr lang="en-US" dirty="0" smtClean="0"/>
              <a:t>- Ethics </a:t>
            </a:r>
            <a:r>
              <a:rPr lang="en-US" dirty="0"/>
              <a:t>and Privacy Concerns in IT</a:t>
            </a:r>
          </a:p>
        </p:txBody>
      </p:sp>
    </p:spTree>
    <p:extLst>
      <p:ext uri="{BB962C8B-B14F-4D97-AF65-F5344CB8AC3E}">
        <p14:creationId xmlns:p14="http://schemas.microsoft.com/office/powerpoint/2010/main" val="1548744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a:t>
            </a:r>
            <a:endParaRPr lang="en-IN" dirty="0"/>
          </a:p>
        </p:txBody>
      </p:sp>
      <p:sp>
        <p:nvSpPr>
          <p:cNvPr id="3" name="Subtitle 2"/>
          <p:cNvSpPr>
            <a:spLocks noGrp="1"/>
          </p:cNvSpPr>
          <p:nvPr>
            <p:ph type="subTitle" idx="1"/>
          </p:nvPr>
        </p:nvSpPr>
        <p:spPr/>
        <p:txBody>
          <a:bodyPr/>
          <a:lstStyle/>
          <a:p>
            <a:r>
              <a:rPr lang="en-US" dirty="0" smtClean="0"/>
              <a:t>	</a:t>
            </a:r>
            <a:endParaRPr lang="en-IN" dirty="0"/>
          </a:p>
        </p:txBody>
      </p:sp>
    </p:spTree>
    <p:extLst>
      <p:ext uri="{BB962C8B-B14F-4D97-AF65-F5344CB8AC3E}">
        <p14:creationId xmlns:p14="http://schemas.microsoft.com/office/powerpoint/2010/main" val="2496117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28604"/>
            <a:ext cx="8229600" cy="6143668"/>
          </a:xfrm>
        </p:spPr>
        <p:txBody>
          <a:bodyPr>
            <a:normAutofit fontScale="92500" lnSpcReduction="10000"/>
          </a:bodyPr>
          <a:lstStyle/>
          <a:p>
            <a:pPr>
              <a:buNone/>
            </a:pPr>
            <a:r>
              <a:rPr lang="en-IN" i="1" dirty="0" smtClean="0"/>
              <a:t>Some examples of MIS</a:t>
            </a:r>
          </a:p>
          <a:p>
            <a:r>
              <a:rPr lang="en-IN" dirty="0" smtClean="0"/>
              <a:t>Sales management systems</a:t>
            </a:r>
          </a:p>
          <a:p>
            <a:r>
              <a:rPr lang="en-IN" dirty="0" smtClean="0"/>
              <a:t>Inventory control systems</a:t>
            </a:r>
          </a:p>
          <a:p>
            <a:r>
              <a:rPr lang="en-IN" dirty="0" smtClean="0"/>
              <a:t>Budgeting systems</a:t>
            </a:r>
          </a:p>
          <a:p>
            <a:r>
              <a:rPr lang="en-IN" dirty="0" smtClean="0"/>
              <a:t>Management Reporting Systems (MRS)</a:t>
            </a:r>
          </a:p>
          <a:p>
            <a:r>
              <a:rPr lang="en-IN" dirty="0" smtClean="0"/>
              <a:t>Personnel (HRM) systems</a:t>
            </a:r>
          </a:p>
          <a:p>
            <a:pPr>
              <a:buNone/>
            </a:pPr>
            <a:r>
              <a:rPr lang="en-IN" i="1" dirty="0" smtClean="0"/>
              <a:t>The role of MIS</a:t>
            </a:r>
          </a:p>
          <a:p>
            <a:r>
              <a:rPr lang="en-IN" dirty="0" smtClean="0"/>
              <a:t>Based on internal information flows</a:t>
            </a:r>
          </a:p>
          <a:p>
            <a:r>
              <a:rPr lang="en-IN" dirty="0" smtClean="0"/>
              <a:t>Support relatively structured decisions</a:t>
            </a:r>
          </a:p>
          <a:p>
            <a:r>
              <a:rPr lang="en-IN" dirty="0" smtClean="0"/>
              <a:t>Inflexible and have little analytical capacity</a:t>
            </a:r>
          </a:p>
          <a:p>
            <a:r>
              <a:rPr lang="en-IN" dirty="0" smtClean="0"/>
              <a:t>Used by lower and middle managerial levels</a:t>
            </a:r>
          </a:p>
          <a:p>
            <a:r>
              <a:rPr lang="en-IN" dirty="0" smtClean="0"/>
              <a:t>Deals with the past and present rather than the future</a:t>
            </a:r>
          </a:p>
          <a:p>
            <a:r>
              <a:rPr lang="en-IN" dirty="0" smtClean="0"/>
              <a:t>Efficiency oriented?</a:t>
            </a:r>
          </a:p>
          <a:p>
            <a:endParaRPr lang="en-IN" dirty="0"/>
          </a:p>
        </p:txBody>
      </p:sp>
    </p:spTree>
    <p:extLst>
      <p:ext uri="{BB962C8B-B14F-4D97-AF65-F5344CB8AC3E}">
        <p14:creationId xmlns:p14="http://schemas.microsoft.com/office/powerpoint/2010/main" val="303065186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SaaS</a:t>
            </a:r>
            <a:endParaRPr lang="en-US" dirty="0"/>
          </a:p>
        </p:txBody>
      </p:sp>
      <p:sp>
        <p:nvSpPr>
          <p:cNvPr id="3" name="Content Placeholder 2"/>
          <p:cNvSpPr>
            <a:spLocks noGrp="1"/>
          </p:cNvSpPr>
          <p:nvPr>
            <p:ph idx="1"/>
          </p:nvPr>
        </p:nvSpPr>
        <p:spPr/>
        <p:txBody>
          <a:bodyPr>
            <a:normAutofit/>
          </a:bodyPr>
          <a:lstStyle/>
          <a:p>
            <a:r>
              <a:rPr lang="en-US" dirty="0"/>
              <a:t>Software as Service is a software delivery model in which software and data are hosted centrally and accessed via web. It can be rented </a:t>
            </a:r>
            <a:endParaRPr lang="en-US" dirty="0" smtClean="0"/>
          </a:p>
          <a:p>
            <a:r>
              <a:rPr lang="en-US" dirty="0" smtClean="0"/>
              <a:t>Configuration </a:t>
            </a:r>
            <a:r>
              <a:rPr lang="en-US" dirty="0"/>
              <a:t>and </a:t>
            </a:r>
            <a:r>
              <a:rPr lang="en-US" dirty="0" smtClean="0"/>
              <a:t>customization-according </a:t>
            </a:r>
            <a:r>
              <a:rPr lang="en-US" dirty="0"/>
              <a:t>to the </a:t>
            </a:r>
            <a:r>
              <a:rPr lang="en-US" dirty="0" smtClean="0"/>
              <a:t>customer</a:t>
            </a:r>
          </a:p>
          <a:p>
            <a:r>
              <a:rPr lang="en-US" dirty="0" smtClean="0"/>
              <a:t>Accelerated </a:t>
            </a:r>
            <a:r>
              <a:rPr lang="en-US" dirty="0"/>
              <a:t>feature </a:t>
            </a:r>
            <a:r>
              <a:rPr lang="en-US" dirty="0" smtClean="0"/>
              <a:t>delivery- weekly updates</a:t>
            </a:r>
          </a:p>
          <a:p>
            <a:r>
              <a:rPr lang="en-US" dirty="0" smtClean="0"/>
              <a:t>Multi </a:t>
            </a:r>
            <a:r>
              <a:rPr lang="en-US" dirty="0"/>
              <a:t>tenant </a:t>
            </a:r>
            <a:r>
              <a:rPr lang="en-US" dirty="0" smtClean="0"/>
              <a:t>architecture- single </a:t>
            </a:r>
            <a:r>
              <a:rPr lang="en-US" dirty="0"/>
              <a:t>instance of the software for multiple client </a:t>
            </a:r>
            <a:r>
              <a:rPr lang="en-US" dirty="0" smtClean="0"/>
              <a:t>organizations</a:t>
            </a:r>
          </a:p>
          <a:p>
            <a:r>
              <a:rPr lang="en-US" dirty="0" smtClean="0"/>
              <a:t>Open </a:t>
            </a:r>
            <a:r>
              <a:rPr lang="en-US" dirty="0"/>
              <a:t>integration </a:t>
            </a:r>
            <a:r>
              <a:rPr lang="en-US" dirty="0" smtClean="0"/>
              <a:t>protocols- API’S </a:t>
            </a:r>
            <a:r>
              <a:rPr lang="en-US" dirty="0"/>
              <a:t>and protocols for accessing company’s internal systems</a:t>
            </a:r>
          </a:p>
        </p:txBody>
      </p:sp>
    </p:spTree>
    <p:extLst>
      <p:ext uri="{BB962C8B-B14F-4D97-AF65-F5344CB8AC3E}">
        <p14:creationId xmlns:p14="http://schemas.microsoft.com/office/powerpoint/2010/main" val="1468097648"/>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t>
            </a:r>
            <a:r>
              <a:rPr lang="en-US" dirty="0" err="1" smtClean="0"/>
              <a:t>SaaS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LOWER COST OF OWNERSHIP</a:t>
            </a:r>
          </a:p>
          <a:p>
            <a:r>
              <a:rPr lang="en-US" dirty="0"/>
              <a:t>Focus on Core </a:t>
            </a:r>
            <a:r>
              <a:rPr lang="en-US" dirty="0" smtClean="0"/>
              <a:t>Competency</a:t>
            </a:r>
          </a:p>
          <a:p>
            <a:r>
              <a:rPr lang="en-US" dirty="0" smtClean="0"/>
              <a:t>Access Anywhere </a:t>
            </a:r>
          </a:p>
          <a:p>
            <a:r>
              <a:rPr lang="en-US" dirty="0" smtClean="0"/>
              <a:t>Freedom </a:t>
            </a:r>
            <a:r>
              <a:rPr lang="en-US" dirty="0"/>
              <a:t>to Choose (or Better Software</a:t>
            </a:r>
            <a:r>
              <a:rPr lang="en-US" dirty="0" smtClean="0"/>
              <a:t>)</a:t>
            </a:r>
          </a:p>
          <a:p>
            <a:r>
              <a:rPr lang="en-US" dirty="0" smtClean="0"/>
              <a:t>Faster </a:t>
            </a:r>
            <a:r>
              <a:rPr lang="en-US" dirty="0"/>
              <a:t>Product </a:t>
            </a:r>
            <a:r>
              <a:rPr lang="en-US" dirty="0" smtClean="0"/>
              <a:t>Cycles</a:t>
            </a:r>
          </a:p>
          <a:p>
            <a:r>
              <a:rPr lang="en-US" dirty="0" smtClean="0"/>
              <a:t>No CAPEX only OPEX</a:t>
            </a:r>
          </a:p>
          <a:p>
            <a:pPr marL="0" indent="0">
              <a:buNone/>
            </a:pPr>
            <a:r>
              <a:rPr lang="en-US" dirty="0" smtClean="0"/>
              <a:t>VENDOR BENEFITS:</a:t>
            </a:r>
          </a:p>
          <a:p>
            <a:r>
              <a:rPr lang="en-US" dirty="0" smtClean="0"/>
              <a:t>Increased </a:t>
            </a:r>
            <a:r>
              <a:rPr lang="en-US" dirty="0"/>
              <a:t>Total Available </a:t>
            </a:r>
            <a:r>
              <a:rPr lang="en-US" dirty="0" smtClean="0"/>
              <a:t>Market</a:t>
            </a:r>
          </a:p>
          <a:p>
            <a:r>
              <a:rPr lang="en-US" dirty="0" smtClean="0"/>
              <a:t>Lower </a:t>
            </a:r>
            <a:r>
              <a:rPr lang="en-US" dirty="0"/>
              <a:t>Development Costs &amp; Quicker </a:t>
            </a:r>
            <a:r>
              <a:rPr lang="en-US" dirty="0" smtClean="0"/>
              <a:t>Time-to-Market</a:t>
            </a:r>
          </a:p>
          <a:p>
            <a:r>
              <a:rPr lang="en-US" dirty="0" smtClean="0"/>
              <a:t>Improved </a:t>
            </a:r>
            <a:r>
              <a:rPr lang="en-US" dirty="0"/>
              <a:t>Customer Relationships</a:t>
            </a:r>
          </a:p>
        </p:txBody>
      </p:sp>
    </p:spTree>
    <p:extLst>
      <p:ext uri="{BB962C8B-B14F-4D97-AF65-F5344CB8AC3E}">
        <p14:creationId xmlns:p14="http://schemas.microsoft.com/office/powerpoint/2010/main" val="409428421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Applicability and types of </a:t>
            </a:r>
            <a:r>
              <a:rPr lang="en-US" b="1" dirty="0" err="1"/>
              <a:t>SaaS</a:t>
            </a:r>
            <a:endParaRPr lang="en-US" dirty="0"/>
          </a:p>
        </p:txBody>
      </p:sp>
      <p:sp>
        <p:nvSpPr>
          <p:cNvPr id="3" name="Content Placeholder 2"/>
          <p:cNvSpPr>
            <a:spLocks noGrp="1"/>
          </p:cNvSpPr>
          <p:nvPr>
            <p:ph idx="1"/>
          </p:nvPr>
        </p:nvSpPr>
        <p:spPr/>
        <p:txBody>
          <a:bodyPr>
            <a:normAutofit fontScale="85000" lnSpcReduction="20000"/>
          </a:bodyPr>
          <a:lstStyle/>
          <a:p>
            <a:r>
              <a:rPr lang="en-US" dirty="0"/>
              <a:t>Enterprise Software application</a:t>
            </a:r>
            <a:r>
              <a:rPr lang="en-US" dirty="0" smtClean="0"/>
              <a:t>:</a:t>
            </a:r>
          </a:p>
          <a:p>
            <a:pPr marL="0" indent="0">
              <a:buNone/>
            </a:pPr>
            <a:r>
              <a:rPr lang="en-US" dirty="0" smtClean="0"/>
              <a:t>Sharing </a:t>
            </a:r>
            <a:r>
              <a:rPr lang="en-US" dirty="0"/>
              <a:t>of data between internal and external users e.g. : </a:t>
            </a:r>
            <a:r>
              <a:rPr lang="en-US" dirty="0" err="1"/>
              <a:t>Salesforce</a:t>
            </a:r>
            <a:r>
              <a:rPr lang="en-US" dirty="0"/>
              <a:t> CRM </a:t>
            </a:r>
            <a:r>
              <a:rPr lang="en-US" dirty="0" smtClean="0"/>
              <a:t>application</a:t>
            </a:r>
          </a:p>
          <a:p>
            <a:r>
              <a:rPr lang="en-US" dirty="0" smtClean="0"/>
              <a:t>Single </a:t>
            </a:r>
            <a:r>
              <a:rPr lang="en-US" dirty="0"/>
              <a:t>user Software </a:t>
            </a:r>
            <a:r>
              <a:rPr lang="en-US" dirty="0" smtClean="0"/>
              <a:t>application:</a:t>
            </a:r>
          </a:p>
          <a:p>
            <a:pPr marL="0" indent="0">
              <a:buNone/>
            </a:pPr>
            <a:r>
              <a:rPr lang="en-US" dirty="0" smtClean="0"/>
              <a:t>Runs </a:t>
            </a:r>
            <a:r>
              <a:rPr lang="en-US" dirty="0"/>
              <a:t>on single user computer and serves 1 user at a time e.g. : Microsoft </a:t>
            </a:r>
            <a:r>
              <a:rPr lang="en-US" dirty="0" smtClean="0"/>
              <a:t>office</a:t>
            </a:r>
          </a:p>
          <a:p>
            <a:r>
              <a:rPr lang="en-US" dirty="0" smtClean="0"/>
              <a:t>Business </a:t>
            </a:r>
            <a:r>
              <a:rPr lang="en-US" dirty="0"/>
              <a:t>Utility </a:t>
            </a:r>
            <a:r>
              <a:rPr lang="en-US" dirty="0" err="1" smtClean="0"/>
              <a:t>SaaS</a:t>
            </a:r>
            <a:r>
              <a:rPr lang="en-US" dirty="0" smtClean="0"/>
              <a:t>:</a:t>
            </a:r>
          </a:p>
          <a:p>
            <a:pPr marL="0" indent="0">
              <a:buNone/>
            </a:pPr>
            <a:r>
              <a:rPr lang="en-US" dirty="0" smtClean="0"/>
              <a:t>Applications </a:t>
            </a:r>
            <a:r>
              <a:rPr lang="en-US" dirty="0"/>
              <a:t>like </a:t>
            </a:r>
            <a:r>
              <a:rPr lang="en-US" dirty="0" err="1"/>
              <a:t>Salesforce</a:t>
            </a:r>
            <a:r>
              <a:rPr lang="en-US" dirty="0"/>
              <a:t> automation are used by businesses and individuals for managing and collecting data, streamlining collaborative processes and providing actionable analysis. Popular use cases are Customer Relationship Management (CRM), Human Resources and Accounting</a:t>
            </a:r>
            <a:r>
              <a:rPr lang="en-US" dirty="0" smtClean="0"/>
              <a:t>.</a:t>
            </a:r>
          </a:p>
          <a:p>
            <a:r>
              <a:rPr lang="en-US" dirty="0" smtClean="0"/>
              <a:t>Social </a:t>
            </a:r>
            <a:r>
              <a:rPr lang="en-US" dirty="0"/>
              <a:t>Networking </a:t>
            </a:r>
            <a:r>
              <a:rPr lang="en-US" dirty="0" err="1" smtClean="0"/>
              <a:t>SaaS</a:t>
            </a:r>
            <a:r>
              <a:rPr lang="en-US" dirty="0" smtClean="0"/>
              <a:t>:</a:t>
            </a:r>
          </a:p>
          <a:p>
            <a:pPr marL="0" indent="0">
              <a:buNone/>
            </a:pPr>
            <a:r>
              <a:rPr lang="en-US" dirty="0" smtClean="0"/>
              <a:t>Applications </a:t>
            </a:r>
            <a:r>
              <a:rPr lang="en-US" dirty="0"/>
              <a:t>like Facebook are used by individuals for networking and sharing information, photos, videos, etc.</a:t>
            </a:r>
          </a:p>
        </p:txBody>
      </p:sp>
    </p:spTree>
    <p:extLst>
      <p:ext uri="{BB962C8B-B14F-4D97-AF65-F5344CB8AC3E}">
        <p14:creationId xmlns:p14="http://schemas.microsoft.com/office/powerpoint/2010/main" val="404074626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IMPORTANT FACTORS OF A GOOD </a:t>
            </a:r>
            <a:r>
              <a:rPr lang="en-US" dirty="0" err="1" smtClean="0"/>
              <a:t>SaaS</a:t>
            </a:r>
            <a:r>
              <a:rPr lang="en-US" dirty="0" smtClean="0"/>
              <a:t> DESIGN</a:t>
            </a:r>
            <a:endParaRPr lang="en-US" dirty="0"/>
          </a:p>
        </p:txBody>
      </p:sp>
      <p:sp>
        <p:nvSpPr>
          <p:cNvPr id="3" name="Content Placeholder 2"/>
          <p:cNvSpPr>
            <a:spLocks noGrp="1"/>
          </p:cNvSpPr>
          <p:nvPr>
            <p:ph idx="1"/>
          </p:nvPr>
        </p:nvSpPr>
        <p:spPr/>
        <p:txBody>
          <a:bodyPr>
            <a:normAutofit/>
          </a:bodyPr>
          <a:lstStyle/>
          <a:p>
            <a:r>
              <a:rPr lang="en-US" dirty="0"/>
              <a:t>Three key differentiators that separate well-designed </a:t>
            </a:r>
            <a:r>
              <a:rPr lang="en-US" dirty="0" err="1"/>
              <a:t>SaaS</a:t>
            </a:r>
            <a:r>
              <a:rPr lang="en-US" dirty="0"/>
              <a:t> application from a poorly designed </a:t>
            </a:r>
            <a:r>
              <a:rPr lang="en-US" dirty="0" smtClean="0"/>
              <a:t>one</a:t>
            </a:r>
          </a:p>
          <a:p>
            <a:pPr marL="0" indent="0">
              <a:buNone/>
            </a:pPr>
            <a:r>
              <a:rPr lang="en-US" dirty="0" smtClean="0"/>
              <a:t>1.Scalability</a:t>
            </a:r>
          </a:p>
          <a:p>
            <a:pPr marL="0" indent="0">
              <a:buNone/>
            </a:pPr>
            <a:r>
              <a:rPr lang="en-US" dirty="0" smtClean="0"/>
              <a:t>2.Multi </a:t>
            </a:r>
            <a:r>
              <a:rPr lang="en-US" dirty="0"/>
              <a:t>tenant </a:t>
            </a:r>
            <a:r>
              <a:rPr lang="en-US" dirty="0" smtClean="0"/>
              <a:t>efficient</a:t>
            </a:r>
          </a:p>
          <a:p>
            <a:pPr marL="0" indent="0">
              <a:buNone/>
            </a:pPr>
            <a:r>
              <a:rPr lang="en-US" dirty="0" smtClean="0"/>
              <a:t>3.Configurable</a:t>
            </a:r>
          </a:p>
          <a:p>
            <a:r>
              <a:rPr lang="en-US" b="1" dirty="0" smtClean="0"/>
              <a:t>Scaling </a:t>
            </a:r>
            <a:r>
              <a:rPr lang="en-US" b="1" dirty="0"/>
              <a:t>the application</a:t>
            </a:r>
            <a:r>
              <a:rPr lang="en-US" dirty="0"/>
              <a:t> - maximizing concurrency, and efficient use of </a:t>
            </a:r>
            <a:r>
              <a:rPr lang="en-US" dirty="0" smtClean="0"/>
              <a:t>resources i.e</a:t>
            </a:r>
            <a:r>
              <a:rPr lang="en-US" dirty="0"/>
              <a:t>. optimizing locking duration, statelessness, sharing pooled resources such as threads and network connections, caching reference data, and partitioning large databases</a:t>
            </a:r>
          </a:p>
        </p:txBody>
      </p:sp>
    </p:spTree>
    <p:extLst>
      <p:ext uri="{BB962C8B-B14F-4D97-AF65-F5344CB8AC3E}">
        <p14:creationId xmlns:p14="http://schemas.microsoft.com/office/powerpoint/2010/main" val="54010028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a:t>Multi-tenancy – important architectural shift from designing isolated, single-tenant applications</a:t>
            </a:r>
            <a:r>
              <a:rPr lang="en-US" dirty="0"/>
              <a:t/>
            </a:r>
            <a:br>
              <a:rPr lang="en-US" dirty="0"/>
            </a:br>
            <a:r>
              <a:rPr lang="en-US" dirty="0"/>
              <a:t>One application instance should accommodate users from multiple other companies at the same time while providing </a:t>
            </a:r>
            <a:r>
              <a:rPr lang="en-US" dirty="0" smtClean="0"/>
              <a:t>transparency. This </a:t>
            </a:r>
            <a:r>
              <a:rPr lang="en-US" dirty="0"/>
              <a:t>requires an architecture that maximizes the sharing of resources efficiently across tenants</a:t>
            </a:r>
            <a:br>
              <a:rPr lang="en-US" dirty="0"/>
            </a:br>
            <a:endParaRPr lang="en-US" dirty="0"/>
          </a:p>
          <a:p>
            <a:r>
              <a:rPr lang="en-US" b="1" dirty="0" smtClean="0"/>
              <a:t>Configurable</a:t>
            </a:r>
            <a:r>
              <a:rPr lang="en-US" dirty="0" smtClean="0"/>
              <a:t> </a:t>
            </a:r>
            <a:r>
              <a:rPr lang="en-US" dirty="0"/>
              <a:t>- a single application instance on a single server has to accommodate users from several different </a:t>
            </a:r>
            <a:r>
              <a:rPr lang="en-US" dirty="0" smtClean="0"/>
              <a:t>companies. Customizing </a:t>
            </a:r>
            <a:r>
              <a:rPr lang="en-US" dirty="0"/>
              <a:t>the application for one customer will change the application for other customers as </a:t>
            </a:r>
            <a:r>
              <a:rPr lang="en-US" dirty="0" err="1"/>
              <a:t>well.Traditionally</a:t>
            </a:r>
            <a:r>
              <a:rPr lang="en-US" dirty="0"/>
              <a:t> customizing an application would mean changes in the </a:t>
            </a:r>
            <a:r>
              <a:rPr lang="en-US" dirty="0" err="1"/>
              <a:t>code.Each</a:t>
            </a:r>
            <a:r>
              <a:rPr lang="en-US" dirty="0"/>
              <a:t> customer must use metadata to configure the way the application appears and behaves for its users</a:t>
            </a:r>
            <a:r>
              <a:rPr lang="en-US" dirty="0" smtClean="0"/>
              <a:t>. Customers </a:t>
            </a:r>
            <a:r>
              <a:rPr lang="en-US" dirty="0"/>
              <a:t>configuring applications must be simple and easy without any extra development or operation costs</a:t>
            </a:r>
          </a:p>
          <a:p>
            <a:endParaRPr lang="en-US" dirty="0"/>
          </a:p>
        </p:txBody>
      </p:sp>
    </p:spTree>
    <p:extLst>
      <p:ext uri="{BB962C8B-B14F-4D97-AF65-F5344CB8AC3E}">
        <p14:creationId xmlns:p14="http://schemas.microsoft.com/office/powerpoint/2010/main" val="371929030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164" y="1557339"/>
            <a:ext cx="65436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58276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SaaS</a:t>
            </a:r>
            <a:r>
              <a:rPr lang="en-US" dirty="0" smtClean="0"/>
              <a:t> Adoption by Segment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47801"/>
            <a:ext cx="5538788" cy="490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9952"/>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CLOUD COMPUTING</a:t>
            </a:r>
            <a:endParaRPr lang="en-US" dirty="0"/>
          </a:p>
        </p:txBody>
      </p:sp>
      <p:sp>
        <p:nvSpPr>
          <p:cNvPr id="3" name="Subtitle 2"/>
          <p:cNvSpPr>
            <a:spLocks noGrp="1"/>
          </p:cNvSpPr>
          <p:nvPr>
            <p:ph type="subTitle" idx="1"/>
          </p:nvPr>
        </p:nvSpPr>
        <p:spPr/>
        <p:txBody>
          <a:bodyPr>
            <a:normAutofit fontScale="92500"/>
          </a:bodyPr>
          <a:lstStyle/>
          <a:p>
            <a:r>
              <a:rPr lang="en-US" dirty="0"/>
              <a:t>Cloud Computing refers to manipulating, configuring, and accessing the applications online. It offers online data storage, infrastructure and application. </a:t>
            </a:r>
            <a:endParaRPr lang="en-US" dirty="0" smtClean="0"/>
          </a:p>
          <a:p>
            <a:r>
              <a:rPr lang="en-US" dirty="0" smtClean="0"/>
              <a:t>Cloud </a:t>
            </a:r>
            <a:r>
              <a:rPr lang="en-US" dirty="0"/>
              <a:t>Computing is both a combination of software and hardware based computing resources delivered as a network service</a:t>
            </a:r>
          </a:p>
        </p:txBody>
      </p:sp>
    </p:spTree>
    <p:extLst>
      <p:ext uri="{BB962C8B-B14F-4D97-AF65-F5344CB8AC3E}">
        <p14:creationId xmlns:p14="http://schemas.microsoft.com/office/powerpoint/2010/main" val="56881284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CLOUD COMPUTING</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676400"/>
            <a:ext cx="807439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277742"/>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138" y="1676401"/>
            <a:ext cx="54197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152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481138"/>
          <a:ext cx="82296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smtClean="0"/>
                        <a:t>INPUT</a:t>
                      </a:r>
                      <a:endParaRPr lang="en-IN" dirty="0"/>
                    </a:p>
                  </a:txBody>
                  <a:tcPr/>
                </a:tc>
                <a:tc>
                  <a:txBody>
                    <a:bodyPr/>
                    <a:lstStyle/>
                    <a:p>
                      <a:r>
                        <a:rPr lang="en-US" dirty="0" smtClean="0"/>
                        <a:t>PROCESSING</a:t>
                      </a:r>
                      <a:endParaRPr lang="en-IN" dirty="0"/>
                    </a:p>
                  </a:txBody>
                  <a:tcPr/>
                </a:tc>
                <a:tc>
                  <a:txBody>
                    <a:bodyPr/>
                    <a:lstStyle/>
                    <a:p>
                      <a:r>
                        <a:rPr lang="en-US" dirty="0" smtClean="0"/>
                        <a:t>OUTPUT</a:t>
                      </a:r>
                      <a:endParaRPr lang="en-IN" dirty="0"/>
                    </a:p>
                  </a:txBody>
                  <a:tcPr/>
                </a:tc>
                <a:extLst>
                  <a:ext uri="{0D108BD9-81ED-4DB2-BD59-A6C34878D82A}">
                    <a16:rowId xmlns:a16="http://schemas.microsoft.com/office/drawing/2014/main" val="10000"/>
                  </a:ext>
                </a:extLst>
              </a:tr>
              <a:tr h="370840">
                <a:tc>
                  <a:txBody>
                    <a:bodyPr/>
                    <a:lstStyle/>
                    <a:p>
                      <a:r>
                        <a:rPr lang="en-US" dirty="0" smtClean="0"/>
                        <a:t>Internal transactions</a:t>
                      </a:r>
                      <a:endParaRPr lang="en-IN" dirty="0"/>
                    </a:p>
                  </a:txBody>
                  <a:tcPr/>
                </a:tc>
                <a:tc>
                  <a:txBody>
                    <a:bodyPr/>
                    <a:lstStyle/>
                    <a:p>
                      <a:r>
                        <a:rPr lang="en-US" dirty="0" smtClean="0"/>
                        <a:t>Modeling</a:t>
                      </a:r>
                      <a:endParaRPr lang="en-IN" dirty="0"/>
                    </a:p>
                  </a:txBody>
                  <a:tcPr/>
                </a:tc>
                <a:tc>
                  <a:txBody>
                    <a:bodyPr/>
                    <a:lstStyle/>
                    <a:p>
                      <a:r>
                        <a:rPr lang="en-US" dirty="0" smtClean="0"/>
                        <a:t>Summary reports</a:t>
                      </a:r>
                      <a:endParaRPr lang="en-IN" dirty="0"/>
                    </a:p>
                  </a:txBody>
                  <a:tcPr/>
                </a:tc>
                <a:extLst>
                  <a:ext uri="{0D108BD9-81ED-4DB2-BD59-A6C34878D82A}">
                    <a16:rowId xmlns:a16="http://schemas.microsoft.com/office/drawing/2014/main" val="10001"/>
                  </a:ext>
                </a:extLst>
              </a:tr>
              <a:tr h="370840">
                <a:tc>
                  <a:txBody>
                    <a:bodyPr/>
                    <a:lstStyle/>
                    <a:p>
                      <a:r>
                        <a:rPr lang="en-US" dirty="0" smtClean="0"/>
                        <a:t>Internal files</a:t>
                      </a:r>
                      <a:endParaRPr lang="en-IN" dirty="0"/>
                    </a:p>
                  </a:txBody>
                  <a:tcPr/>
                </a:tc>
                <a:tc>
                  <a:txBody>
                    <a:bodyPr/>
                    <a:lstStyle/>
                    <a:p>
                      <a:r>
                        <a:rPr lang="en-US" dirty="0" smtClean="0"/>
                        <a:t>Simulation</a:t>
                      </a:r>
                      <a:endParaRPr lang="en-IN" dirty="0"/>
                    </a:p>
                  </a:txBody>
                  <a:tcPr/>
                </a:tc>
                <a:tc>
                  <a:txBody>
                    <a:bodyPr/>
                    <a:lstStyle/>
                    <a:p>
                      <a:r>
                        <a:rPr lang="en-US" dirty="0" smtClean="0"/>
                        <a:t>Forecasts</a:t>
                      </a:r>
                      <a:endParaRPr lang="en-IN" dirty="0"/>
                    </a:p>
                  </a:txBody>
                  <a:tcPr/>
                </a:tc>
                <a:extLst>
                  <a:ext uri="{0D108BD9-81ED-4DB2-BD59-A6C34878D82A}">
                    <a16:rowId xmlns:a16="http://schemas.microsoft.com/office/drawing/2014/main" val="10002"/>
                  </a:ext>
                </a:extLst>
              </a:tr>
              <a:tr h="370840">
                <a:tc>
                  <a:txBody>
                    <a:bodyPr/>
                    <a:lstStyle/>
                    <a:p>
                      <a:r>
                        <a:rPr lang="en-US" dirty="0" smtClean="0"/>
                        <a:t>External Information?</a:t>
                      </a:r>
                      <a:endParaRPr lang="en-IN" dirty="0"/>
                    </a:p>
                  </a:txBody>
                  <a:tcPr/>
                </a:tc>
                <a:tc>
                  <a:txBody>
                    <a:bodyPr/>
                    <a:lstStyle/>
                    <a:p>
                      <a:r>
                        <a:rPr lang="en-US" dirty="0" smtClean="0"/>
                        <a:t>Analysis</a:t>
                      </a:r>
                      <a:endParaRPr lang="en-IN" dirty="0"/>
                    </a:p>
                  </a:txBody>
                  <a:tcPr/>
                </a:tc>
                <a:tc>
                  <a:txBody>
                    <a:bodyPr/>
                    <a:lstStyle/>
                    <a:p>
                      <a:r>
                        <a:rPr lang="en-US" dirty="0" smtClean="0"/>
                        <a:t>Graphs/Plots</a:t>
                      </a:r>
                      <a:endParaRPr lang="en-IN" dirty="0"/>
                    </a:p>
                  </a:txBody>
                  <a:tcPr/>
                </a:tc>
                <a:extLst>
                  <a:ext uri="{0D108BD9-81ED-4DB2-BD59-A6C34878D82A}">
                    <a16:rowId xmlns:a16="http://schemas.microsoft.com/office/drawing/2014/main" val="10003"/>
                  </a:ext>
                </a:extLst>
              </a:tr>
              <a:tr h="370840">
                <a:tc>
                  <a:txBody>
                    <a:bodyPr/>
                    <a:lstStyle/>
                    <a:p>
                      <a:endParaRPr lang="en-IN"/>
                    </a:p>
                  </a:txBody>
                  <a:tcPr/>
                </a:tc>
                <a:tc>
                  <a:txBody>
                    <a:bodyPr/>
                    <a:lstStyle/>
                    <a:p>
                      <a:r>
                        <a:rPr lang="en-US" dirty="0" smtClean="0"/>
                        <a:t>Summarizing</a:t>
                      </a:r>
                      <a:endParaRPr lang="en-IN" dirty="0"/>
                    </a:p>
                  </a:txBody>
                  <a:tcPr/>
                </a:tc>
                <a:tc>
                  <a:txBody>
                    <a:bodyPr/>
                    <a:lstStyle/>
                    <a:p>
                      <a:endParaRPr lang="en-IN"/>
                    </a:p>
                  </a:txBody>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dirty="0" smtClean="0"/>
              <a:t>DECISION SUPPORT SYSTEM</a:t>
            </a:r>
            <a:endParaRPr lang="en-IN" dirty="0"/>
          </a:p>
        </p:txBody>
      </p:sp>
    </p:spTree>
    <p:extLst>
      <p:ext uri="{BB962C8B-B14F-4D97-AF65-F5344CB8AC3E}">
        <p14:creationId xmlns:p14="http://schemas.microsoft.com/office/powerpoint/2010/main" val="159530087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CLOUD SERVICE MODELS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676400"/>
            <a:ext cx="75417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553125"/>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464" y="1266825"/>
            <a:ext cx="555307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73690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IaaS</a:t>
            </a:r>
            <a:r>
              <a:rPr lang="en-US" dirty="0" smtClean="0"/>
              <a:t> Examples: </a:t>
            </a:r>
            <a:r>
              <a:rPr lang="en-US" dirty="0"/>
              <a:t>Amazon Web Services (</a:t>
            </a:r>
            <a:r>
              <a:rPr lang="en-US" dirty="0" smtClean="0"/>
              <a:t>AWS), Google </a:t>
            </a:r>
            <a:r>
              <a:rPr lang="en-US" dirty="0"/>
              <a:t>Compute Engine (</a:t>
            </a:r>
            <a:r>
              <a:rPr lang="en-US" dirty="0" smtClean="0"/>
              <a:t>GCE), IBM </a:t>
            </a:r>
            <a:r>
              <a:rPr lang="en-US" dirty="0"/>
              <a:t>Cloud</a:t>
            </a:r>
          </a:p>
          <a:p>
            <a:r>
              <a:rPr lang="en-US" dirty="0" err="1" smtClean="0"/>
              <a:t>PaaS</a:t>
            </a:r>
            <a:r>
              <a:rPr lang="en-US" dirty="0" smtClean="0"/>
              <a:t> Examples: </a:t>
            </a:r>
            <a:r>
              <a:rPr lang="en-US" dirty="0"/>
              <a:t>Google App </a:t>
            </a:r>
            <a:r>
              <a:rPr lang="en-US" dirty="0" smtClean="0"/>
              <a:t>Engine, Windows Azure, SAP cloud</a:t>
            </a:r>
          </a:p>
          <a:p>
            <a:r>
              <a:rPr lang="en-US" dirty="0" err="1" smtClean="0"/>
              <a:t>SaaS</a:t>
            </a:r>
            <a:r>
              <a:rPr lang="en-US" dirty="0" smtClean="0"/>
              <a:t> Example: </a:t>
            </a:r>
            <a:r>
              <a:rPr lang="en-US" dirty="0" err="1" smtClean="0"/>
              <a:t>Salesforce</a:t>
            </a:r>
            <a:r>
              <a:rPr lang="en-US" dirty="0" smtClean="0"/>
              <a:t>, Microsoft office 365</a:t>
            </a:r>
            <a:endParaRPr lang="en-US" dirty="0"/>
          </a:p>
        </p:txBody>
      </p:sp>
    </p:spTree>
    <p:extLst>
      <p:ext uri="{BB962C8B-B14F-4D97-AF65-F5344CB8AC3E}">
        <p14:creationId xmlns:p14="http://schemas.microsoft.com/office/powerpoint/2010/main" val="197617592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ADVANTAGES OF CLOUD COMPUTING</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 Lower computer costs </a:t>
            </a:r>
            <a:endParaRPr lang="en-US" dirty="0" smtClean="0"/>
          </a:p>
          <a:p>
            <a:pPr marL="0" indent="0">
              <a:buNone/>
            </a:pPr>
            <a:r>
              <a:rPr lang="en-US" dirty="0" smtClean="0"/>
              <a:t>• </a:t>
            </a:r>
            <a:r>
              <a:rPr lang="en-US" dirty="0"/>
              <a:t>Improved </a:t>
            </a:r>
            <a:r>
              <a:rPr lang="en-US" dirty="0" smtClean="0"/>
              <a:t>performance</a:t>
            </a:r>
          </a:p>
          <a:p>
            <a:pPr marL="0" indent="0">
              <a:buNone/>
            </a:pPr>
            <a:r>
              <a:rPr lang="en-US" dirty="0" smtClean="0"/>
              <a:t>• </a:t>
            </a:r>
            <a:r>
              <a:rPr lang="en-US" dirty="0"/>
              <a:t>Reduced software costs </a:t>
            </a:r>
            <a:endParaRPr lang="en-US" dirty="0" smtClean="0"/>
          </a:p>
          <a:p>
            <a:pPr marL="0" indent="0">
              <a:buNone/>
            </a:pPr>
            <a:r>
              <a:rPr lang="en-US" dirty="0" smtClean="0"/>
              <a:t>• </a:t>
            </a:r>
            <a:r>
              <a:rPr lang="en-US" dirty="0"/>
              <a:t>Instant software updates </a:t>
            </a:r>
            <a:endParaRPr lang="en-US" dirty="0" smtClean="0"/>
          </a:p>
          <a:p>
            <a:pPr marL="0" indent="0">
              <a:buNone/>
            </a:pPr>
            <a:r>
              <a:rPr lang="en-US" dirty="0" smtClean="0"/>
              <a:t>• </a:t>
            </a:r>
            <a:r>
              <a:rPr lang="en-US" dirty="0"/>
              <a:t>Improved document format compatibility </a:t>
            </a:r>
            <a:endParaRPr lang="en-US" dirty="0" smtClean="0"/>
          </a:p>
          <a:p>
            <a:pPr marL="0" indent="0">
              <a:buNone/>
            </a:pPr>
            <a:r>
              <a:rPr lang="en-US" dirty="0" smtClean="0"/>
              <a:t>• </a:t>
            </a:r>
            <a:r>
              <a:rPr lang="en-US" dirty="0"/>
              <a:t>Unlimited storage capacity </a:t>
            </a:r>
            <a:endParaRPr lang="en-US" dirty="0" smtClean="0"/>
          </a:p>
          <a:p>
            <a:pPr marL="0" indent="0">
              <a:buNone/>
            </a:pPr>
            <a:r>
              <a:rPr lang="en-US" dirty="0" smtClean="0"/>
              <a:t>• </a:t>
            </a:r>
            <a:r>
              <a:rPr lang="en-US" dirty="0"/>
              <a:t>Increased data reliability </a:t>
            </a:r>
            <a:endParaRPr lang="en-US" dirty="0" smtClean="0"/>
          </a:p>
          <a:p>
            <a:pPr marL="0" indent="0">
              <a:buNone/>
            </a:pPr>
            <a:r>
              <a:rPr lang="en-US" dirty="0" smtClean="0"/>
              <a:t>• </a:t>
            </a:r>
            <a:r>
              <a:rPr lang="en-US" dirty="0"/>
              <a:t>Universal document access </a:t>
            </a:r>
            <a:endParaRPr lang="en-US" dirty="0" smtClean="0"/>
          </a:p>
          <a:p>
            <a:pPr marL="0" indent="0">
              <a:buNone/>
            </a:pPr>
            <a:r>
              <a:rPr lang="en-US" dirty="0" smtClean="0"/>
              <a:t>• </a:t>
            </a:r>
            <a:r>
              <a:rPr lang="en-US" dirty="0"/>
              <a:t>Latest version availability </a:t>
            </a:r>
            <a:endParaRPr lang="en-US" dirty="0" smtClean="0"/>
          </a:p>
          <a:p>
            <a:pPr marL="0" indent="0">
              <a:buNone/>
            </a:pPr>
            <a:r>
              <a:rPr lang="en-US" dirty="0" smtClean="0"/>
              <a:t>• </a:t>
            </a:r>
            <a:r>
              <a:rPr lang="en-US" dirty="0"/>
              <a:t>Easier group collaboration </a:t>
            </a:r>
            <a:endParaRPr lang="en-US" dirty="0" smtClean="0"/>
          </a:p>
          <a:p>
            <a:pPr marL="0" indent="0">
              <a:buNone/>
            </a:pPr>
            <a:r>
              <a:rPr lang="en-US" dirty="0" smtClean="0"/>
              <a:t>• </a:t>
            </a:r>
            <a:r>
              <a:rPr lang="en-US" dirty="0"/>
              <a:t>Device independence</a:t>
            </a:r>
          </a:p>
        </p:txBody>
      </p:sp>
    </p:spTree>
    <p:extLst>
      <p:ext uri="{BB962C8B-B14F-4D97-AF65-F5344CB8AC3E}">
        <p14:creationId xmlns:p14="http://schemas.microsoft.com/office/powerpoint/2010/main" val="1432721776"/>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DISADVANTAGES OF CLOUD COMPUTING</a:t>
            </a:r>
            <a:endParaRPr lang="en-US" dirty="0"/>
          </a:p>
        </p:txBody>
      </p:sp>
      <p:sp>
        <p:nvSpPr>
          <p:cNvPr id="3" name="Content Placeholder 2"/>
          <p:cNvSpPr>
            <a:spLocks noGrp="1"/>
          </p:cNvSpPr>
          <p:nvPr>
            <p:ph idx="1"/>
          </p:nvPr>
        </p:nvSpPr>
        <p:spPr/>
        <p:txBody>
          <a:bodyPr/>
          <a:lstStyle/>
          <a:p>
            <a:pPr marL="0" indent="0">
              <a:buNone/>
            </a:pPr>
            <a:r>
              <a:rPr lang="en-US" dirty="0"/>
              <a:t>• Requires a constant Internet connection </a:t>
            </a:r>
            <a:endParaRPr lang="en-US" dirty="0" smtClean="0"/>
          </a:p>
          <a:p>
            <a:pPr marL="0" indent="0">
              <a:buNone/>
            </a:pPr>
            <a:r>
              <a:rPr lang="en-US" dirty="0" smtClean="0"/>
              <a:t>• </a:t>
            </a:r>
            <a:r>
              <a:rPr lang="en-US" dirty="0"/>
              <a:t>Does not work well with low-speed connections </a:t>
            </a:r>
            <a:endParaRPr lang="en-US" dirty="0" smtClean="0"/>
          </a:p>
          <a:p>
            <a:pPr marL="0" indent="0">
              <a:buNone/>
            </a:pPr>
            <a:r>
              <a:rPr lang="en-US" dirty="0" smtClean="0"/>
              <a:t>• </a:t>
            </a:r>
            <a:r>
              <a:rPr lang="en-US" dirty="0"/>
              <a:t>Features might be limited </a:t>
            </a:r>
            <a:endParaRPr lang="en-US" dirty="0" smtClean="0"/>
          </a:p>
          <a:p>
            <a:pPr marL="0" indent="0">
              <a:buNone/>
            </a:pPr>
            <a:r>
              <a:rPr lang="en-US" dirty="0" smtClean="0"/>
              <a:t>• </a:t>
            </a:r>
            <a:r>
              <a:rPr lang="en-US" dirty="0"/>
              <a:t>Can be slow </a:t>
            </a:r>
            <a:endParaRPr lang="en-US" dirty="0" smtClean="0"/>
          </a:p>
          <a:p>
            <a:pPr marL="0" indent="0">
              <a:buNone/>
            </a:pPr>
            <a:r>
              <a:rPr lang="en-US" dirty="0" smtClean="0"/>
              <a:t>• </a:t>
            </a:r>
            <a:r>
              <a:rPr lang="en-US" dirty="0"/>
              <a:t>Stored data can be lost </a:t>
            </a:r>
            <a:endParaRPr lang="en-US" dirty="0" smtClean="0"/>
          </a:p>
          <a:p>
            <a:pPr marL="0" indent="0">
              <a:buNone/>
            </a:pPr>
            <a:r>
              <a:rPr lang="en-US" dirty="0" smtClean="0"/>
              <a:t>• </a:t>
            </a:r>
            <a:r>
              <a:rPr lang="en-US" dirty="0"/>
              <a:t>Stored data might not be secure</a:t>
            </a:r>
          </a:p>
        </p:txBody>
      </p:sp>
    </p:spTree>
    <p:extLst>
      <p:ext uri="{BB962C8B-B14F-4D97-AF65-F5344CB8AC3E}">
        <p14:creationId xmlns:p14="http://schemas.microsoft.com/office/powerpoint/2010/main" val="335497483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ETHICS AND PRIVACY CONCERNS IN IT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660744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ETHICS</a:t>
            </a:r>
            <a:endParaRPr lang="en-US" dirty="0"/>
          </a:p>
        </p:txBody>
      </p:sp>
      <p:sp>
        <p:nvSpPr>
          <p:cNvPr id="3" name="Content Placeholder 2"/>
          <p:cNvSpPr>
            <a:spLocks noGrp="1"/>
          </p:cNvSpPr>
          <p:nvPr>
            <p:ph idx="1"/>
          </p:nvPr>
        </p:nvSpPr>
        <p:spPr/>
        <p:txBody>
          <a:bodyPr>
            <a:normAutofit/>
          </a:bodyPr>
          <a:lstStyle/>
          <a:p>
            <a:pPr algn="just"/>
            <a:r>
              <a:rPr lang="en-US" dirty="0"/>
              <a:t>Computer Ethics is the study of ethical issues that are associated primarily with computing machines and the computing profession. </a:t>
            </a:r>
            <a:endParaRPr lang="en-US" dirty="0" smtClean="0"/>
          </a:p>
          <a:p>
            <a:pPr algn="just"/>
            <a:r>
              <a:rPr lang="en-US" dirty="0" smtClean="0"/>
              <a:t>Cyber </a:t>
            </a:r>
            <a:r>
              <a:rPr lang="en-US" dirty="0"/>
              <a:t>ethics is the field of applied ethics that examines moral, legal, and social issues in the development and use of cyber technology.</a:t>
            </a:r>
          </a:p>
          <a:p>
            <a:pPr algn="just"/>
            <a:r>
              <a:rPr lang="en-US" dirty="0"/>
              <a:t>Computer ethics is the analysis of the nature and social impact of computer technology and the corresponding formulation and justification policies for the ethical use of such technology.</a:t>
            </a:r>
          </a:p>
          <a:p>
            <a:pPr algn="just"/>
            <a:endParaRPr lang="en-US" dirty="0"/>
          </a:p>
        </p:txBody>
      </p:sp>
    </p:spTree>
    <p:extLst>
      <p:ext uri="{BB962C8B-B14F-4D97-AF65-F5344CB8AC3E}">
        <p14:creationId xmlns:p14="http://schemas.microsoft.com/office/powerpoint/2010/main" val="375712309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CATEGORIES OF COMPUTER ETHICS PROBLEMS</a:t>
            </a:r>
            <a:endParaRPr lang="en-US" dirty="0"/>
          </a:p>
        </p:txBody>
      </p:sp>
      <p:sp>
        <p:nvSpPr>
          <p:cNvPr id="3" name="Content Placeholder 2"/>
          <p:cNvSpPr>
            <a:spLocks noGrp="1"/>
          </p:cNvSpPr>
          <p:nvPr>
            <p:ph idx="1"/>
          </p:nvPr>
        </p:nvSpPr>
        <p:spPr/>
        <p:txBody>
          <a:bodyPr>
            <a:normAutofit/>
          </a:bodyPr>
          <a:lstStyle/>
          <a:p>
            <a:pPr lvl="0" algn="just"/>
            <a:r>
              <a:rPr lang="en-US" dirty="0"/>
              <a:t>Those ethical problems for which the computer is the instrument of the unethical act. For example , the use of a computer to defraud the bank.</a:t>
            </a:r>
          </a:p>
          <a:p>
            <a:pPr lvl="0" algn="just"/>
            <a:r>
              <a:rPr lang="en-US" dirty="0"/>
              <a:t>Those problems for which the computer is the object of the unethical act. For example, stealing computer software and installing it on one’s own computer to access other’s information.</a:t>
            </a:r>
          </a:p>
          <a:p>
            <a:pPr lvl="0" algn="just"/>
            <a:r>
              <a:rPr lang="en-US" dirty="0"/>
              <a:t>Those problems associated with the autonomous nature of computers.</a:t>
            </a:r>
          </a:p>
          <a:p>
            <a:pPr algn="just"/>
            <a:endParaRPr lang="en-US" dirty="0"/>
          </a:p>
        </p:txBody>
      </p:sp>
    </p:spTree>
    <p:extLst>
      <p:ext uri="{BB962C8B-B14F-4D97-AF65-F5344CB8AC3E}">
        <p14:creationId xmlns:p14="http://schemas.microsoft.com/office/powerpoint/2010/main" val="167542944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endParaRPr lang="en-US" dirty="0"/>
          </a:p>
        </p:txBody>
      </p:sp>
      <p:sp>
        <p:nvSpPr>
          <p:cNvPr id="3" name="Content Placeholder 2"/>
          <p:cNvSpPr>
            <a:spLocks noGrp="1"/>
          </p:cNvSpPr>
          <p:nvPr>
            <p:ph idx="1"/>
          </p:nvPr>
        </p:nvSpPr>
        <p:spPr/>
        <p:txBody>
          <a:bodyPr>
            <a:normAutofit/>
          </a:bodyPr>
          <a:lstStyle/>
          <a:p>
            <a:pPr algn="just"/>
            <a:r>
              <a:rPr lang="en-US" dirty="0"/>
              <a:t>The basic right of an individual to control access to and use of information about him/herself. </a:t>
            </a:r>
            <a:endParaRPr lang="en-US" dirty="0" smtClean="0"/>
          </a:p>
          <a:p>
            <a:pPr algn="just"/>
            <a:r>
              <a:rPr lang="en-US" dirty="0" smtClean="0"/>
              <a:t>Computers </a:t>
            </a:r>
            <a:r>
              <a:rPr lang="en-US" dirty="0"/>
              <a:t>make privacy more difficult to protect, since large amounts of data on individuals and corporations are centrally stored on computers where an increasing number of individuals can access it. </a:t>
            </a:r>
            <a:endParaRPr lang="en-US" dirty="0" smtClean="0"/>
          </a:p>
          <a:p>
            <a:pPr algn="just"/>
            <a:r>
              <a:rPr lang="en-US" dirty="0" smtClean="0"/>
              <a:t>Privacy </a:t>
            </a:r>
            <a:r>
              <a:rPr lang="en-US" dirty="0"/>
              <a:t>invasion and illegal purposes leading to serious ethical issues like computer abuse – hacking, cyber crimes, computer virus, software piracy, cyber squatting and internet defamation</a:t>
            </a:r>
          </a:p>
        </p:txBody>
      </p:sp>
    </p:spTree>
    <p:extLst>
      <p:ext uri="{BB962C8B-B14F-4D97-AF65-F5344CB8AC3E}">
        <p14:creationId xmlns:p14="http://schemas.microsoft.com/office/powerpoint/2010/main" val="267138216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CODE OF ETHICS</a:t>
            </a:r>
            <a:endParaRPr lang="en-US" dirty="0"/>
          </a:p>
        </p:txBody>
      </p:sp>
      <p:sp>
        <p:nvSpPr>
          <p:cNvPr id="3" name="Content Placeholder 2"/>
          <p:cNvSpPr>
            <a:spLocks noGrp="1"/>
          </p:cNvSpPr>
          <p:nvPr>
            <p:ph idx="1"/>
          </p:nvPr>
        </p:nvSpPr>
        <p:spPr>
          <a:xfrm>
            <a:off x="1981200" y="1600200"/>
            <a:ext cx="8229600" cy="5029200"/>
          </a:xfrm>
        </p:spPr>
        <p:txBody>
          <a:bodyPr>
            <a:normAutofit fontScale="85000" lnSpcReduction="20000"/>
          </a:bodyPr>
          <a:lstStyle/>
          <a:p>
            <a:pPr lvl="0" algn="just"/>
            <a:r>
              <a:rPr lang="en-US" dirty="0"/>
              <a:t>Don’t use a computer to harm other people</a:t>
            </a:r>
          </a:p>
          <a:p>
            <a:pPr lvl="0" algn="just"/>
            <a:r>
              <a:rPr lang="en-US" dirty="0"/>
              <a:t>Don’t interfere with other people’s computer work</a:t>
            </a:r>
          </a:p>
          <a:p>
            <a:pPr lvl="0" algn="just"/>
            <a:r>
              <a:rPr lang="en-US" dirty="0"/>
              <a:t>Don’t snoop around in other people’s computer files</a:t>
            </a:r>
          </a:p>
          <a:p>
            <a:pPr lvl="0" algn="just"/>
            <a:r>
              <a:rPr lang="en-US" dirty="0"/>
              <a:t>Don’t use a computer to steal</a:t>
            </a:r>
          </a:p>
          <a:p>
            <a:pPr lvl="0" algn="just"/>
            <a:r>
              <a:rPr lang="en-US" dirty="0"/>
              <a:t>Don’t use a computer to bear false witness</a:t>
            </a:r>
          </a:p>
          <a:p>
            <a:pPr lvl="0" algn="just"/>
            <a:r>
              <a:rPr lang="en-US" dirty="0"/>
              <a:t>Don’t copy software for which you have not paid</a:t>
            </a:r>
          </a:p>
          <a:p>
            <a:pPr lvl="0" algn="just"/>
            <a:r>
              <a:rPr lang="en-US" dirty="0"/>
              <a:t>Don’t use other people’s computer resources without authorization</a:t>
            </a:r>
          </a:p>
          <a:p>
            <a:pPr lvl="0" algn="just"/>
            <a:r>
              <a:rPr lang="en-US" dirty="0"/>
              <a:t>Don’t appropriate other people’s intellectual output</a:t>
            </a:r>
          </a:p>
          <a:p>
            <a:pPr lvl="0" algn="just"/>
            <a:r>
              <a:rPr lang="en-US" dirty="0"/>
              <a:t>Think about the social consequences of the program you are writing</a:t>
            </a:r>
          </a:p>
          <a:p>
            <a:pPr algn="just"/>
            <a:r>
              <a:rPr lang="en-US" dirty="0"/>
              <a:t>Use a computer in ways that insure consideration and respect for your fellow humans</a:t>
            </a:r>
          </a:p>
        </p:txBody>
      </p:sp>
    </p:spTree>
    <p:extLst>
      <p:ext uri="{BB962C8B-B14F-4D97-AF65-F5344CB8AC3E}">
        <p14:creationId xmlns:p14="http://schemas.microsoft.com/office/powerpoint/2010/main" val="1589885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57167"/>
            <a:ext cx="8229600" cy="5768997"/>
          </a:xfrm>
        </p:spPr>
        <p:txBody>
          <a:bodyPr>
            <a:normAutofit lnSpcReduction="10000"/>
          </a:bodyPr>
          <a:lstStyle/>
          <a:p>
            <a:pPr>
              <a:buNone/>
            </a:pPr>
            <a:r>
              <a:rPr lang="en-IN" i="1" dirty="0" smtClean="0"/>
              <a:t>Some examples of DSS</a:t>
            </a:r>
          </a:p>
          <a:p>
            <a:r>
              <a:rPr lang="en-IN" dirty="0" smtClean="0"/>
              <a:t>Group Decision Support Systems (GDSS)</a:t>
            </a:r>
          </a:p>
          <a:p>
            <a:r>
              <a:rPr lang="en-IN" dirty="0" smtClean="0"/>
              <a:t>Computer Supported Co-operative work (CSCW)</a:t>
            </a:r>
          </a:p>
          <a:p>
            <a:r>
              <a:rPr lang="en-IN" dirty="0" smtClean="0"/>
              <a:t>Logistics systems</a:t>
            </a:r>
          </a:p>
          <a:p>
            <a:r>
              <a:rPr lang="en-IN" dirty="0" smtClean="0"/>
              <a:t>Financial Planning systems</a:t>
            </a:r>
          </a:p>
          <a:p>
            <a:r>
              <a:rPr lang="en-IN" dirty="0" smtClean="0"/>
              <a:t>Spreadsheet Models?</a:t>
            </a:r>
          </a:p>
          <a:p>
            <a:pPr>
              <a:buNone/>
            </a:pPr>
            <a:r>
              <a:rPr lang="en-IN" i="1" dirty="0" smtClean="0"/>
              <a:t>The role of DSS</a:t>
            </a:r>
          </a:p>
          <a:p>
            <a:r>
              <a:rPr lang="en-IN" dirty="0" smtClean="0"/>
              <a:t>Support ill- structured or semi-structured decisions</a:t>
            </a:r>
          </a:p>
          <a:p>
            <a:r>
              <a:rPr lang="en-IN" dirty="0" smtClean="0"/>
              <a:t>Have analytical and/or modelling capacity</a:t>
            </a:r>
          </a:p>
          <a:p>
            <a:r>
              <a:rPr lang="en-IN" dirty="0" smtClean="0"/>
              <a:t>Used by more senior managerial levels</a:t>
            </a:r>
          </a:p>
          <a:p>
            <a:r>
              <a:rPr lang="en-IN" dirty="0" smtClean="0"/>
              <a:t>Are concerned with predicting the future</a:t>
            </a:r>
          </a:p>
          <a:p>
            <a:r>
              <a:rPr lang="en-IN" dirty="0" smtClean="0"/>
              <a:t>Are effectiveness oriented?</a:t>
            </a:r>
          </a:p>
          <a:p>
            <a:endParaRPr lang="en-IN" dirty="0"/>
          </a:p>
        </p:txBody>
      </p:sp>
    </p:spTree>
    <p:extLst>
      <p:ext uri="{BB962C8B-B14F-4D97-AF65-F5344CB8AC3E}">
        <p14:creationId xmlns:p14="http://schemas.microsoft.com/office/powerpoint/2010/main" val="178063987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THE WEB</a:t>
            </a:r>
            <a:endParaRPr lang="en-US" dirty="0"/>
          </a:p>
        </p:txBody>
      </p:sp>
      <p:sp>
        <p:nvSpPr>
          <p:cNvPr id="3" name="Content Placeholder 2"/>
          <p:cNvSpPr>
            <a:spLocks noGrp="1"/>
          </p:cNvSpPr>
          <p:nvPr>
            <p:ph idx="1"/>
          </p:nvPr>
        </p:nvSpPr>
        <p:spPr/>
        <p:txBody>
          <a:bodyPr/>
          <a:lstStyle/>
          <a:p>
            <a:pPr algn="just"/>
            <a:r>
              <a:rPr lang="en-US" dirty="0"/>
              <a:t>Once your business is connected to the internet , it’s your responsibility to protect your business data and information against unwanted intruders. </a:t>
            </a:r>
            <a:endParaRPr lang="en-US" dirty="0" smtClean="0"/>
          </a:p>
          <a:p>
            <a:pPr algn="just"/>
            <a:r>
              <a:rPr lang="en-US" dirty="0" smtClean="0"/>
              <a:t>Sensitive </a:t>
            </a:r>
            <a:r>
              <a:rPr lang="en-US" dirty="0"/>
              <a:t>information such as customer details, pricing lists and personal records can all be stolen, corrupted or even destroyed unless protected properly</a:t>
            </a:r>
          </a:p>
        </p:txBody>
      </p:sp>
    </p:spTree>
    <p:extLst>
      <p:ext uri="{BB962C8B-B14F-4D97-AF65-F5344CB8AC3E}">
        <p14:creationId xmlns:p14="http://schemas.microsoft.com/office/powerpoint/2010/main" val="1287279281"/>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Some issues to consider when securing your website are:</a:t>
            </a:r>
          </a:p>
          <a:p>
            <a:pPr lvl="0"/>
            <a:r>
              <a:rPr lang="en-US" dirty="0"/>
              <a:t>Working procedures</a:t>
            </a:r>
          </a:p>
          <a:p>
            <a:pPr lvl="0"/>
            <a:r>
              <a:rPr lang="en-US" dirty="0"/>
              <a:t>Virus and spy ware protection software</a:t>
            </a:r>
          </a:p>
          <a:p>
            <a:pPr lvl="0"/>
            <a:r>
              <a:rPr lang="en-US" dirty="0"/>
              <a:t>Firewalls</a:t>
            </a:r>
          </a:p>
          <a:p>
            <a:pPr lvl="0"/>
            <a:r>
              <a:rPr lang="en-US" dirty="0"/>
              <a:t>Back up data</a:t>
            </a:r>
          </a:p>
          <a:p>
            <a:r>
              <a:rPr lang="en-US" dirty="0"/>
              <a:t>Using secure passwords</a:t>
            </a:r>
          </a:p>
        </p:txBody>
      </p:sp>
    </p:spTree>
    <p:extLst>
      <p:ext uri="{BB962C8B-B14F-4D97-AF65-F5344CB8AC3E}">
        <p14:creationId xmlns:p14="http://schemas.microsoft.com/office/powerpoint/2010/main" val="494200521"/>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85802"/>
            <a:ext cx="7772400" cy="2285999"/>
          </a:xfrm>
        </p:spPr>
        <p:txBody>
          <a:bodyPr/>
          <a:lstStyle/>
          <a:p>
            <a:r>
              <a:rPr lang="en-US" dirty="0" smtClean="0"/>
              <a:t>HOLOGRAPHIC STORAGE DEVICES</a:t>
            </a:r>
            <a:endParaRPr lang="en-US" dirty="0"/>
          </a:p>
        </p:txBody>
      </p:sp>
      <p:sp>
        <p:nvSpPr>
          <p:cNvPr id="3" name="Subtitle 2"/>
          <p:cNvSpPr>
            <a:spLocks noGrp="1"/>
          </p:cNvSpPr>
          <p:nvPr>
            <p:ph type="subTitle"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743201"/>
            <a:ext cx="6744786" cy="376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839722"/>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An example of the basic operation behind an HDSS starts with the firing of a blue-green argon laser. </a:t>
            </a:r>
            <a:endParaRPr lang="en-US" dirty="0" smtClean="0"/>
          </a:p>
          <a:p>
            <a:pPr algn="just"/>
            <a:r>
              <a:rPr lang="en-US" dirty="0" smtClean="0"/>
              <a:t>A </a:t>
            </a:r>
            <a:r>
              <a:rPr lang="en-US" dirty="0"/>
              <a:t>beam splitter then separates the laser into two beams -- the signal beam and the reference beam. </a:t>
            </a:r>
            <a:endParaRPr lang="en-US" dirty="0" smtClean="0"/>
          </a:p>
          <a:p>
            <a:pPr algn="just"/>
            <a:r>
              <a:rPr lang="en-US" dirty="0" smtClean="0"/>
              <a:t>The </a:t>
            </a:r>
            <a:r>
              <a:rPr lang="en-US" dirty="0"/>
              <a:t>signal beam travels straight until it bounces off a mirror and into a spatial light modulator, which is an LCD that shows pages of raw data. The data is carried to a light-sensitive crystal. </a:t>
            </a:r>
            <a:endParaRPr lang="en-US" dirty="0" smtClean="0"/>
          </a:p>
          <a:p>
            <a:pPr algn="just"/>
            <a:r>
              <a:rPr lang="en-US" dirty="0" smtClean="0"/>
              <a:t>The </a:t>
            </a:r>
            <a:r>
              <a:rPr lang="en-US" dirty="0"/>
              <a:t>reference beam emanates from the side of the beam splitter, taking a different path to the crystal. When the two beams meet, a pattern is created on the crystal that stores data in the volume of the crystal. Data can be stored in different areas in the crystal.</a:t>
            </a:r>
          </a:p>
        </p:txBody>
      </p:sp>
    </p:spTree>
    <p:extLst>
      <p:ext uri="{BB962C8B-B14F-4D97-AF65-F5344CB8AC3E}">
        <p14:creationId xmlns:p14="http://schemas.microsoft.com/office/powerpoint/2010/main" val="51850716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Holographic storage uses green lasers to write data pages containing hundreds of kilobytes of data in the form of a hologram inside a holographic </a:t>
            </a:r>
            <a:r>
              <a:rPr lang="en-US" dirty="0" smtClean="0"/>
              <a:t>crystal</a:t>
            </a:r>
          </a:p>
          <a:p>
            <a:r>
              <a:rPr lang="en-US" dirty="0"/>
              <a:t>H</a:t>
            </a:r>
            <a:r>
              <a:rPr lang="en-US" dirty="0" smtClean="0"/>
              <a:t>olographic </a:t>
            </a:r>
            <a:r>
              <a:rPr lang="en-US" dirty="0"/>
              <a:t>storage can store information in a three-dimensional (3D) space, unlike other storage options like HDDs and flash storage, which use a two-dimensional (2D) space, allowing data to be stored more densely. So, more data can be stored in holographic storage in the same space compared with HDDs</a:t>
            </a:r>
          </a:p>
        </p:txBody>
      </p:sp>
    </p:spTree>
    <p:extLst>
      <p:ext uri="{BB962C8B-B14F-4D97-AF65-F5344CB8AC3E}">
        <p14:creationId xmlns:p14="http://schemas.microsoft.com/office/powerpoint/2010/main" val="4095216309"/>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practical use of the storage technology for the cloud in the future would involve developing methods that will allow for the scaling of the storage capacity by increasing the number of partitions inside the device while maintaining the same access rates across multiple </a:t>
            </a:r>
            <a:r>
              <a:rPr lang="en-US" dirty="0" smtClean="0"/>
              <a:t>partitions</a:t>
            </a:r>
          </a:p>
          <a:p>
            <a:r>
              <a:rPr lang="en-US" dirty="0"/>
              <a:t>T</a:t>
            </a:r>
            <a:r>
              <a:rPr lang="en-US" dirty="0" smtClean="0"/>
              <a:t>he </a:t>
            </a:r>
            <a:r>
              <a:rPr lang="en-US" dirty="0"/>
              <a:t>data can be accessed at much higher speeds in holographic storage, potentially offering increased access rates because of lower time delays</a:t>
            </a:r>
          </a:p>
        </p:txBody>
      </p:sp>
    </p:spTree>
    <p:extLst>
      <p:ext uri="{BB962C8B-B14F-4D97-AF65-F5344CB8AC3E}">
        <p14:creationId xmlns:p14="http://schemas.microsoft.com/office/powerpoint/2010/main" val="474037955"/>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AUTOMATIC SPEECH RECOGNITION</a:t>
            </a:r>
            <a:endParaRPr lang="en-US" dirty="0"/>
          </a:p>
        </p:txBody>
      </p:sp>
      <p:sp>
        <p:nvSpPr>
          <p:cNvPr id="3" name="Subtitle 2"/>
          <p:cNvSpPr>
            <a:spLocks noGrp="1"/>
          </p:cNvSpPr>
          <p:nvPr>
            <p:ph type="subTitle" idx="1"/>
          </p:nvPr>
        </p:nvSpPr>
        <p:spPr/>
        <p:txBody>
          <a:bodyPr>
            <a:normAutofit/>
          </a:bodyPr>
          <a:lstStyle/>
          <a:p>
            <a:r>
              <a:rPr lang="en-US" b="1" dirty="0"/>
              <a:t>Automatic Speech Recognition</a:t>
            </a:r>
            <a:r>
              <a:rPr lang="en-US" dirty="0"/>
              <a:t> or </a:t>
            </a:r>
            <a:r>
              <a:rPr lang="en-US" b="1" dirty="0"/>
              <a:t>ASR</a:t>
            </a:r>
            <a:r>
              <a:rPr lang="en-US" dirty="0"/>
              <a:t>, as it’s known in short, is the technology that allows human beings to use their voices to speak with a computer interface in a way that, in its most sophisticated variations, resembles normal human conversation.</a:t>
            </a:r>
          </a:p>
        </p:txBody>
      </p:sp>
    </p:spTree>
    <p:extLst>
      <p:ext uri="{BB962C8B-B14F-4D97-AF65-F5344CB8AC3E}">
        <p14:creationId xmlns:p14="http://schemas.microsoft.com/office/powerpoint/2010/main" val="2314731456"/>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a:t>The most advanced version of currently developed ASR technologies revolves around what is called </a:t>
            </a:r>
            <a:r>
              <a:rPr lang="en-US" b="1" dirty="0"/>
              <a:t>Natural Language Processing</a:t>
            </a:r>
            <a:r>
              <a:rPr lang="en-US" dirty="0"/>
              <a:t>, or </a:t>
            </a:r>
            <a:r>
              <a:rPr lang="en-US" b="1" dirty="0"/>
              <a:t>NLP</a:t>
            </a:r>
            <a:r>
              <a:rPr lang="en-US" dirty="0"/>
              <a:t> in short. </a:t>
            </a:r>
            <a:endParaRPr lang="en-US" dirty="0" smtClean="0"/>
          </a:p>
          <a:p>
            <a:pPr algn="just"/>
            <a:r>
              <a:rPr lang="en-US" dirty="0" smtClean="0"/>
              <a:t>This </a:t>
            </a:r>
            <a:r>
              <a:rPr lang="en-US" dirty="0"/>
              <a:t>variant of ASR comes the closest to allowing real conversation between people and machine intelligence and though it still has a long way to go before reaching an apex of development, we’re already seeing some remarkable results in the form of intelligent smart phone interfaces like the </a:t>
            </a:r>
            <a:r>
              <a:rPr lang="en-US" dirty="0" err="1"/>
              <a:t>Siri</a:t>
            </a:r>
            <a:r>
              <a:rPr lang="en-US" dirty="0"/>
              <a:t> program on the iPhone and other systems used in business and advanced technology contexts.</a:t>
            </a:r>
          </a:p>
        </p:txBody>
      </p:sp>
    </p:spTree>
    <p:extLst>
      <p:ext uri="{BB962C8B-B14F-4D97-AF65-F5344CB8AC3E}">
        <p14:creationId xmlns:p14="http://schemas.microsoft.com/office/powerpoint/2010/main" val="1736057105"/>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“ASR” WORKS?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You speak to the software via an audio feed</a:t>
            </a:r>
          </a:p>
          <a:p>
            <a:pPr algn="just"/>
            <a:r>
              <a:rPr lang="en-US" dirty="0"/>
              <a:t>The device you’re speaking to creates a wave file of your words</a:t>
            </a:r>
          </a:p>
          <a:p>
            <a:pPr algn="just"/>
            <a:r>
              <a:rPr lang="en-US" dirty="0"/>
              <a:t>The wave file is cleaned by removing background noise and normalizing volume</a:t>
            </a:r>
          </a:p>
          <a:p>
            <a:pPr algn="just"/>
            <a:r>
              <a:rPr lang="en-US" dirty="0"/>
              <a:t>The resulting filtered wave form is then broken down into what are called phonemes. (Phonemes are the basic building block sounds of language and words. English has 44 of them, consisting of sound blocks such as “</a:t>
            </a:r>
            <a:r>
              <a:rPr lang="en-US" dirty="0" err="1"/>
              <a:t>wh</a:t>
            </a:r>
            <a:r>
              <a:rPr lang="en-US" dirty="0"/>
              <a:t>”, “</a:t>
            </a:r>
            <a:r>
              <a:rPr lang="en-US" dirty="0" err="1"/>
              <a:t>th</a:t>
            </a:r>
            <a:r>
              <a:rPr lang="en-US" dirty="0"/>
              <a:t>”, “</a:t>
            </a:r>
            <a:r>
              <a:rPr lang="en-US" dirty="0" err="1"/>
              <a:t>ka</a:t>
            </a:r>
            <a:r>
              <a:rPr lang="en-US" dirty="0"/>
              <a:t>” and “t”.</a:t>
            </a:r>
          </a:p>
          <a:p>
            <a:pPr algn="just"/>
            <a:r>
              <a:rPr lang="en-US" dirty="0"/>
              <a:t>Each phoneme is like a chain link and by analyzing them in sequence, starting from the first phoneme, the ASR software uses statistical probability analysis to deduce whole words and then from there, complete sentences</a:t>
            </a:r>
          </a:p>
          <a:p>
            <a:pPr algn="just"/>
            <a:r>
              <a:rPr lang="en-US" dirty="0"/>
              <a:t>Your ASR, now having “understood” your words, can respond to you in a meaningful way.</a:t>
            </a:r>
          </a:p>
          <a:p>
            <a:pPr algn="just"/>
            <a:endParaRPr lang="en-US" dirty="0"/>
          </a:p>
        </p:txBody>
      </p:sp>
    </p:spTree>
    <p:extLst>
      <p:ext uri="{BB962C8B-B14F-4D97-AF65-F5344CB8AC3E}">
        <p14:creationId xmlns:p14="http://schemas.microsoft.com/office/powerpoint/2010/main" val="51700448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TUNING TEST: HOW ASR LEARNS FORM HUMAN</a:t>
            </a:r>
            <a:endParaRPr lang="en-US" dirty="0"/>
          </a:p>
        </p:txBody>
      </p:sp>
      <p:sp>
        <p:nvSpPr>
          <p:cNvPr id="3" name="Content Placeholder 2"/>
          <p:cNvSpPr>
            <a:spLocks noGrp="1"/>
          </p:cNvSpPr>
          <p:nvPr>
            <p:ph idx="1"/>
          </p:nvPr>
        </p:nvSpPr>
        <p:spPr>
          <a:xfrm>
            <a:off x="1981200" y="1600200"/>
            <a:ext cx="8229600" cy="5029200"/>
          </a:xfrm>
        </p:spPr>
        <p:txBody>
          <a:bodyPr>
            <a:normAutofit fontScale="92500" lnSpcReduction="10000"/>
          </a:bodyPr>
          <a:lstStyle/>
          <a:p>
            <a:pPr algn="just"/>
            <a:r>
              <a:rPr lang="en-US" b="1" dirty="0"/>
              <a:t>Human Tuning:</a:t>
            </a:r>
            <a:r>
              <a:rPr lang="en-US" dirty="0"/>
              <a:t> This is a relatively simple means of performing ASR training. It involves human programmers going through the conversation logs of a given ASR software interface and looking at the commonly used words that it had to hear but which it does not have in its pre-programmed vocabulary. Those words are then added to the software so that it can expand its comprehension of speech.</a:t>
            </a:r>
          </a:p>
          <a:p>
            <a:pPr algn="just"/>
            <a:r>
              <a:rPr lang="en-US" b="1" dirty="0"/>
              <a:t>Active Learning:</a:t>
            </a:r>
            <a:r>
              <a:rPr lang="en-US" dirty="0"/>
              <a:t> Active learning is the much more sophisticated variant of ASR and is particularly being tried with NLP versions of speech recognition technology. With active learning, the software itself is programmed to autonomously learn, retain and adopt new words, thus constantly expanding its vocabulary as it’s exposed to new ways of speaking and saying </a:t>
            </a:r>
            <a:r>
              <a:rPr lang="en-US" dirty="0" smtClean="0"/>
              <a:t>thing</a:t>
            </a:r>
            <a:endParaRPr lang="en-US" dirty="0"/>
          </a:p>
        </p:txBody>
      </p:sp>
    </p:spTree>
    <p:extLst>
      <p:ext uri="{BB962C8B-B14F-4D97-AF65-F5344CB8AC3E}">
        <p14:creationId xmlns:p14="http://schemas.microsoft.com/office/powerpoint/2010/main" val="2256433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481138"/>
          <a:ext cx="82296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smtClean="0"/>
                        <a:t>INPUT</a:t>
                      </a:r>
                      <a:endParaRPr lang="en-IN" dirty="0"/>
                    </a:p>
                  </a:txBody>
                  <a:tcPr/>
                </a:tc>
                <a:tc>
                  <a:txBody>
                    <a:bodyPr/>
                    <a:lstStyle/>
                    <a:p>
                      <a:r>
                        <a:rPr lang="en-US" dirty="0" smtClean="0"/>
                        <a:t>PROCESSING</a:t>
                      </a:r>
                      <a:endParaRPr lang="en-IN" dirty="0"/>
                    </a:p>
                  </a:txBody>
                  <a:tcPr/>
                </a:tc>
                <a:tc>
                  <a:txBody>
                    <a:bodyPr/>
                    <a:lstStyle/>
                    <a:p>
                      <a:r>
                        <a:rPr lang="en-US" dirty="0" smtClean="0"/>
                        <a:t>OUTPUT</a:t>
                      </a:r>
                      <a:endParaRPr lang="en-IN" dirty="0"/>
                    </a:p>
                  </a:txBody>
                  <a:tcPr/>
                </a:tc>
                <a:extLst>
                  <a:ext uri="{0D108BD9-81ED-4DB2-BD59-A6C34878D82A}">
                    <a16:rowId xmlns:a16="http://schemas.microsoft.com/office/drawing/2014/main" val="10000"/>
                  </a:ext>
                </a:extLst>
              </a:tr>
              <a:tr h="370840">
                <a:tc>
                  <a:txBody>
                    <a:bodyPr/>
                    <a:lstStyle/>
                    <a:p>
                      <a:r>
                        <a:rPr lang="en-US" dirty="0" smtClean="0"/>
                        <a:t>External data</a:t>
                      </a:r>
                      <a:endParaRPr lang="en-IN" dirty="0"/>
                    </a:p>
                  </a:txBody>
                  <a:tcPr/>
                </a:tc>
                <a:tc>
                  <a:txBody>
                    <a:bodyPr/>
                    <a:lstStyle/>
                    <a:p>
                      <a:r>
                        <a:rPr lang="en-US" dirty="0" smtClean="0"/>
                        <a:t>Summarizing</a:t>
                      </a:r>
                      <a:endParaRPr lang="en-IN" dirty="0"/>
                    </a:p>
                  </a:txBody>
                  <a:tcPr/>
                </a:tc>
                <a:tc>
                  <a:txBody>
                    <a:bodyPr/>
                    <a:lstStyle/>
                    <a:p>
                      <a:r>
                        <a:rPr lang="en-US" dirty="0" smtClean="0"/>
                        <a:t>Summary reports</a:t>
                      </a:r>
                      <a:endParaRPr lang="en-IN" dirty="0"/>
                    </a:p>
                  </a:txBody>
                  <a:tcPr/>
                </a:tc>
                <a:extLst>
                  <a:ext uri="{0D108BD9-81ED-4DB2-BD59-A6C34878D82A}">
                    <a16:rowId xmlns:a16="http://schemas.microsoft.com/office/drawing/2014/main" val="10001"/>
                  </a:ext>
                </a:extLst>
              </a:tr>
              <a:tr h="370840">
                <a:tc>
                  <a:txBody>
                    <a:bodyPr/>
                    <a:lstStyle/>
                    <a:p>
                      <a:r>
                        <a:rPr lang="en-US" dirty="0" smtClean="0"/>
                        <a:t>Internal files</a:t>
                      </a:r>
                      <a:endParaRPr lang="en-IN" dirty="0"/>
                    </a:p>
                  </a:txBody>
                  <a:tcPr/>
                </a:tc>
                <a:tc>
                  <a:txBody>
                    <a:bodyPr/>
                    <a:lstStyle/>
                    <a:p>
                      <a:r>
                        <a:rPr lang="en-US" dirty="0" smtClean="0"/>
                        <a:t>Simulation</a:t>
                      </a:r>
                      <a:endParaRPr lang="en-IN" dirty="0"/>
                    </a:p>
                  </a:txBody>
                  <a:tcPr/>
                </a:tc>
                <a:tc>
                  <a:txBody>
                    <a:bodyPr/>
                    <a:lstStyle/>
                    <a:p>
                      <a:r>
                        <a:rPr lang="en-US" dirty="0" smtClean="0"/>
                        <a:t>Forecasts</a:t>
                      </a:r>
                      <a:endParaRPr lang="en-IN" dirty="0"/>
                    </a:p>
                  </a:txBody>
                  <a:tcPr/>
                </a:tc>
                <a:extLst>
                  <a:ext uri="{0D108BD9-81ED-4DB2-BD59-A6C34878D82A}">
                    <a16:rowId xmlns:a16="http://schemas.microsoft.com/office/drawing/2014/main" val="10002"/>
                  </a:ext>
                </a:extLst>
              </a:tr>
              <a:tr h="370840">
                <a:tc>
                  <a:txBody>
                    <a:bodyPr/>
                    <a:lstStyle/>
                    <a:p>
                      <a:r>
                        <a:rPr lang="en-US" dirty="0" smtClean="0"/>
                        <a:t>Predefined</a:t>
                      </a:r>
                      <a:r>
                        <a:rPr lang="en-US" baseline="0" dirty="0" smtClean="0"/>
                        <a:t> models</a:t>
                      </a:r>
                      <a:endParaRPr lang="en-IN" dirty="0"/>
                    </a:p>
                  </a:txBody>
                  <a:tcPr/>
                </a:tc>
                <a:tc>
                  <a:txBody>
                    <a:bodyPr/>
                    <a:lstStyle/>
                    <a:p>
                      <a:r>
                        <a:rPr lang="en-US" dirty="0" smtClean="0"/>
                        <a:t>Drilling</a:t>
                      </a:r>
                      <a:r>
                        <a:rPr lang="en-US" baseline="0" dirty="0" smtClean="0"/>
                        <a:t> down</a:t>
                      </a:r>
                      <a:endParaRPr lang="en-IN" dirty="0"/>
                    </a:p>
                  </a:txBody>
                  <a:tcPr/>
                </a:tc>
                <a:tc>
                  <a:txBody>
                    <a:bodyPr/>
                    <a:lstStyle/>
                    <a:p>
                      <a:r>
                        <a:rPr lang="en-US" dirty="0" smtClean="0"/>
                        <a:t>Graphs/plots</a:t>
                      </a:r>
                      <a:endParaRPr lang="en-IN" dirty="0"/>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smtClean="0"/>
              <a:t>Executive Information System</a:t>
            </a:r>
            <a:endParaRPr lang="en-IN" dirty="0"/>
          </a:p>
        </p:txBody>
      </p:sp>
    </p:spTree>
    <p:extLst>
      <p:ext uri="{BB962C8B-B14F-4D97-AF65-F5344CB8AC3E}">
        <p14:creationId xmlns:p14="http://schemas.microsoft.com/office/powerpoint/2010/main" val="334259477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RECOGNITION SOFTWARE</a:t>
            </a:r>
            <a:endParaRPr lang="en-US" dirty="0"/>
          </a:p>
        </p:txBody>
      </p:sp>
      <p:sp>
        <p:nvSpPr>
          <p:cNvPr id="3" name="Content Placeholder 2"/>
          <p:cNvSpPr>
            <a:spLocks noGrp="1"/>
          </p:cNvSpPr>
          <p:nvPr>
            <p:ph idx="1"/>
          </p:nvPr>
        </p:nvSpPr>
        <p:spPr/>
        <p:txBody>
          <a:bodyPr/>
          <a:lstStyle/>
          <a:p>
            <a:r>
              <a:rPr lang="en-US" dirty="0" smtClean="0"/>
              <a:t>Dragon Professional</a:t>
            </a:r>
          </a:p>
          <a:p>
            <a:r>
              <a:rPr lang="en-US" dirty="0" smtClean="0"/>
              <a:t>Google Now</a:t>
            </a:r>
          </a:p>
          <a:p>
            <a:r>
              <a:rPr lang="en-US" dirty="0" err="1" smtClean="0"/>
              <a:t>Siri</a:t>
            </a:r>
            <a:endParaRPr lang="en-US" dirty="0" smtClean="0"/>
          </a:p>
          <a:p>
            <a:r>
              <a:rPr lang="en-US" dirty="0" smtClean="0"/>
              <a:t>Amazon </a:t>
            </a:r>
            <a:r>
              <a:rPr lang="en-US" dirty="0" err="1" smtClean="0"/>
              <a:t>Lex</a:t>
            </a:r>
            <a:endParaRPr lang="en-US" dirty="0" smtClean="0"/>
          </a:p>
          <a:p>
            <a:r>
              <a:rPr lang="en-US" dirty="0" smtClean="0"/>
              <a:t>Google Docs voice typing</a:t>
            </a:r>
          </a:p>
          <a:p>
            <a:r>
              <a:rPr lang="en-US" dirty="0" smtClean="0"/>
              <a:t>Microsoft Bing API</a:t>
            </a:r>
            <a:endParaRPr lang="en-US" dirty="0"/>
          </a:p>
        </p:txBody>
      </p:sp>
    </p:spTree>
    <p:extLst>
      <p:ext uri="{BB962C8B-B14F-4D97-AF65-F5344CB8AC3E}">
        <p14:creationId xmlns:p14="http://schemas.microsoft.com/office/powerpoint/2010/main" val="829876304"/>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Practical uses of Automatic Speech Recognition </a:t>
            </a:r>
            <a:r>
              <a:rPr lang="en-US" dirty="0" err="1" smtClean="0"/>
              <a:t>Softwares</a:t>
            </a:r>
            <a:endParaRPr lang="en-US" dirty="0"/>
          </a:p>
        </p:txBody>
      </p:sp>
      <p:sp>
        <p:nvSpPr>
          <p:cNvPr id="3" name="Content Placeholder 2"/>
          <p:cNvSpPr>
            <a:spLocks noGrp="1"/>
          </p:cNvSpPr>
          <p:nvPr>
            <p:ph idx="1"/>
          </p:nvPr>
        </p:nvSpPr>
        <p:spPr/>
        <p:txBody>
          <a:bodyPr>
            <a:normAutofit/>
          </a:bodyPr>
          <a:lstStyle/>
          <a:p>
            <a:pPr algn="just"/>
            <a:r>
              <a:rPr lang="en-US" dirty="0"/>
              <a:t>Voice recognition software, also called speech recognition software, can be thought of best as intelligent transcription software. </a:t>
            </a:r>
            <a:endParaRPr lang="en-US" dirty="0" smtClean="0"/>
          </a:p>
          <a:p>
            <a:pPr algn="just"/>
            <a:r>
              <a:rPr lang="en-US" dirty="0" smtClean="0"/>
              <a:t>Most </a:t>
            </a:r>
            <a:r>
              <a:rPr lang="en-US" dirty="0"/>
              <a:t>of these products will transcribe the spoken word, in real time or from an audio file, into data or text. This information can then be presented in the form of a document or inside of an editable text box</a:t>
            </a:r>
            <a:r>
              <a:rPr lang="en-US" dirty="0" smtClean="0"/>
              <a:t>.</a:t>
            </a:r>
            <a:r>
              <a:rPr lang="en-US" dirty="0"/>
              <a:t> </a:t>
            </a:r>
            <a:endParaRPr lang="en-US" dirty="0" smtClean="0"/>
          </a:p>
          <a:p>
            <a:pPr algn="just"/>
            <a:r>
              <a:rPr lang="en-US" dirty="0" smtClean="0"/>
              <a:t>Buyers </a:t>
            </a:r>
            <a:r>
              <a:rPr lang="en-US" dirty="0"/>
              <a:t>operating in the financial industry need to take into consideration existing customer service tools as well as rules regulating the storage and transfer of financial data</a:t>
            </a:r>
          </a:p>
        </p:txBody>
      </p:sp>
    </p:spTree>
    <p:extLst>
      <p:ext uri="{BB962C8B-B14F-4D97-AF65-F5344CB8AC3E}">
        <p14:creationId xmlns:p14="http://schemas.microsoft.com/office/powerpoint/2010/main" val="280317513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867400"/>
          </a:xfrm>
        </p:spPr>
        <p:txBody>
          <a:bodyPr>
            <a:normAutofit fontScale="92500" lnSpcReduction="20000"/>
          </a:bodyPr>
          <a:lstStyle/>
          <a:p>
            <a:pPr algn="just"/>
            <a:r>
              <a:rPr lang="en-US" b="1" dirty="0"/>
              <a:t>Health care — </a:t>
            </a:r>
            <a:r>
              <a:rPr lang="en-US" dirty="0"/>
              <a:t>Hospitals and clinics will use voice recognition software to quickly collect patient information and record clinical documentation. Medical transcription can be offered as either a software or a service and can save hospitals countless hours and capital on record keeping. Transcription products intended for use in health care take into consideration HIPAA compliance, while generalized voice recognition tools do not.</a:t>
            </a:r>
          </a:p>
          <a:p>
            <a:pPr algn="just"/>
            <a:r>
              <a:rPr lang="en-US" b="1" dirty="0"/>
              <a:t>Law — </a:t>
            </a:r>
            <a:r>
              <a:rPr lang="en-US" dirty="0"/>
              <a:t>Many law firms will employ a voice recognition tool for the extensive bookkeeping and data entry that comes with running a practice. These products can assist with other activities such as task management and client communications as well.</a:t>
            </a:r>
          </a:p>
          <a:p>
            <a:pPr marL="0" indent="0" algn="just">
              <a:buNone/>
            </a:pPr>
            <a:r>
              <a:rPr lang="en-US" dirty="0" smtClean="0"/>
              <a:t>Voice </a:t>
            </a:r>
            <a:r>
              <a:rPr lang="en-US" dirty="0"/>
              <a:t>recognition and transcription is also sometimes used in the courtroom to record legal proceedings. In both cases, products intended for use by legal professionals take into consideration regulations that general voice recognition tools don’t normally have to follow.</a:t>
            </a:r>
          </a:p>
          <a:p>
            <a:pPr algn="just"/>
            <a:endParaRPr lang="en-US" dirty="0"/>
          </a:p>
        </p:txBody>
      </p:sp>
    </p:spTree>
    <p:extLst>
      <p:ext uri="{BB962C8B-B14F-4D97-AF65-F5344CB8AC3E}">
        <p14:creationId xmlns:p14="http://schemas.microsoft.com/office/powerpoint/2010/main" val="416831771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0"/>
            <a:ext cx="8229600" cy="6019800"/>
          </a:xfrm>
        </p:spPr>
        <p:txBody>
          <a:bodyPr>
            <a:normAutofit/>
          </a:bodyPr>
          <a:lstStyle/>
          <a:p>
            <a:pPr algn="just"/>
            <a:r>
              <a:rPr lang="en-US" b="1" dirty="0"/>
              <a:t>Customer support — </a:t>
            </a:r>
            <a:r>
              <a:rPr lang="en-US" dirty="0"/>
              <a:t>Voice recognition capability is a popular feature within many </a:t>
            </a:r>
            <a:r>
              <a:rPr lang="en-US" dirty="0" err="1"/>
              <a:t>chatbot</a:t>
            </a:r>
            <a:r>
              <a:rPr lang="en-US" dirty="0"/>
              <a:t> offerings. When a customer calls in to a customer support line, the call usually will begin with the customer interacting with a </a:t>
            </a:r>
            <a:r>
              <a:rPr lang="en-US" dirty="0" err="1"/>
              <a:t>chatbot</a:t>
            </a:r>
            <a:r>
              <a:rPr lang="en-US" dirty="0"/>
              <a:t> to narrow down their issue and route them to the correct department. Voice recognition software is used to collect and process a customer’s answers to the prompted questions.</a:t>
            </a:r>
          </a:p>
          <a:p>
            <a:pPr algn="just"/>
            <a:r>
              <a:rPr lang="en-US" b="1" dirty="0"/>
              <a:t>Disability services — </a:t>
            </a:r>
            <a:r>
              <a:rPr lang="en-US" dirty="0"/>
              <a:t>Since its advent, voice recognition has been used in software and services geared toward those with disabilities. Speech recognition software is behind much of the closed captioning for television and video media. Voice recognition tools are also used by those with limited use of their hands to transcribe their thoughts</a:t>
            </a:r>
            <a:r>
              <a:rPr lang="en-US" dirty="0" smtClean="0"/>
              <a:t>.</a:t>
            </a:r>
            <a:endParaRPr lang="en-US" dirty="0"/>
          </a:p>
        </p:txBody>
      </p:sp>
    </p:spTree>
    <p:extLst>
      <p:ext uri="{BB962C8B-B14F-4D97-AF65-F5344CB8AC3E}">
        <p14:creationId xmlns:p14="http://schemas.microsoft.com/office/powerpoint/2010/main" val="1063701452"/>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4" y="1443039"/>
            <a:ext cx="707707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209800" y="3048000"/>
            <a:ext cx="7772400" cy="552450"/>
          </a:xfrm>
        </p:spPr>
        <p:txBody>
          <a:bodyPr>
            <a:normAutofit fontScale="90000"/>
          </a:bodyPr>
          <a:lstStyle/>
          <a:p>
            <a:r>
              <a:rPr lang="en-US" dirty="0" smtClean="0"/>
              <a:t>VIRTUAL REALITY</a:t>
            </a:r>
            <a:endParaRPr lang="en-US" dirty="0"/>
          </a:p>
        </p:txBody>
      </p:sp>
      <p:sp>
        <p:nvSpPr>
          <p:cNvPr id="3" name="Subtitle 2"/>
          <p:cNvSpPr>
            <a:spLocks noGrp="1"/>
          </p:cNvSpPr>
          <p:nvPr>
            <p:ph type="subTitle" idx="1"/>
          </p:nvPr>
        </p:nvSpPr>
        <p:spPr/>
        <p:txBody>
          <a:bodyPr>
            <a:normAutofit/>
          </a:bodyPr>
          <a:lstStyle/>
          <a:p>
            <a:r>
              <a:rPr lang="en-US" dirty="0">
                <a:solidFill>
                  <a:schemeClr val="bg1"/>
                </a:solidFill>
              </a:rPr>
              <a:t>Virtual Reality, or VR, is the use of computer technology to create a simulated environment which can be explored in 360 degrees. Unlike traditional interfaces, VR places the user inside the virtual environment to give an immersive experience</a:t>
            </a:r>
          </a:p>
        </p:txBody>
      </p:sp>
    </p:spTree>
    <p:extLst>
      <p:ext uri="{BB962C8B-B14F-4D97-AF65-F5344CB8AC3E}">
        <p14:creationId xmlns:p14="http://schemas.microsoft.com/office/powerpoint/2010/main" val="1473161718"/>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VR</a:t>
            </a:r>
            <a:endParaRPr lang="en-US" dirty="0"/>
          </a:p>
        </p:txBody>
      </p:sp>
      <p:sp>
        <p:nvSpPr>
          <p:cNvPr id="3" name="Content Placeholder 2"/>
          <p:cNvSpPr>
            <a:spLocks noGrp="1"/>
          </p:cNvSpPr>
          <p:nvPr>
            <p:ph idx="1"/>
          </p:nvPr>
        </p:nvSpPr>
        <p:spPr/>
        <p:txBody>
          <a:bodyPr/>
          <a:lstStyle/>
          <a:p>
            <a:r>
              <a:rPr lang="en-US" dirty="0" smtClean="0"/>
              <a:t>Oculus Rift</a:t>
            </a:r>
          </a:p>
          <a:p>
            <a:r>
              <a:rPr lang="en-US" dirty="0" smtClean="0"/>
              <a:t>Samsung Gear VR</a:t>
            </a:r>
          </a:p>
          <a:p>
            <a:r>
              <a:rPr lang="en-US" dirty="0" smtClean="0"/>
              <a:t>HTC Vive</a:t>
            </a:r>
          </a:p>
          <a:p>
            <a:r>
              <a:rPr lang="en-US" dirty="0" smtClean="0"/>
              <a:t>Google Daydream View</a:t>
            </a:r>
            <a:endParaRPr lang="en-US" dirty="0"/>
          </a:p>
        </p:txBody>
      </p:sp>
    </p:spTree>
    <p:extLst>
      <p:ext uri="{BB962C8B-B14F-4D97-AF65-F5344CB8AC3E}">
        <p14:creationId xmlns:p14="http://schemas.microsoft.com/office/powerpoint/2010/main" val="196737407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1. Virtual Reality</a:t>
            </a:r>
            <a:endParaRPr lang="en-US" dirty="0"/>
          </a:p>
          <a:p>
            <a:r>
              <a:rPr lang="en-US" dirty="0"/>
              <a:t>uses VR headsets or closed head-mounted displays (HMDS) to completely insulate and transpose the user to an alternative world</a:t>
            </a:r>
          </a:p>
          <a:p>
            <a:pPr marL="0" indent="0">
              <a:buNone/>
            </a:pPr>
            <a:r>
              <a:rPr lang="en-US" b="1" dirty="0"/>
              <a:t>2. Augmented Reality</a:t>
            </a:r>
            <a:endParaRPr lang="en-US" dirty="0"/>
          </a:p>
          <a:p>
            <a:r>
              <a:rPr lang="en-US" dirty="0"/>
              <a:t>adds or supplements to our existing reality with digital objects and digital object overlays</a:t>
            </a:r>
          </a:p>
          <a:p>
            <a:r>
              <a:rPr lang="en-US" dirty="0"/>
              <a:t>enhances our presence by 'augmenting' reality </a:t>
            </a:r>
          </a:p>
          <a:p>
            <a:pPr marL="0" indent="0">
              <a:buNone/>
            </a:pPr>
            <a:r>
              <a:rPr lang="en-US" b="1" dirty="0"/>
              <a:t>3. Mixed or Merged Reality</a:t>
            </a:r>
            <a:endParaRPr lang="en-US" dirty="0"/>
          </a:p>
          <a:p>
            <a:r>
              <a:rPr lang="en-US" dirty="0"/>
              <a:t>uses holographic lens to converge VR and AR where virtual objects interact with real-world objects</a:t>
            </a:r>
          </a:p>
          <a:p>
            <a:endParaRPr lang="en-US" dirty="0"/>
          </a:p>
        </p:txBody>
      </p:sp>
    </p:spTree>
    <p:extLst>
      <p:ext uri="{BB962C8B-B14F-4D97-AF65-F5344CB8AC3E}">
        <p14:creationId xmlns:p14="http://schemas.microsoft.com/office/powerpoint/2010/main" val="1978003392"/>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1"/>
            <a:ext cx="8229600" cy="5516563"/>
          </a:xfrm>
        </p:spPr>
        <p:txBody>
          <a:bodyPr>
            <a:normAutofit fontScale="92500" lnSpcReduction="10000"/>
          </a:bodyPr>
          <a:lstStyle/>
          <a:p>
            <a:pPr algn="just"/>
            <a:r>
              <a:rPr lang="en-US" dirty="0"/>
              <a:t>The main difference between the two is that VR builds the world in which we immerse ourselves through a specific headset. </a:t>
            </a:r>
            <a:r>
              <a:rPr lang="en-US" b="1" dirty="0"/>
              <a:t>It is fully immersive and everything we see is part of an environment artificially constructed through images, sounds, etc.</a:t>
            </a:r>
            <a:r>
              <a:rPr lang="en-US" dirty="0"/>
              <a:t> On the other hand, in </a:t>
            </a:r>
            <a:r>
              <a:rPr lang="en-US" b="1" dirty="0"/>
              <a:t>augmented reality (AR), our own world becomes the framework within which objects, images or similar are placed.</a:t>
            </a:r>
            <a:r>
              <a:rPr lang="en-US" dirty="0"/>
              <a:t> Everything we see is in a real environment and it may not be strictly necessary to wear a headset. The clearest and most mainstream example of this concept is Pokémon Go.</a:t>
            </a:r>
          </a:p>
          <a:p>
            <a:pPr algn="just"/>
            <a:r>
              <a:rPr lang="en-US" dirty="0"/>
              <a:t>However, there is also a combination of both realities called mixed reality. This hybrid technology makes it possible, for example, to </a:t>
            </a:r>
            <a:r>
              <a:rPr lang="en-US" b="1" dirty="0"/>
              <a:t>see virtual objects in the real world and build an experience in which the physical and the digital are practically indistinguishable.</a:t>
            </a:r>
            <a:endParaRPr lang="en-US" dirty="0"/>
          </a:p>
          <a:p>
            <a:pPr algn="just"/>
            <a:endParaRPr lang="en-US" dirty="0"/>
          </a:p>
        </p:txBody>
      </p:sp>
    </p:spTree>
    <p:extLst>
      <p:ext uri="{BB962C8B-B14F-4D97-AF65-F5344CB8AC3E}">
        <p14:creationId xmlns:p14="http://schemas.microsoft.com/office/powerpoint/2010/main" val="4112582872"/>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Medicine, culture, education and architecture are some of the areas that have already taken advantage of this technology</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828801"/>
            <a:ext cx="661987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15154"/>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66825"/>
            <a:ext cx="822960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209800" y="304801"/>
            <a:ext cx="7772400" cy="962024"/>
          </a:xfrm>
        </p:spPr>
        <p:txBody>
          <a:bodyPr/>
          <a:lstStyle/>
          <a:p>
            <a:r>
              <a:rPr lang="en-US" dirty="0" smtClean="0"/>
              <a:t>DIGITAL CASH</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35847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57167"/>
            <a:ext cx="8229600" cy="5768997"/>
          </a:xfrm>
        </p:spPr>
        <p:txBody>
          <a:bodyPr>
            <a:normAutofit fontScale="92500" lnSpcReduction="10000"/>
          </a:bodyPr>
          <a:lstStyle/>
          <a:p>
            <a:pPr>
              <a:buNone/>
            </a:pPr>
            <a:r>
              <a:rPr lang="en-IN" i="1" dirty="0" smtClean="0"/>
              <a:t>Some examples of EIS</a:t>
            </a:r>
          </a:p>
          <a:p>
            <a:r>
              <a:rPr lang="en-IN" dirty="0" smtClean="0"/>
              <a:t>Executive Information Systems tend to be highly individualized and are often custom made for a particular client group; however, a number of off-the-shelf EIS packages do exist and many enterprise level systems offer a customizable EIS module.</a:t>
            </a:r>
          </a:p>
          <a:p>
            <a:pPr>
              <a:buNone/>
            </a:pPr>
            <a:r>
              <a:rPr lang="en-IN" i="1" dirty="0" smtClean="0"/>
              <a:t>The role of EIS</a:t>
            </a:r>
          </a:p>
          <a:p>
            <a:r>
              <a:rPr lang="en-IN" dirty="0" smtClean="0"/>
              <a:t>Are concerned with ease of use</a:t>
            </a:r>
          </a:p>
          <a:p>
            <a:r>
              <a:rPr lang="en-IN" dirty="0" smtClean="0"/>
              <a:t>Are concerned with predicting the future</a:t>
            </a:r>
          </a:p>
          <a:p>
            <a:r>
              <a:rPr lang="en-IN" dirty="0" smtClean="0"/>
              <a:t>Are effectiveness oriented</a:t>
            </a:r>
          </a:p>
          <a:p>
            <a:r>
              <a:rPr lang="en-IN" dirty="0" smtClean="0"/>
              <a:t>Are highly flexible</a:t>
            </a:r>
          </a:p>
          <a:p>
            <a:r>
              <a:rPr lang="en-IN" dirty="0" smtClean="0"/>
              <a:t>Support unstructured decisions</a:t>
            </a:r>
          </a:p>
          <a:p>
            <a:r>
              <a:rPr lang="en-IN" dirty="0" smtClean="0"/>
              <a:t>Use internal and external data sources</a:t>
            </a:r>
          </a:p>
          <a:p>
            <a:r>
              <a:rPr lang="en-IN" dirty="0" smtClean="0"/>
              <a:t>Used only at the most senior management levels</a:t>
            </a:r>
          </a:p>
          <a:p>
            <a:endParaRPr lang="en-IN" dirty="0"/>
          </a:p>
        </p:txBody>
      </p:sp>
    </p:spTree>
    <p:extLst>
      <p:ext uri="{BB962C8B-B14F-4D97-AF65-F5344CB8AC3E}">
        <p14:creationId xmlns:p14="http://schemas.microsoft.com/office/powerpoint/2010/main" val="877432641"/>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DIGITAL CASH WORKS?</a:t>
            </a:r>
            <a:endParaRPr lang="en-US" dirty="0"/>
          </a:p>
        </p:txBody>
      </p:sp>
      <p:sp>
        <p:nvSpPr>
          <p:cNvPr id="3" name="Content Placeholder 2"/>
          <p:cNvSpPr>
            <a:spLocks noGrp="1"/>
          </p:cNvSpPr>
          <p:nvPr>
            <p:ph idx="1"/>
          </p:nvPr>
        </p:nvSpPr>
        <p:spPr/>
        <p:txBody>
          <a:bodyPr>
            <a:noAutofit/>
          </a:bodyPr>
          <a:lstStyle/>
          <a:p>
            <a:pPr marL="0" indent="0" algn="just">
              <a:buNone/>
            </a:pPr>
            <a:r>
              <a:rPr lang="en-US" sz="1600" dirty="0"/>
              <a:t>In order to use digital cash, the end user needs to open an account with a bank. They then need to ask the bank to provide them with e-cash in lieu of their cash. For instance, the bank may deduct  Rs1000 from the account and issue 1000 digital coins of Rs1 each.</a:t>
            </a:r>
          </a:p>
          <a:p>
            <a:pPr algn="just"/>
            <a:r>
              <a:rPr lang="en-US" sz="1600" dirty="0"/>
              <a:t>The bank uniquely marks each coin that it issues. This is done to ensure that each coin is spent only once by a single user. Once it is spent, it reaches a different consumer and gets a different number. This electronic marking makes the digital cash system viable. In the absence of this marking, duplication would make the system unviable.</a:t>
            </a:r>
          </a:p>
          <a:p>
            <a:pPr marL="0" indent="0" algn="just">
              <a:buNone/>
            </a:pPr>
            <a:r>
              <a:rPr lang="en-US" sz="1600" dirty="0"/>
              <a:t>There are several protocols that banks have developed in order to ensure that the digital cash system works seamlessly. </a:t>
            </a:r>
            <a:r>
              <a:rPr lang="en-US" sz="1600" b="1" dirty="0"/>
              <a:t>Some of these protocols have been mentioned below</a:t>
            </a:r>
            <a:endParaRPr lang="en-US" sz="1600" dirty="0"/>
          </a:p>
          <a:p>
            <a:pPr algn="just"/>
            <a:r>
              <a:rPr lang="en-US" sz="1600" b="1" dirty="0"/>
              <a:t>Account Opening</a:t>
            </a:r>
            <a:r>
              <a:rPr lang="en-US" sz="1600" dirty="0"/>
              <a:t>: In this case, the bank takes in cash and issues marked digital tokens</a:t>
            </a:r>
          </a:p>
          <a:p>
            <a:pPr algn="just"/>
            <a:r>
              <a:rPr lang="en-US" sz="1600" b="1" dirty="0"/>
              <a:t>Withdrawal</a:t>
            </a:r>
            <a:r>
              <a:rPr lang="en-US" sz="1600" dirty="0"/>
              <a:t>: This is the opposite of the account opening. Here the electronic tokens are extinguished, and cash is provided to the customer</a:t>
            </a:r>
          </a:p>
          <a:p>
            <a:pPr algn="just"/>
            <a:r>
              <a:rPr lang="en-US" sz="1600" b="1" dirty="0"/>
              <a:t>Payments</a:t>
            </a:r>
            <a:r>
              <a:rPr lang="en-US" sz="1600" dirty="0"/>
              <a:t>: Here, digital coins are extinguished. However, the value of these coins is transferred to the counterparty. This value may be in the form of digital coins or in the form of bank currency depending upon the customer’s preference.</a:t>
            </a:r>
          </a:p>
          <a:p>
            <a:pPr algn="just"/>
            <a:endParaRPr lang="en-US" sz="1600" dirty="0"/>
          </a:p>
        </p:txBody>
      </p:sp>
    </p:spTree>
    <p:extLst>
      <p:ext uri="{BB962C8B-B14F-4D97-AF65-F5344CB8AC3E}">
        <p14:creationId xmlns:p14="http://schemas.microsoft.com/office/powerpoint/2010/main" val="2993042752"/>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a:t>Digital money is money in purely digital form. It is not a physically tangible asset like cash or other commodities like gold or oil.</a:t>
            </a:r>
          </a:p>
          <a:p>
            <a:pPr algn="just"/>
            <a:r>
              <a:rPr lang="en-US" dirty="0"/>
              <a:t>Digital money can streamline the current financial infrastructure, making it cheaper and faster to conduct monetary transactions. It can also ease monetary policy implementation by central banks.</a:t>
            </a:r>
          </a:p>
          <a:p>
            <a:pPr algn="just"/>
            <a:r>
              <a:rPr lang="en-US" dirty="0"/>
              <a:t>Examples of types of digital money are </a:t>
            </a:r>
            <a:r>
              <a:rPr lang="en-US" dirty="0" err="1"/>
              <a:t>cryptocurrencies</a:t>
            </a:r>
            <a:r>
              <a:rPr lang="en-US" dirty="0"/>
              <a:t>, central bank digital currencies, and </a:t>
            </a:r>
            <a:r>
              <a:rPr lang="en-US" dirty="0" err="1"/>
              <a:t>stablecoins</a:t>
            </a:r>
            <a:r>
              <a:rPr lang="en-US" dirty="0"/>
              <a:t>.</a:t>
            </a:r>
          </a:p>
          <a:p>
            <a:pPr algn="just"/>
            <a:r>
              <a:rPr lang="en-US" dirty="0"/>
              <a:t>Digital money is susceptible to hacks and can compromise user privacy.</a:t>
            </a:r>
          </a:p>
          <a:p>
            <a:pPr algn="just"/>
            <a:endParaRPr lang="en-US" dirty="0"/>
          </a:p>
        </p:txBody>
      </p:sp>
    </p:spTree>
    <p:extLst>
      <p:ext uri="{BB962C8B-B14F-4D97-AF65-F5344CB8AC3E}">
        <p14:creationId xmlns:p14="http://schemas.microsoft.com/office/powerpoint/2010/main" val="1358066166"/>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DIGITAL MONEY </a:t>
            </a:r>
            <a:endParaRPr lang="en-US" dirty="0"/>
          </a:p>
        </p:txBody>
      </p:sp>
      <p:sp>
        <p:nvSpPr>
          <p:cNvPr id="3" name="Content Placeholder 2"/>
          <p:cNvSpPr>
            <a:spLocks noGrp="1"/>
          </p:cNvSpPr>
          <p:nvPr>
            <p:ph idx="1"/>
          </p:nvPr>
        </p:nvSpPr>
        <p:spPr/>
        <p:txBody>
          <a:bodyPr>
            <a:normAutofit fontScale="92500"/>
          </a:bodyPr>
          <a:lstStyle/>
          <a:p>
            <a:pPr algn="just"/>
            <a:r>
              <a:rPr lang="en-US" dirty="0"/>
              <a:t>Digital money eliminates the need for physical storage and safekeeping that is a characteristic of cash-intensive systems. You do not need to invest in a wallet or bank vaults to ensure that your money is not stolen.</a:t>
            </a:r>
          </a:p>
          <a:p>
            <a:pPr algn="just"/>
            <a:r>
              <a:rPr lang="en-US" dirty="0"/>
              <a:t>Digital money simplifies accounting and record-keeping for transactions through technology. Therefore, manual accounting and separate entity-specific ledgers are not necessary to maintain records of transactions.</a:t>
            </a:r>
          </a:p>
          <a:p>
            <a:pPr algn="just"/>
            <a:r>
              <a:rPr lang="en-US" dirty="0"/>
              <a:t>While it has already shortened the amount of time and the cost required to transfer money across borders, digital money has the potential to further revolutionize the </a:t>
            </a:r>
            <a:r>
              <a:rPr lang="en-US" u="sng" dirty="0"/>
              <a:t>remittance</a:t>
            </a:r>
            <a:r>
              <a:rPr lang="en-US" dirty="0"/>
              <a:t> industry by eliminating intermediaries and further reducing the costs associated with cross-border transfers.</a:t>
            </a:r>
          </a:p>
          <a:p>
            <a:pPr algn="just"/>
            <a:endParaRPr lang="en-US" dirty="0"/>
          </a:p>
        </p:txBody>
      </p:sp>
    </p:spTree>
    <p:extLst>
      <p:ext uri="{BB962C8B-B14F-4D97-AF65-F5344CB8AC3E}">
        <p14:creationId xmlns:p14="http://schemas.microsoft.com/office/powerpoint/2010/main" val="321154168"/>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a:t>Digital money removes intermediaries in the implementation of monetary policy and makes it possible to include groups of people who were previously excluded from the economy. For example, those who are </a:t>
            </a:r>
            <a:r>
              <a:rPr lang="en-US" u="sng" dirty="0"/>
              <a:t>unbanked</a:t>
            </a:r>
            <a:r>
              <a:rPr lang="en-US" dirty="0"/>
              <a:t> can still participate in an economy by using digital money present in their online wallet or mobile phones.</a:t>
            </a:r>
          </a:p>
          <a:p>
            <a:pPr algn="just"/>
            <a:r>
              <a:rPr lang="en-US" dirty="0"/>
              <a:t>In the case of </a:t>
            </a:r>
            <a:r>
              <a:rPr lang="en-US" dirty="0" err="1"/>
              <a:t>cryptocurrencies</a:t>
            </a:r>
            <a:r>
              <a:rPr lang="en-US" dirty="0"/>
              <a:t>, digital money transactions can become censorship-resistant, meaning they can be impervious to tracking by government or other authorities.</a:t>
            </a:r>
          </a:p>
          <a:p>
            <a:pPr algn="just"/>
            <a:endParaRPr lang="en-US" dirty="0"/>
          </a:p>
        </p:txBody>
      </p:sp>
    </p:spTree>
    <p:extLst>
      <p:ext uri="{BB962C8B-B14F-4D97-AF65-F5344CB8AC3E}">
        <p14:creationId xmlns:p14="http://schemas.microsoft.com/office/powerpoint/2010/main" val="1617315953"/>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DISADVANTAGES OF DIGITAL MONEY</a:t>
            </a:r>
            <a:endParaRPr lang="en-US" dirty="0"/>
          </a:p>
        </p:txBody>
      </p:sp>
      <p:sp>
        <p:nvSpPr>
          <p:cNvPr id="3" name="Content Placeholder 2"/>
          <p:cNvSpPr>
            <a:spLocks noGrp="1"/>
          </p:cNvSpPr>
          <p:nvPr>
            <p:ph idx="1"/>
          </p:nvPr>
        </p:nvSpPr>
        <p:spPr>
          <a:xfrm>
            <a:off x="1981200" y="1600200"/>
            <a:ext cx="8229600" cy="4953000"/>
          </a:xfrm>
        </p:spPr>
        <p:txBody>
          <a:bodyPr>
            <a:normAutofit fontScale="77500" lnSpcReduction="20000"/>
          </a:bodyPr>
          <a:lstStyle/>
          <a:p>
            <a:pPr algn="just"/>
            <a:r>
              <a:rPr lang="en-US" dirty="0"/>
              <a:t>Digital money is susceptible to hacking. Even as it removes the need for physical safekeeping, digital money's origins in technology ensure that this form of money becomes a target for hackers, who can steal from digital wallets. A seamless financial infrastructure consisting of digitally connected entities can be brought down by hackers. The 2018 SWIFT hacks, which affected multiple countries, are an example. Hacks of digital money on a large scale have the potential to bring a country's financial infrastructure to heel and become a national security threat.</a:t>
            </a:r>
          </a:p>
          <a:p>
            <a:pPr algn="just"/>
            <a:r>
              <a:rPr lang="en-US" dirty="0"/>
              <a:t>Digital money use can compromise user privacy. Cash is anonymous, and it is nearly impossible to track and trace its users. On the other hand, digital money can be traced. While the use of internet cookies enables targeted advertising, the implications for digital money tracking are more far-reaching. For example, organizations or governments could blacklist or freeze accounts without the permission of users. They could also instigate double-accounting in bank accounts, inflating expenses and reducing the overall total</a:t>
            </a:r>
            <a:r>
              <a:rPr lang="en-US" dirty="0" smtClean="0"/>
              <a:t>.</a:t>
            </a:r>
            <a:endParaRPr lang="en-US" dirty="0"/>
          </a:p>
        </p:txBody>
      </p:sp>
    </p:spTree>
    <p:extLst>
      <p:ext uri="{BB962C8B-B14F-4D97-AF65-F5344CB8AC3E}">
        <p14:creationId xmlns:p14="http://schemas.microsoft.com/office/powerpoint/2010/main" val="2261252851"/>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1"/>
            <a:ext cx="8229600" cy="5516563"/>
          </a:xfrm>
        </p:spPr>
        <p:txBody>
          <a:bodyPr>
            <a:normAutofit fontScale="92500" lnSpcReduction="10000"/>
          </a:bodyPr>
          <a:lstStyle/>
          <a:p>
            <a:pPr algn="just"/>
            <a:r>
              <a:rPr lang="en-US" dirty="0"/>
              <a:t>Digital money has its own set of costs. For example, </a:t>
            </a:r>
            <a:r>
              <a:rPr lang="en-US" u="sng" dirty="0"/>
              <a:t>digital wallets</a:t>
            </a:r>
            <a:r>
              <a:rPr lang="en-US" dirty="0"/>
              <a:t> are required to store digital money. </a:t>
            </a:r>
            <a:r>
              <a:rPr lang="en-US" dirty="0" err="1"/>
              <a:t>Cryptocurrencies</a:t>
            </a:r>
            <a:r>
              <a:rPr lang="en-US" dirty="0"/>
              <a:t> also require custody solutions that act as a failsafe against hackers. Systems that use </a:t>
            </a:r>
            <a:r>
              <a:rPr lang="en-US" u="sng" dirty="0" smtClean="0"/>
              <a:t>block chains</a:t>
            </a:r>
            <a:r>
              <a:rPr lang="en-US" dirty="0"/>
              <a:t> also have to pay transaction fees, or the costs associated with processing the transaction, to miners.</a:t>
            </a:r>
          </a:p>
          <a:p>
            <a:pPr algn="just"/>
            <a:r>
              <a:rPr lang="en-US" dirty="0"/>
              <a:t>Digital money presents several challenges on the governance and policy framework front. This form of money is uncharted territory for policymakers, and problems have already begun emerging in its ecosystem. For example, the integrity of </a:t>
            </a:r>
            <a:r>
              <a:rPr lang="en-US" dirty="0" err="1"/>
              <a:t>stablecoins</a:t>
            </a:r>
            <a:r>
              <a:rPr lang="en-US" dirty="0"/>
              <a:t> is already under a cloud after </a:t>
            </a:r>
            <a:r>
              <a:rPr lang="en-US" u="sng" dirty="0"/>
              <a:t>Tether</a:t>
            </a:r>
            <a:r>
              <a:rPr lang="en-US" dirty="0"/>
              <a:t>, the most widely used </a:t>
            </a:r>
            <a:r>
              <a:rPr lang="en-US" dirty="0" err="1"/>
              <a:t>stablecoin</a:t>
            </a:r>
            <a:r>
              <a:rPr lang="en-US" dirty="0"/>
              <a:t> in </a:t>
            </a:r>
            <a:r>
              <a:rPr lang="en-US" dirty="0" err="1"/>
              <a:t>cryptocurrency</a:t>
            </a:r>
            <a:r>
              <a:rPr lang="en-US" dirty="0"/>
              <a:t> markets, was found to have co-mingled client and corporate funds and used funds from its reserve backup – to ensure a 1:1 peg to the U.S. dollar – to cover up its debt obligations.</a:t>
            </a:r>
          </a:p>
          <a:p>
            <a:pPr algn="just"/>
            <a:endParaRPr lang="en-US" dirty="0"/>
          </a:p>
        </p:txBody>
      </p:sp>
    </p:spTree>
    <p:extLst>
      <p:ext uri="{BB962C8B-B14F-4D97-AF65-F5344CB8AC3E}">
        <p14:creationId xmlns:p14="http://schemas.microsoft.com/office/powerpoint/2010/main" val="327528905"/>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WEARABLE TECHNOLOGY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1968454"/>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The most sophisticated examples of wearable technology include </a:t>
            </a:r>
            <a:r>
              <a:rPr lang="en-US" sz="1600" u="sng" dirty="0"/>
              <a:t>AI hearing aids</a:t>
            </a:r>
            <a:r>
              <a:rPr lang="en-US" sz="1600" dirty="0"/>
              <a:t>, </a:t>
            </a:r>
            <a:r>
              <a:rPr lang="en-US" sz="1600" u="sng" dirty="0"/>
              <a:t>Google Glass</a:t>
            </a:r>
            <a:r>
              <a:rPr lang="en-US" sz="1600" dirty="0"/>
              <a:t> and Microsoft’s </a:t>
            </a:r>
            <a:r>
              <a:rPr lang="en-US" sz="1600" u="sng" dirty="0" err="1">
                <a:hlinkClick r:id="rId2"/>
              </a:rPr>
              <a:t>HoloLens</a:t>
            </a:r>
            <a:r>
              <a:rPr lang="en-US" sz="1600" dirty="0"/>
              <a:t>, and a holographic computer in the form of a </a:t>
            </a:r>
            <a:r>
              <a:rPr lang="en-US" sz="1600" u="sng" dirty="0">
                <a:hlinkClick r:id="rId2"/>
              </a:rPr>
              <a:t>VR headset</a:t>
            </a:r>
            <a:r>
              <a:rPr lang="en-US" sz="1600" dirty="0"/>
              <a:t>. An example of a less complex form of wearable technology is a disposable skin patch with sensors that transmit patient data wirelessly to a nearby control device.</a:t>
            </a:r>
          </a:p>
        </p:txBody>
      </p:sp>
      <p:sp>
        <p:nvSpPr>
          <p:cNvPr id="4" name="Rectangle 3"/>
          <p:cNvSpPr/>
          <p:nvPr/>
        </p:nvSpPr>
        <p:spPr>
          <a:xfrm>
            <a:off x="2209800" y="2057401"/>
            <a:ext cx="7391400" cy="2554545"/>
          </a:xfrm>
          <a:prstGeom prst="rect">
            <a:avLst/>
          </a:prstGeom>
        </p:spPr>
        <p:txBody>
          <a:bodyPr wrap="square">
            <a:spAutoFit/>
          </a:bodyPr>
          <a:lstStyle/>
          <a:p>
            <a:r>
              <a:rPr lang="en-US" sz="2000" dirty="0"/>
              <a:t>Wearable technology is any kind of electronic device designed to be worn on the user’s body. Such devices can take many different forms, including jewelry, accessories, medical devices and clothing (or elements of clothing). </a:t>
            </a:r>
          </a:p>
          <a:p>
            <a:endParaRPr lang="en-US" sz="2000" dirty="0"/>
          </a:p>
          <a:p>
            <a:r>
              <a:rPr lang="en-US" sz="2000" dirty="0"/>
              <a:t>The term </a:t>
            </a:r>
            <a:r>
              <a:rPr lang="en-US" sz="2000" u="sng" dirty="0"/>
              <a:t>wearable computing</a:t>
            </a:r>
            <a:r>
              <a:rPr lang="en-US" sz="2000" dirty="0"/>
              <a:t> implies processing or communications capabilities, but in reality, the sophistication among </a:t>
            </a:r>
            <a:r>
              <a:rPr lang="en-US" sz="2000" dirty="0" err="1"/>
              <a:t>wearables</a:t>
            </a:r>
            <a:r>
              <a:rPr lang="en-US" sz="2000" dirty="0"/>
              <a:t> can vary</a:t>
            </a:r>
          </a:p>
        </p:txBody>
      </p:sp>
    </p:spTree>
    <p:extLst>
      <p:ext uri="{BB962C8B-B14F-4D97-AF65-F5344CB8AC3E}">
        <p14:creationId xmlns:p14="http://schemas.microsoft.com/office/powerpoint/2010/main" val="2394730415"/>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1981200" y="1600200"/>
            <a:ext cx="8229600" cy="5029200"/>
          </a:xfrm>
        </p:spPr>
        <p:txBody>
          <a:bodyPr>
            <a:normAutofit fontScale="62500" lnSpcReduction="20000"/>
          </a:bodyPr>
          <a:lstStyle/>
          <a:p>
            <a:pPr algn="just"/>
            <a:r>
              <a:rPr lang="en-US" dirty="0"/>
              <a:t>Smart jewelry, such as rings, wristbands, watches and pins. Smaller devices typically work in coordination with a smartphone app for display and interaction.</a:t>
            </a:r>
          </a:p>
          <a:p>
            <a:pPr algn="just"/>
            <a:r>
              <a:rPr lang="en-US" dirty="0"/>
              <a:t>Body-mounted sensors that monitor and transmit biological data for healthcare purposes.</a:t>
            </a:r>
          </a:p>
          <a:p>
            <a:pPr algn="just"/>
            <a:r>
              <a:rPr lang="en-US" dirty="0"/>
              <a:t>Fitness trackers, often in the form of wristbands or straps, that monitor things like physical activity and vital signs. Trackers may connect wirelessly to an app for data storage, processing and reporting.</a:t>
            </a:r>
          </a:p>
          <a:p>
            <a:pPr algn="just"/>
            <a:r>
              <a:rPr lang="en-US" dirty="0"/>
              <a:t>Smart clothing with built-in technology that can perform a variety of tasks including fitness or health monitoring, interacting with phones and other devices and changing fabric characteristics to suit the user’s preference, activity or environment.</a:t>
            </a:r>
          </a:p>
          <a:p>
            <a:pPr algn="just"/>
            <a:r>
              <a:rPr lang="en-US" dirty="0"/>
              <a:t>Augmented reality (</a:t>
            </a:r>
            <a:r>
              <a:rPr lang="en-US" u="sng" dirty="0"/>
              <a:t>AR</a:t>
            </a:r>
            <a:r>
              <a:rPr lang="en-US" dirty="0"/>
              <a:t>) headsets that integrate digital information into a display of the user’s environment and mixed reality (MR) headsets that integrate physical reality and digital content in a way that enables interaction with and among real-world and virtual objects. (VR headsets, at the far end of the </a:t>
            </a:r>
            <a:r>
              <a:rPr lang="en-US" dirty="0" err="1"/>
              <a:t>virtuality</a:t>
            </a:r>
            <a:r>
              <a:rPr lang="en-US" dirty="0"/>
              <a:t> continuum, entirely replace the user environment with digital information.)</a:t>
            </a:r>
          </a:p>
          <a:p>
            <a:pPr algn="just"/>
            <a:r>
              <a:rPr lang="en-US" dirty="0"/>
              <a:t>AI hearing aids that can filter out unwanted noises and automatically adapt for best performance in the user’s current environment. Such devices, sometimes referred to as </a:t>
            </a:r>
            <a:r>
              <a:rPr lang="en-US" u="sng" dirty="0" smtClean="0"/>
              <a:t>hearable</a:t>
            </a:r>
            <a:r>
              <a:rPr lang="en-US" dirty="0" smtClean="0"/>
              <a:t>, </a:t>
            </a:r>
            <a:r>
              <a:rPr lang="en-US" dirty="0"/>
              <a:t>can also incorporate capabilities such as fitness tracking, audio streaming and translation.</a:t>
            </a:r>
          </a:p>
          <a:p>
            <a:pPr algn="just"/>
            <a:endParaRPr lang="en-US" dirty="0"/>
          </a:p>
        </p:txBody>
      </p:sp>
    </p:spTree>
    <p:extLst>
      <p:ext uri="{BB962C8B-B14F-4D97-AF65-F5344CB8AC3E}">
        <p14:creationId xmlns:p14="http://schemas.microsoft.com/office/powerpoint/2010/main" val="185926612"/>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 STATE CPU’s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94498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Operations-and-management-classifications-of-information-systems.png"/>
          <p:cNvPicPr>
            <a:picLocks noGrp="1" noChangeAspect="1" noChangeArrowheads="1"/>
          </p:cNvPicPr>
          <p:nvPr>
            <p:ph idx="1"/>
          </p:nvPr>
        </p:nvPicPr>
        <p:blipFill>
          <a:blip r:embed="rId2"/>
          <a:srcRect/>
          <a:stretch>
            <a:fillRect/>
          </a:stretch>
        </p:blipFill>
        <p:spPr bwMode="auto">
          <a:xfrm>
            <a:off x="1524000" y="285728"/>
            <a:ext cx="9144000" cy="6143668"/>
          </a:xfrm>
          <a:prstGeom prst="rect">
            <a:avLst/>
          </a:prstGeom>
          <a:noFill/>
        </p:spPr>
      </p:pic>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182682448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a:t>Currently, CPUs run in a binary-state environment, meaning that they are solely capable of recognizing data that is represented by a sequence of 1s and 0s. For instance, the binary equivalent of the letter “A” is “01000001”. One of the drawbacks of binary code is that a one character letter such as “A” has to be converted into an 8 character string in order for the computer to recognize it. </a:t>
            </a:r>
            <a:endParaRPr lang="en-US" dirty="0" smtClean="0"/>
          </a:p>
          <a:p>
            <a:pPr algn="just"/>
            <a:r>
              <a:rPr lang="en-US" dirty="0" smtClean="0"/>
              <a:t>To </a:t>
            </a:r>
            <a:r>
              <a:rPr lang="en-US" dirty="0"/>
              <a:t>further illustrate this point let us take the word “binary” and convert it into its binary equivalent of “011000100110100101101110011000010111001001111001”. </a:t>
            </a:r>
            <a:endParaRPr lang="en-US" dirty="0" smtClean="0"/>
          </a:p>
          <a:p>
            <a:pPr algn="just"/>
            <a:r>
              <a:rPr lang="en-US" dirty="0" smtClean="0"/>
              <a:t>This </a:t>
            </a:r>
            <a:r>
              <a:rPr lang="en-US" dirty="0"/>
              <a:t>increase in character string length is a major obstacle in increasing the processing speeds of today’s computers</a:t>
            </a:r>
          </a:p>
        </p:txBody>
      </p:sp>
    </p:spTree>
    <p:extLst>
      <p:ext uri="{BB962C8B-B14F-4D97-AF65-F5344CB8AC3E}">
        <p14:creationId xmlns:p14="http://schemas.microsoft.com/office/powerpoint/2010/main" val="1121529434"/>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a:t>Bring in the Multi-state CPU. Instead of using the traditional two states to represent the information, they will use a number of states; most likely ten to begin with for the numbers 0 through 9. This will mean a major breakthrough in processing speed. </a:t>
            </a:r>
            <a:endParaRPr lang="en-US" dirty="0" smtClean="0"/>
          </a:p>
          <a:p>
            <a:pPr algn="just"/>
            <a:r>
              <a:rPr lang="en-US" dirty="0" smtClean="0"/>
              <a:t>As </a:t>
            </a:r>
            <a:r>
              <a:rPr lang="en-US" dirty="0"/>
              <a:t>stated earlier, any character is represented in binary code as an eight digit string of with each character representing two possibilities. Therefore the number of possibilities for a string is 2x2x2x2x2x2x2x2 or 256 combinations. Compare that to a multi-state CPA, where each character has 10 possibilities and we can attain a number of combinations far greater than 256 in only a three character string: 10x10x10 or 1000 combinations. </a:t>
            </a:r>
          </a:p>
        </p:txBody>
      </p:sp>
    </p:spTree>
    <p:extLst>
      <p:ext uri="{BB962C8B-B14F-4D97-AF65-F5344CB8AC3E}">
        <p14:creationId xmlns:p14="http://schemas.microsoft.com/office/powerpoint/2010/main" val="1573210941"/>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4" y="1614489"/>
            <a:ext cx="642937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209800" y="1614489"/>
            <a:ext cx="7772400" cy="1985962"/>
          </a:xfrm>
        </p:spPr>
        <p:txBody>
          <a:bodyPr/>
          <a:lstStyle/>
          <a:p>
            <a:r>
              <a:rPr lang="en-US" dirty="0" smtClean="0"/>
              <a:t>                          BIO-METRICS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03294810"/>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a:t>Biometrics are rising as an advanced layer to many personal and enterprise security systems. With the unique identifiers of your biology and behaviors, this may seem foolproof</a:t>
            </a:r>
            <a:r>
              <a:rPr lang="en-US" dirty="0" smtClean="0"/>
              <a:t>.</a:t>
            </a:r>
            <a:r>
              <a:rPr lang="en-US" dirty="0"/>
              <a:t> </a:t>
            </a:r>
            <a:endParaRPr lang="en-US" dirty="0" smtClean="0"/>
          </a:p>
          <a:p>
            <a:pPr algn="just"/>
            <a:r>
              <a:rPr lang="en-US" dirty="0" smtClean="0"/>
              <a:t>Modern </a:t>
            </a:r>
            <a:r>
              <a:rPr lang="en-US" dirty="0" err="1"/>
              <a:t>cybersecurity</a:t>
            </a:r>
            <a:r>
              <a:rPr lang="en-US" dirty="0"/>
              <a:t> is focused on reducing the risks for this powerful security solution: traditional passwords have long been a point of weakness for security systems. Biometrics aims to answer this issue by linking proof-of-identity to our bodies and behavior patterns.</a:t>
            </a:r>
          </a:p>
        </p:txBody>
      </p:sp>
    </p:spTree>
    <p:extLst>
      <p:ext uri="{BB962C8B-B14F-4D97-AF65-F5344CB8AC3E}">
        <p14:creationId xmlns:p14="http://schemas.microsoft.com/office/powerpoint/2010/main" val="3694475094"/>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BIOMETRIC SECURITY</a:t>
            </a:r>
            <a:endParaRPr lang="en-US" dirty="0"/>
          </a:p>
        </p:txBody>
      </p:sp>
      <p:sp>
        <p:nvSpPr>
          <p:cNvPr id="3" name="Content Placeholder 2"/>
          <p:cNvSpPr>
            <a:spLocks noGrp="1"/>
          </p:cNvSpPr>
          <p:nvPr>
            <p:ph idx="1"/>
          </p:nvPr>
        </p:nvSpPr>
        <p:spPr/>
        <p:txBody>
          <a:bodyPr>
            <a:normAutofit/>
          </a:bodyPr>
          <a:lstStyle/>
          <a:p>
            <a:pPr algn="just" fontAlgn="base"/>
            <a:r>
              <a:rPr lang="en-US" b="1" dirty="0"/>
              <a:t>Biological biometrics</a:t>
            </a:r>
            <a:r>
              <a:rPr lang="en-US" dirty="0"/>
              <a:t> use traits at a genetic and molecular level. These may include features like DNA or your blood, which might be assessed through a sample of your body’s fluids.</a:t>
            </a:r>
          </a:p>
          <a:p>
            <a:pPr algn="just" fontAlgn="base"/>
            <a:r>
              <a:rPr lang="en-US" b="1" dirty="0"/>
              <a:t>Morphological biometrics</a:t>
            </a:r>
            <a:r>
              <a:rPr lang="en-US" dirty="0"/>
              <a:t> involve the structure of your body. More physical traits like your eye, fingerprint, or the shape of your face can be mapped for use with security scanners.</a:t>
            </a:r>
          </a:p>
          <a:p>
            <a:pPr algn="just" fontAlgn="base"/>
            <a:r>
              <a:rPr lang="en-US" b="1" dirty="0"/>
              <a:t>Behavioral biometrics</a:t>
            </a:r>
            <a:r>
              <a:rPr lang="en-US" dirty="0"/>
              <a:t> are based on patterns unique to each person. How you walk, speak, or even type on a keyboard can be an indication of your identity if these patterns are tracked.</a:t>
            </a:r>
          </a:p>
          <a:p>
            <a:pPr algn="just"/>
            <a:endParaRPr lang="en-US" dirty="0"/>
          </a:p>
        </p:txBody>
      </p:sp>
    </p:spTree>
    <p:extLst>
      <p:ext uri="{BB962C8B-B14F-4D97-AF65-F5344CB8AC3E}">
        <p14:creationId xmlns:p14="http://schemas.microsoft.com/office/powerpoint/2010/main" val="16344374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BIOMETRIC SECURITY</a:t>
            </a:r>
            <a:endParaRPr lang="en-US" dirty="0"/>
          </a:p>
        </p:txBody>
      </p:sp>
      <p:sp>
        <p:nvSpPr>
          <p:cNvPr id="3" name="Content Placeholder 2"/>
          <p:cNvSpPr>
            <a:spLocks noGrp="1"/>
          </p:cNvSpPr>
          <p:nvPr>
            <p:ph idx="1"/>
          </p:nvPr>
        </p:nvSpPr>
        <p:spPr/>
        <p:txBody>
          <a:bodyPr/>
          <a:lstStyle/>
          <a:p>
            <a:pPr fontAlgn="base"/>
            <a:r>
              <a:rPr lang="en-US" dirty="0"/>
              <a:t>Voice Recognition</a:t>
            </a:r>
          </a:p>
          <a:p>
            <a:pPr fontAlgn="base"/>
            <a:r>
              <a:rPr lang="en-US" dirty="0"/>
              <a:t>Fingerprint Scanning</a:t>
            </a:r>
          </a:p>
          <a:p>
            <a:pPr fontAlgn="base"/>
            <a:r>
              <a:rPr lang="en-US" dirty="0"/>
              <a:t>Facial Recognition</a:t>
            </a:r>
          </a:p>
          <a:p>
            <a:pPr fontAlgn="base"/>
            <a:r>
              <a:rPr lang="en-US" dirty="0"/>
              <a:t>Iris Recognition</a:t>
            </a:r>
          </a:p>
          <a:p>
            <a:pPr fontAlgn="base"/>
            <a:r>
              <a:rPr lang="en-US" dirty="0"/>
              <a:t>Heart-Rate Sensors</a:t>
            </a:r>
          </a:p>
          <a:p>
            <a:pPr marL="0" indent="0">
              <a:buNone/>
            </a:pPr>
            <a:endParaRPr lang="en-US" dirty="0"/>
          </a:p>
        </p:txBody>
      </p:sp>
    </p:spTree>
    <p:extLst>
      <p:ext uri="{BB962C8B-B14F-4D97-AF65-F5344CB8AC3E}">
        <p14:creationId xmlns:p14="http://schemas.microsoft.com/office/powerpoint/2010/main" val="192808787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fontAlgn="base"/>
            <a:r>
              <a:rPr lang="en-US" dirty="0"/>
              <a:t>Advanced biometrics are used to protect sensitive documents and valuables. Citibank already uses voice recognition, and the British bank Halifax is testing devices that monitor heartbeat to verify customers' identities. Ford is even considering putting biometric sensors in cars.</a:t>
            </a:r>
          </a:p>
          <a:p>
            <a:pPr algn="just" fontAlgn="base"/>
            <a:r>
              <a:rPr lang="en-US" dirty="0"/>
              <a:t>Biometrics are incorporated in e-Passports throughout the world. In the United States, e-passports have a chip that contains a digital photograph of one’s face, fingerprint, or iris, as well as technology that prevents the chip from being read — and the data skimmed — by unauthorized data readers.</a:t>
            </a:r>
          </a:p>
          <a:p>
            <a:pPr algn="just"/>
            <a:endParaRPr lang="en-US" dirty="0"/>
          </a:p>
        </p:txBody>
      </p:sp>
    </p:spTree>
    <p:extLst>
      <p:ext uri="{BB962C8B-B14F-4D97-AF65-F5344CB8AC3E}">
        <p14:creationId xmlns:p14="http://schemas.microsoft.com/office/powerpoint/2010/main" val="1857594623"/>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Biometrics scanners are becoming increasingly sophisticated. You can even find biometrics on </a:t>
            </a:r>
            <a:r>
              <a:rPr lang="en-US" dirty="0">
                <a:hlinkClick r:id="rId2"/>
              </a:rPr>
              <a:t>phone security</a:t>
            </a:r>
            <a:r>
              <a:rPr lang="en-US" dirty="0"/>
              <a:t> systems. For example, the facial recognition technology on Apple's iPhone X projects 30,000 infrared dots onto a user's face to authenticate the user by pattern matching. The chance of mistaken identity with the iPhone X biometrics is one in a million, according to Apple.</a:t>
            </a:r>
          </a:p>
        </p:txBody>
      </p:sp>
    </p:spTree>
    <p:extLst>
      <p:ext uri="{BB962C8B-B14F-4D97-AF65-F5344CB8AC3E}">
        <p14:creationId xmlns:p14="http://schemas.microsoft.com/office/powerpoint/2010/main" val="2137872460"/>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fontAlgn="base">
              <a:buNone/>
            </a:pPr>
            <a:r>
              <a:rPr lang="en-US" b="1" dirty="0"/>
              <a:t>Biometrics - Identity &amp; Privacy Concerns</a:t>
            </a:r>
          </a:p>
          <a:p>
            <a:pPr algn="just" fontAlgn="base"/>
            <a:r>
              <a:rPr lang="en-US" dirty="0"/>
              <a:t>Biometric authentication is convenient, but privacy advocates fear that biometric security erodes personal privacy. The concern is that personal data could be collected easily and without consent.</a:t>
            </a:r>
          </a:p>
          <a:p>
            <a:pPr marL="0" indent="0" algn="just" fontAlgn="base">
              <a:buNone/>
            </a:pPr>
            <a:r>
              <a:rPr lang="en-US" b="1" dirty="0"/>
              <a:t>Biometric Data Security Concerns</a:t>
            </a:r>
          </a:p>
          <a:p>
            <a:pPr algn="just" fontAlgn="base"/>
            <a:r>
              <a:rPr lang="en-US" dirty="0"/>
              <a:t>A more immediate problem is that databases of personal information are targets for hackers. For example, when the U.S. Office of Personnel Management was hacked in 2015, cybercriminals made off with the fingerprints of 5.6 million government employees, leaving them vulnerable to identity theft.</a:t>
            </a:r>
          </a:p>
          <a:p>
            <a:pPr algn="just"/>
            <a:endParaRPr lang="en-US" dirty="0"/>
          </a:p>
        </p:txBody>
      </p:sp>
    </p:spTree>
    <p:extLst>
      <p:ext uri="{BB962C8B-B14F-4D97-AF65-F5344CB8AC3E}">
        <p14:creationId xmlns:p14="http://schemas.microsoft.com/office/powerpoint/2010/main" val="755442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 DIMENSIONS OF INFORMATION</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2949516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381356" y="1500175"/>
            <a:ext cx="5500726" cy="4401357"/>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611501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TIMELINESS</a:t>
            </a:r>
          </a:p>
          <a:p>
            <a:r>
              <a:rPr lang="en-US" dirty="0" smtClean="0"/>
              <a:t>CURRENT CIRCUMSTANCES</a:t>
            </a:r>
          </a:p>
          <a:p>
            <a:r>
              <a:rPr lang="en-US" dirty="0" smtClean="0"/>
              <a:t>FREQUENCY</a:t>
            </a:r>
            <a:endParaRPr lang="en-IN" dirty="0"/>
          </a:p>
        </p:txBody>
      </p:sp>
      <p:sp>
        <p:nvSpPr>
          <p:cNvPr id="2" name="Title 1"/>
          <p:cNvSpPr>
            <a:spLocks noGrp="1"/>
          </p:cNvSpPr>
          <p:nvPr>
            <p:ph type="title"/>
          </p:nvPr>
        </p:nvSpPr>
        <p:spPr/>
        <p:txBody>
          <a:bodyPr/>
          <a:lstStyle/>
          <a:p>
            <a:r>
              <a:rPr lang="en-US" dirty="0" smtClean="0"/>
              <a:t>TIME DIMENSION</a:t>
            </a:r>
            <a:endParaRPr lang="en-IN" dirty="0"/>
          </a:p>
        </p:txBody>
      </p:sp>
    </p:spTree>
    <p:extLst>
      <p:ext uri="{BB962C8B-B14F-4D97-AF65-F5344CB8AC3E}">
        <p14:creationId xmlns:p14="http://schemas.microsoft.com/office/powerpoint/2010/main" val="3577313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ACCURACY</a:t>
            </a:r>
          </a:p>
          <a:p>
            <a:r>
              <a:rPr lang="en-US" dirty="0" smtClean="0"/>
              <a:t>RELEVANCE</a:t>
            </a:r>
          </a:p>
          <a:p>
            <a:r>
              <a:rPr lang="en-US" dirty="0" smtClean="0"/>
              <a:t>SCOPE</a:t>
            </a:r>
          </a:p>
          <a:p>
            <a:r>
              <a:rPr lang="en-US" dirty="0" smtClean="0"/>
              <a:t>COMPLETENESS</a:t>
            </a:r>
          </a:p>
          <a:p>
            <a:r>
              <a:rPr lang="en-US" dirty="0" smtClean="0"/>
              <a:t>CONCISENESS</a:t>
            </a:r>
            <a:endParaRPr lang="en-IN" dirty="0"/>
          </a:p>
        </p:txBody>
      </p:sp>
      <p:sp>
        <p:nvSpPr>
          <p:cNvPr id="2" name="Title 1"/>
          <p:cNvSpPr>
            <a:spLocks noGrp="1"/>
          </p:cNvSpPr>
          <p:nvPr>
            <p:ph type="title"/>
          </p:nvPr>
        </p:nvSpPr>
        <p:spPr/>
        <p:txBody>
          <a:bodyPr/>
          <a:lstStyle/>
          <a:p>
            <a:r>
              <a:rPr lang="en-US" dirty="0" smtClean="0"/>
              <a:t>LOCATION DIMENSION</a:t>
            </a:r>
            <a:endParaRPr lang="en-IN" dirty="0"/>
          </a:p>
        </p:txBody>
      </p:sp>
    </p:spTree>
    <p:extLst>
      <p:ext uri="{BB962C8B-B14F-4D97-AF65-F5344CB8AC3E}">
        <p14:creationId xmlns:p14="http://schemas.microsoft.com/office/powerpoint/2010/main" val="1799283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N" dirty="0" smtClean="0"/>
          </a:p>
          <a:p>
            <a:pPr algn="just"/>
            <a:r>
              <a:rPr lang="en-IN" dirty="0" smtClean="0"/>
              <a:t> Functional perspective; an information system is a technologically implemented medium for the purpose of recording, storing, and disseminating linguistic expressions as well as for the supporting of inference making </a:t>
            </a:r>
          </a:p>
          <a:p>
            <a:pPr>
              <a:buNone/>
            </a:pPr>
            <a:endParaRPr lang="en-IN" dirty="0" smtClean="0"/>
          </a:p>
          <a:p>
            <a:pPr algn="just"/>
            <a:r>
              <a:rPr lang="en-IN" dirty="0" smtClean="0"/>
              <a:t> Structural perspective; an information system consists of a collection of people, processes, data, models, technology and partly formalized language, forming a cohesive structure which serves some organizational purpose or function </a:t>
            </a:r>
            <a:endParaRPr lang="en-IN" dirty="0"/>
          </a:p>
        </p:txBody>
      </p:sp>
      <p:sp>
        <p:nvSpPr>
          <p:cNvPr id="3" name="Title 2"/>
          <p:cNvSpPr>
            <a:spLocks noGrp="1"/>
          </p:cNvSpPr>
          <p:nvPr>
            <p:ph type="title"/>
          </p:nvPr>
        </p:nvSpPr>
        <p:spPr/>
        <p:txBody>
          <a:bodyPr/>
          <a:lstStyle/>
          <a:p>
            <a:r>
              <a:rPr lang="en-US" dirty="0" smtClean="0"/>
              <a:t>INFORMATON SYSTEM</a:t>
            </a:r>
            <a:endParaRPr lang="en-IN" dirty="0"/>
          </a:p>
        </p:txBody>
      </p:sp>
    </p:spTree>
    <p:extLst>
      <p:ext uri="{BB962C8B-B14F-4D97-AF65-F5344CB8AC3E}">
        <p14:creationId xmlns:p14="http://schemas.microsoft.com/office/powerpoint/2010/main" val="2628391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CLARITY</a:t>
            </a:r>
          </a:p>
          <a:p>
            <a:r>
              <a:rPr lang="en-US" dirty="0" smtClean="0"/>
              <a:t>DETAIL</a:t>
            </a:r>
          </a:p>
          <a:p>
            <a:r>
              <a:rPr lang="en-US" dirty="0" smtClean="0"/>
              <a:t>ORDER</a:t>
            </a:r>
          </a:p>
          <a:p>
            <a:r>
              <a:rPr lang="en-US" dirty="0" smtClean="0"/>
              <a:t>PRESENTATION</a:t>
            </a:r>
          </a:p>
          <a:p>
            <a:r>
              <a:rPr lang="en-US" dirty="0" smtClean="0"/>
              <a:t>MEDIA</a:t>
            </a:r>
            <a:endParaRPr lang="en-IN" dirty="0"/>
          </a:p>
        </p:txBody>
      </p:sp>
      <p:sp>
        <p:nvSpPr>
          <p:cNvPr id="2" name="Title 1"/>
          <p:cNvSpPr>
            <a:spLocks noGrp="1"/>
          </p:cNvSpPr>
          <p:nvPr>
            <p:ph type="title"/>
          </p:nvPr>
        </p:nvSpPr>
        <p:spPr/>
        <p:txBody>
          <a:bodyPr/>
          <a:lstStyle/>
          <a:p>
            <a:r>
              <a:rPr lang="en-US" dirty="0" smtClean="0"/>
              <a:t>FORM DIMENSION</a:t>
            </a:r>
            <a:endParaRPr lang="en-IN" dirty="0"/>
          </a:p>
        </p:txBody>
      </p:sp>
    </p:spTree>
    <p:extLst>
      <p:ext uri="{BB962C8B-B14F-4D97-AF65-F5344CB8AC3E}">
        <p14:creationId xmlns:p14="http://schemas.microsoft.com/office/powerpoint/2010/main" val="124004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2366963" y="2285993"/>
            <a:ext cx="7458075" cy="2477302"/>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IN" dirty="0"/>
          </a:p>
        </p:txBody>
      </p:sp>
    </p:spTree>
    <p:extLst>
      <p:ext uri="{BB962C8B-B14F-4D97-AF65-F5344CB8AC3E}">
        <p14:creationId xmlns:p14="http://schemas.microsoft.com/office/powerpoint/2010/main" val="1756291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ORGANIZATIONAL DIMENSIONS OF INFORMATION </a:t>
            </a:r>
            <a:endParaRPr lang="en-IN" dirty="0"/>
          </a:p>
        </p:txBody>
      </p:sp>
      <p:sp>
        <p:nvSpPr>
          <p:cNvPr id="3" name="Subtitle 2"/>
          <p:cNvSpPr>
            <a:spLocks noGrp="1"/>
          </p:cNvSpPr>
          <p:nvPr>
            <p:ph type="subTitle" idx="1"/>
          </p:nvPr>
        </p:nvSpPr>
        <p:spPr/>
        <p:txBody>
          <a:bodyPr>
            <a:normAutofit/>
          </a:bodyPr>
          <a:lstStyle/>
          <a:p>
            <a:endParaRPr lang="en-IN" dirty="0" smtClean="0"/>
          </a:p>
          <a:p>
            <a:r>
              <a:rPr lang="en-IN" dirty="0" smtClean="0"/>
              <a:t> The Organizational Dimensions of Information includes information flows, information granularity, and what information describes </a:t>
            </a:r>
            <a:endParaRPr lang="en-IN" dirty="0"/>
          </a:p>
        </p:txBody>
      </p:sp>
    </p:spTree>
    <p:extLst>
      <p:ext uri="{BB962C8B-B14F-4D97-AF65-F5344CB8AC3E}">
        <p14:creationId xmlns:p14="http://schemas.microsoft.com/office/powerpoint/2010/main" val="1870685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5090944"/>
          </a:xfrm>
        </p:spPr>
        <p:txBody>
          <a:bodyPr>
            <a:normAutofit fontScale="92500" lnSpcReduction="20000"/>
          </a:bodyPr>
          <a:lstStyle/>
          <a:p>
            <a:pPr algn="just"/>
            <a:r>
              <a:rPr lang="en-IN" dirty="0" smtClean="0"/>
              <a:t>Information in an organization flows in four directions: up, down, horizontally, and inward/outward </a:t>
            </a:r>
          </a:p>
          <a:p>
            <a:pPr algn="just">
              <a:buNone/>
            </a:pPr>
            <a:endParaRPr lang="en-IN" dirty="0" smtClean="0"/>
          </a:p>
          <a:p>
            <a:pPr algn="just">
              <a:buNone/>
            </a:pPr>
            <a:r>
              <a:rPr lang="en-IN" dirty="0" smtClean="0"/>
              <a:t>From top to bottom, the levels are: </a:t>
            </a:r>
          </a:p>
          <a:p>
            <a:pPr algn="just"/>
            <a:r>
              <a:rPr lang="en-IN" dirty="0" smtClean="0"/>
              <a:t>Strategic management, which provides an organization with overall direction and guidance. </a:t>
            </a:r>
          </a:p>
          <a:p>
            <a:pPr algn="just"/>
            <a:r>
              <a:rPr lang="en-IN" dirty="0" smtClean="0"/>
              <a:t>Tactical management, which develops the goals and strategies outlined by strategic management. </a:t>
            </a:r>
          </a:p>
          <a:p>
            <a:pPr algn="just"/>
            <a:r>
              <a:rPr lang="en-IN" dirty="0" smtClean="0"/>
              <a:t>Operational management, which manages and directs the day-to-day operations and implementations of the goals and strategies. </a:t>
            </a:r>
          </a:p>
          <a:p>
            <a:pPr algn="just"/>
            <a:r>
              <a:rPr lang="en-IN" dirty="0" smtClean="0"/>
              <a:t>Non-management employees, who actually perform daily activities, such as order processing, developing and producing goods and services, and serving customers. </a:t>
            </a:r>
          </a:p>
          <a:p>
            <a:endParaRPr lang="en-IN" dirty="0" smtClean="0"/>
          </a:p>
          <a:p>
            <a:endParaRPr lang="en-IN" dirty="0"/>
          </a:p>
        </p:txBody>
      </p:sp>
      <p:sp>
        <p:nvSpPr>
          <p:cNvPr id="3" name="Title 2"/>
          <p:cNvSpPr>
            <a:spLocks noGrp="1"/>
          </p:cNvSpPr>
          <p:nvPr>
            <p:ph type="title"/>
          </p:nvPr>
        </p:nvSpPr>
        <p:spPr/>
        <p:txBody>
          <a:bodyPr/>
          <a:lstStyle/>
          <a:p>
            <a:r>
              <a:rPr lang="en-US" dirty="0" smtClean="0"/>
              <a:t>Information flows</a:t>
            </a:r>
            <a:endParaRPr lang="en-IN" dirty="0"/>
          </a:p>
        </p:txBody>
      </p:sp>
    </p:spTree>
    <p:extLst>
      <p:ext uri="{BB962C8B-B14F-4D97-AF65-F5344CB8AC3E}">
        <p14:creationId xmlns:p14="http://schemas.microsoft.com/office/powerpoint/2010/main" val="4068624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The downward flow of information consists of the strategies, goals, and directives that originate at one level and are passed to lower levels. Many organizations are taking advantage of collaborative technologies and systems to share and move this type of information. </a:t>
            </a:r>
          </a:p>
          <a:p>
            <a:pPr algn="just"/>
            <a:r>
              <a:rPr lang="en-IN" dirty="0" smtClean="0"/>
              <a:t>Information that flows horizontally, or the </a:t>
            </a:r>
            <a:r>
              <a:rPr lang="en-IN" b="1" dirty="0" smtClean="0"/>
              <a:t>horizontal flow of information, is between functional business units and work teams </a:t>
            </a:r>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1160695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Outward and inward flows of information consist of information that is communicated to customers, suppliers, distributors, and other partners for the purpose of doing business </a:t>
            </a:r>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3122727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2609850" y="1605757"/>
            <a:ext cx="6972300" cy="4276725"/>
          </a:xfrm>
          <a:prstGeom prst="rect">
            <a:avLst/>
          </a:prstGeom>
          <a:noFill/>
          <a:ln w="9525">
            <a:noFill/>
            <a:miter lim="800000"/>
            <a:headEnd/>
            <a:tailEnd/>
          </a:ln>
          <a:effectLst/>
        </p:spPr>
      </p:pic>
    </p:spTree>
    <p:extLst>
      <p:ext uri="{BB962C8B-B14F-4D97-AF65-F5344CB8AC3E}">
        <p14:creationId xmlns:p14="http://schemas.microsoft.com/office/powerpoint/2010/main" val="2361902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endParaRPr lang="en-IN" dirty="0" smtClean="0"/>
          </a:p>
          <a:p>
            <a:pPr algn="just"/>
            <a:r>
              <a:rPr lang="en-IN" dirty="0" smtClean="0"/>
              <a:t>Information granularity refers to the extent of detail within the information. </a:t>
            </a:r>
          </a:p>
          <a:p>
            <a:pPr algn="just"/>
            <a:r>
              <a:rPr lang="en-IN" dirty="0" smtClean="0"/>
              <a:t>On one end of this spectrum is coarse granularity, or highly summarized information. </a:t>
            </a:r>
          </a:p>
          <a:p>
            <a:pPr algn="just"/>
            <a:r>
              <a:rPr lang="en-IN" dirty="0" smtClean="0"/>
              <a:t>At the other end is fine granularity, or information that contains a great amount of detail. </a:t>
            </a:r>
          </a:p>
          <a:p>
            <a:pPr algn="just"/>
            <a:r>
              <a:rPr lang="en-IN" dirty="0" smtClean="0"/>
              <a:t>Peoples in the highest levels of the organization deal mainly with a coarse granularity of information, with sales by year being an example. </a:t>
            </a:r>
          </a:p>
          <a:p>
            <a:pPr algn="just"/>
            <a:r>
              <a:rPr lang="en-IN" dirty="0" smtClean="0"/>
              <a:t>People in the lowest levels of the organization, on the other hand, need information with fine granularity. If you consider sales again, non-management employees need information in great detail that describes each transaction when it occurred, whether by credit or cash… "Who made the sale, to whom that sale was made", and so on </a:t>
            </a:r>
          </a:p>
          <a:p>
            <a:endParaRPr lang="en-IN" b="1" dirty="0" smtClean="0"/>
          </a:p>
          <a:p>
            <a:endParaRPr lang="en-IN" dirty="0"/>
          </a:p>
        </p:txBody>
      </p:sp>
      <p:sp>
        <p:nvSpPr>
          <p:cNvPr id="3" name="Title 2"/>
          <p:cNvSpPr>
            <a:spLocks noGrp="1"/>
          </p:cNvSpPr>
          <p:nvPr>
            <p:ph type="title"/>
          </p:nvPr>
        </p:nvSpPr>
        <p:spPr/>
        <p:txBody>
          <a:bodyPr>
            <a:normAutofit fontScale="90000"/>
          </a:bodyPr>
          <a:lstStyle/>
          <a:p>
            <a:r>
              <a:rPr lang="en-IN" dirty="0" smtClean="0"/>
              <a:t/>
            </a:r>
            <a:br>
              <a:rPr lang="en-IN" dirty="0" smtClean="0"/>
            </a:br>
            <a:r>
              <a:rPr lang="en-IN" dirty="0" smtClean="0"/>
              <a:t>Information Granularity </a:t>
            </a:r>
            <a:br>
              <a:rPr lang="en-IN" dirty="0" smtClean="0"/>
            </a:br>
            <a:endParaRPr lang="en-IN" dirty="0"/>
          </a:p>
        </p:txBody>
      </p:sp>
    </p:spTree>
    <p:extLst>
      <p:ext uri="{BB962C8B-B14F-4D97-AF65-F5344CB8AC3E}">
        <p14:creationId xmlns:p14="http://schemas.microsoft.com/office/powerpoint/2010/main" val="1277645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smtClean="0"/>
          </a:p>
          <a:p>
            <a:pPr algn="just"/>
            <a:r>
              <a:rPr lang="en-IN" dirty="0" smtClean="0"/>
              <a:t>Internal information describes specific operational aspects of an organization</a:t>
            </a:r>
          </a:p>
          <a:p>
            <a:pPr algn="just"/>
            <a:r>
              <a:rPr lang="en-IN" dirty="0" smtClean="0"/>
              <a:t>External information describes the environment surrounding the organization</a:t>
            </a:r>
          </a:p>
          <a:p>
            <a:pPr algn="just"/>
            <a:r>
              <a:rPr lang="en-IN" dirty="0" smtClean="0"/>
              <a:t>Objective information quantifiably describes something that is known </a:t>
            </a:r>
          </a:p>
          <a:p>
            <a:pPr algn="just"/>
            <a:r>
              <a:rPr lang="en-IN" dirty="0" smtClean="0"/>
              <a:t>Subjective information attempts to describe something that is unknown </a:t>
            </a:r>
          </a:p>
          <a:p>
            <a:endParaRPr lang="en-IN" dirty="0"/>
          </a:p>
        </p:txBody>
      </p:sp>
      <p:sp>
        <p:nvSpPr>
          <p:cNvPr id="3" name="Title 2"/>
          <p:cNvSpPr>
            <a:spLocks noGrp="1"/>
          </p:cNvSpPr>
          <p:nvPr>
            <p:ph type="title"/>
          </p:nvPr>
        </p:nvSpPr>
        <p:spPr/>
        <p:txBody>
          <a:bodyPr>
            <a:normAutofit/>
          </a:bodyPr>
          <a:lstStyle/>
          <a:p>
            <a:r>
              <a:rPr lang="en-US" dirty="0" smtClean="0"/>
              <a:t>What the Information describes?</a:t>
            </a:r>
            <a:endParaRPr lang="en-IN" dirty="0"/>
          </a:p>
        </p:txBody>
      </p:sp>
    </p:spTree>
    <p:extLst>
      <p:ext uri="{BB962C8B-B14F-4D97-AF65-F5344CB8AC3E}">
        <p14:creationId xmlns:p14="http://schemas.microsoft.com/office/powerpoint/2010/main" val="872208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IT as a key resource in Business</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1517275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smtClean="0"/>
          </a:p>
          <a:p>
            <a:pPr algn="just"/>
            <a:r>
              <a:rPr lang="en-IN" dirty="0" smtClean="0"/>
              <a:t> Technically as a set of interrelated components that collect (or retrieve), process, store, and distribute information to support decision making and control in an organization </a:t>
            </a:r>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1296303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IN" dirty="0" smtClean="0"/>
              <a:t>Over the years, technology has caused an explosion in commerce and trade. </a:t>
            </a:r>
          </a:p>
          <a:p>
            <a:pPr algn="just"/>
            <a:r>
              <a:rPr lang="en-IN" dirty="0" smtClean="0"/>
              <a:t>Because of technology, many traditional business models and concepts were revolutionized. </a:t>
            </a:r>
          </a:p>
          <a:p>
            <a:pPr algn="just"/>
            <a:r>
              <a:rPr lang="en-IN" dirty="0" smtClean="0"/>
              <a:t>Technology gave us the opportunity to see things from a new perspective, and to approach what we were already doing from a new perspective. </a:t>
            </a:r>
          </a:p>
          <a:p>
            <a:pPr algn="just"/>
            <a:r>
              <a:rPr lang="en-IN" dirty="0" smtClean="0"/>
              <a:t>Technology also gave us greater efficiency for conducting business.</a:t>
            </a:r>
          </a:p>
          <a:p>
            <a:pPr>
              <a:buNone/>
            </a:pPr>
            <a:r>
              <a:rPr lang="en-IN" dirty="0" smtClean="0"/>
              <a:t/>
            </a:r>
            <a:br>
              <a:rPr lang="en-IN" dirty="0" smtClean="0"/>
            </a:br>
            <a:endParaRPr lang="en-IN" dirty="0"/>
          </a:p>
        </p:txBody>
      </p:sp>
      <p:sp>
        <p:nvSpPr>
          <p:cNvPr id="3" name="Title 2"/>
          <p:cNvSpPr>
            <a:spLocks noGrp="1"/>
          </p:cNvSpPr>
          <p:nvPr>
            <p:ph type="title"/>
          </p:nvPr>
        </p:nvSpPr>
        <p:spPr/>
        <p:txBody>
          <a:bodyPr/>
          <a:lstStyle/>
          <a:p>
            <a:r>
              <a:rPr lang="en-US" dirty="0" err="1" smtClean="0"/>
              <a:t>Nessasity</a:t>
            </a:r>
            <a:r>
              <a:rPr lang="en-US" dirty="0" smtClean="0"/>
              <a:t> of IT</a:t>
            </a:r>
            <a:endParaRPr lang="en-IN" dirty="0"/>
          </a:p>
        </p:txBody>
      </p:sp>
    </p:spTree>
    <p:extLst>
      <p:ext uri="{BB962C8B-B14F-4D97-AF65-F5344CB8AC3E}">
        <p14:creationId xmlns:p14="http://schemas.microsoft.com/office/powerpoint/2010/main" val="773195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5090944"/>
          </a:xfrm>
        </p:spPr>
        <p:txBody>
          <a:bodyPr>
            <a:normAutofit fontScale="92500" lnSpcReduction="20000"/>
          </a:bodyPr>
          <a:lstStyle/>
          <a:p>
            <a:pPr algn="just"/>
            <a:r>
              <a:rPr lang="en-IN" dirty="0" smtClean="0"/>
              <a:t>Technology enables us to automate numerous processes, which thereby increases our productivity. This is possible because it enables us to use fewer resources, thereby enabling us to improve on quality at a low cost and to improve the speed with which we can deliver to customers. In the process, it has become possible to serve even more clients.</a:t>
            </a:r>
          </a:p>
          <a:p>
            <a:pPr algn="just"/>
            <a:endParaRPr lang="en-IN" dirty="0" smtClean="0"/>
          </a:p>
          <a:p>
            <a:pPr algn="just"/>
            <a:r>
              <a:rPr lang="en-IN" dirty="0" smtClean="0"/>
              <a:t>Technology also makes it easy to store more information while maintaining the integrity of that information. We are better able to store sensitive and confidential information in a way that makes it less vulnerable to a data breach. The information can be retrieved instantly when needed, and it can be analyzed not only to study past trends but also to forecast the future. In turn, this can help with the decision-making process.</a:t>
            </a:r>
          </a:p>
          <a:p>
            <a:endParaRPr lang="en-IN" dirty="0"/>
          </a:p>
        </p:txBody>
      </p:sp>
      <p:sp>
        <p:nvSpPr>
          <p:cNvPr id="3" name="Title 2"/>
          <p:cNvSpPr>
            <a:spLocks noGrp="1"/>
          </p:cNvSpPr>
          <p:nvPr>
            <p:ph type="title"/>
          </p:nvPr>
        </p:nvSpPr>
        <p:spPr/>
        <p:txBody>
          <a:bodyPr>
            <a:normAutofit fontScale="90000"/>
          </a:bodyPr>
          <a:lstStyle/>
          <a:p>
            <a:r>
              <a:rPr lang="en-IN" dirty="0" smtClean="0"/>
              <a:t>Technology as a Source of Support and Security</a:t>
            </a:r>
            <a:br>
              <a:rPr lang="en-IN" dirty="0" smtClean="0"/>
            </a:br>
            <a:endParaRPr lang="en-IN" dirty="0"/>
          </a:p>
        </p:txBody>
      </p:sp>
    </p:spTree>
    <p:extLst>
      <p:ext uri="{BB962C8B-B14F-4D97-AF65-F5344CB8AC3E}">
        <p14:creationId xmlns:p14="http://schemas.microsoft.com/office/powerpoint/2010/main" val="4108363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IN" dirty="0" smtClean="0"/>
              <a:t>Communication is a part of business. So, transportation and processes make business a web of complicated processes that interplay with each other. </a:t>
            </a:r>
          </a:p>
          <a:p>
            <a:pPr algn="just"/>
            <a:r>
              <a:rPr lang="en-IN" dirty="0" smtClean="0"/>
              <a:t>With technology, it has been possible to globalize business operations. Now, just about anyone can do business practically anywhere, from any room in their house..</a:t>
            </a:r>
          </a:p>
          <a:p>
            <a:pPr algn="just"/>
            <a:r>
              <a:rPr lang="en-IN" dirty="0" smtClean="0"/>
              <a:t>Technology has made it possible for businesses to have a wider reach in the world. The best example of this is the internet and the World Wide Web. The internet is now a crucial part of any businesses’ marketing campaign, as it enables the business to attract customers world wide.</a:t>
            </a:r>
          </a:p>
          <a:p>
            <a:endParaRPr lang="en-IN" dirty="0"/>
          </a:p>
        </p:txBody>
      </p:sp>
      <p:sp>
        <p:nvSpPr>
          <p:cNvPr id="3" name="Title 2"/>
          <p:cNvSpPr>
            <a:spLocks noGrp="1"/>
          </p:cNvSpPr>
          <p:nvPr>
            <p:ph type="title"/>
          </p:nvPr>
        </p:nvSpPr>
        <p:spPr/>
        <p:txBody>
          <a:bodyPr>
            <a:normAutofit/>
          </a:bodyPr>
          <a:lstStyle/>
          <a:p>
            <a:r>
              <a:rPr lang="en-IN" dirty="0" smtClean="0"/>
              <a:t>Technology as a Link to the World</a:t>
            </a:r>
            <a:br>
              <a:rPr lang="en-IN" dirty="0" smtClean="0"/>
            </a:br>
            <a:endParaRPr lang="en-IN" dirty="0"/>
          </a:p>
        </p:txBody>
      </p:sp>
    </p:spTree>
    <p:extLst>
      <p:ext uri="{BB962C8B-B14F-4D97-AF65-F5344CB8AC3E}">
        <p14:creationId xmlns:p14="http://schemas.microsoft.com/office/powerpoint/2010/main" val="1904261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4876630"/>
          </a:xfrm>
        </p:spPr>
        <p:txBody>
          <a:bodyPr>
            <a:normAutofit lnSpcReduction="10000"/>
          </a:bodyPr>
          <a:lstStyle/>
          <a:p>
            <a:pPr algn="just"/>
            <a:r>
              <a:rPr lang="en-IN" dirty="0" smtClean="0"/>
              <a:t>Technology, when well-integrated with business, has made life itself worth living. </a:t>
            </a:r>
          </a:p>
          <a:p>
            <a:pPr algn="just"/>
            <a:r>
              <a:rPr lang="en-IN" dirty="0" smtClean="0"/>
              <a:t>It would be foolish to deny, however, that there are also threats to business brought about by technology. These include malicious activities by activities and organizations, such as hacking. Because of this, it is important for businesses to exercise responsibility when using technology to conduct business. </a:t>
            </a:r>
          </a:p>
          <a:p>
            <a:pPr algn="just"/>
            <a:r>
              <a:rPr lang="en-IN" dirty="0" smtClean="0"/>
              <a:t>With the good that technology brings, there is some bad that must also be dealt with. All the same, it is something that's worth all of the baggage, and we must acknowledge and responsibly utilize it to make our businesses better.</a:t>
            </a:r>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0984669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IN" dirty="0" smtClean="0"/>
              <a:t>Mobility is seen by many as the next great frontier for businesses. Google’s algorithms reflect this, as they make mobile websites a priority. </a:t>
            </a:r>
          </a:p>
          <a:p>
            <a:pPr algn="just"/>
            <a:r>
              <a:rPr lang="en-IN" dirty="0" smtClean="0"/>
              <a:t>Your business, and every aspect of it can be handled, using nothing more than a tablet or </a:t>
            </a:r>
            <a:r>
              <a:rPr lang="en-IN" dirty="0" err="1" smtClean="0"/>
              <a:t>smartphone</a:t>
            </a:r>
            <a:r>
              <a:rPr lang="en-IN" dirty="0" smtClean="0"/>
              <a:t>. From content marketing to customer relations, to sales, the back-end stuff like invoicing and shipping , all of that power is in your hands.</a:t>
            </a:r>
          </a:p>
          <a:p>
            <a:pPr algn="just"/>
            <a:r>
              <a:rPr lang="en-IN" dirty="0" smtClean="0"/>
              <a:t>But mobile solutions aren’t just about businesses; they are also about consumers. The millennial generation uses their phones to do everything from buying and selling to sharing their experiences with their friends and finding local businesses.</a:t>
            </a:r>
          </a:p>
          <a:p>
            <a:endParaRPr lang="en-IN" dirty="0"/>
          </a:p>
        </p:txBody>
      </p:sp>
      <p:sp>
        <p:nvSpPr>
          <p:cNvPr id="3" name="Title 2"/>
          <p:cNvSpPr>
            <a:spLocks noGrp="1"/>
          </p:cNvSpPr>
          <p:nvPr>
            <p:ph type="title"/>
          </p:nvPr>
        </p:nvSpPr>
        <p:spPr/>
        <p:txBody>
          <a:bodyPr>
            <a:normAutofit/>
          </a:bodyPr>
          <a:lstStyle/>
          <a:p>
            <a:r>
              <a:rPr lang="en-IN" dirty="0" smtClean="0"/>
              <a:t>The Advent of Mobile Solutions</a:t>
            </a:r>
            <a:br>
              <a:rPr lang="en-IN" dirty="0" smtClean="0"/>
            </a:br>
            <a:endParaRPr lang="en-IN" dirty="0"/>
          </a:p>
        </p:txBody>
      </p:sp>
    </p:spTree>
    <p:extLst>
      <p:ext uri="{BB962C8B-B14F-4D97-AF65-F5344CB8AC3E}">
        <p14:creationId xmlns:p14="http://schemas.microsoft.com/office/powerpoint/2010/main" val="1220132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b="1" dirty="0" smtClean="0"/>
              <a:t>The Phenomenon of Cloud Computing</a:t>
            </a:r>
          </a:p>
          <a:p>
            <a:r>
              <a:rPr lang="en-IN" b="1" dirty="0" smtClean="0"/>
              <a:t>Increased Customer Segmentation</a:t>
            </a:r>
          </a:p>
          <a:p>
            <a:r>
              <a:rPr lang="en-IN" b="1" dirty="0" smtClean="0"/>
              <a:t>Increased Connectivity</a:t>
            </a:r>
          </a:p>
          <a:p>
            <a:r>
              <a:rPr lang="en-IN" b="1" dirty="0" smtClean="0"/>
              <a:t>Decreasing Costs and Increasing Utility</a:t>
            </a:r>
          </a:p>
          <a:p>
            <a:r>
              <a:rPr lang="en-IN" b="1" dirty="0" smtClean="0"/>
              <a:t>A Changing Consumer Base</a:t>
            </a:r>
          </a:p>
          <a:p>
            <a:pPr>
              <a:buNone/>
            </a:pPr>
            <a:endParaRPr lang="en-IN" dirty="0"/>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val="846215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IN" b="1" dirty="0" smtClean="0"/>
              <a:t>Traditional competitors:</a:t>
            </a:r>
            <a:r>
              <a:rPr lang="en-IN" dirty="0" smtClean="0"/>
              <a:t> Existing firms that share a firm's market space</a:t>
            </a:r>
            <a:br>
              <a:rPr lang="en-IN" dirty="0" smtClean="0"/>
            </a:br>
            <a:endParaRPr lang="en-IN" dirty="0" smtClean="0"/>
          </a:p>
          <a:p>
            <a:r>
              <a:rPr lang="en-IN" b="1" dirty="0" smtClean="0"/>
              <a:t>New market entrants:</a:t>
            </a:r>
            <a:r>
              <a:rPr lang="en-IN" dirty="0" smtClean="0"/>
              <a:t> New companies have certain advantages, such as not being locked into old equipment and high motivation, as well as disadvantages, such as less expertise and little brand recognition. Some industries have lower barriers to entry, </a:t>
            </a:r>
            <a:r>
              <a:rPr lang="en-IN" dirty="0" err="1" smtClean="0"/>
              <a:t>ie</a:t>
            </a:r>
            <a:r>
              <a:rPr lang="en-IN" dirty="0" smtClean="0"/>
              <a:t>: cost less for a new company to enter the field.</a:t>
            </a:r>
            <a:br>
              <a:rPr lang="en-IN" dirty="0" smtClean="0"/>
            </a:br>
            <a:endParaRPr lang="en-IN" dirty="0" smtClean="0"/>
          </a:p>
          <a:p>
            <a:r>
              <a:rPr lang="en-IN" b="1" dirty="0" smtClean="0"/>
              <a:t>Substitute products and services:</a:t>
            </a:r>
            <a:r>
              <a:rPr lang="en-IN" dirty="0" smtClean="0"/>
              <a:t> These are substitutes that your customers might use if your prices become too high. For example, Internet telephone service can substitute for traditional telephone service. The more substitute products and services in your industry, the less you can control pricing and raise your profit margins.</a:t>
            </a:r>
            <a:br>
              <a:rPr lang="en-IN" dirty="0" smtClean="0"/>
            </a:br>
            <a:endParaRPr lang="en-IN" dirty="0" smtClean="0"/>
          </a:p>
          <a:p>
            <a:r>
              <a:rPr lang="en-IN" b="1" dirty="0" smtClean="0"/>
              <a:t>Customers:</a:t>
            </a:r>
            <a:r>
              <a:rPr lang="en-IN" dirty="0" smtClean="0"/>
              <a:t> The power of customers grows if they can easily switch to a competitor's products and services, or if they can force a business and its competitors to compete on price alone in a transparent marketplace where there is little </a:t>
            </a:r>
            <a:r>
              <a:rPr lang="en-IN" b="1" dirty="0" smtClean="0"/>
              <a:t>product differentiation</a:t>
            </a:r>
            <a:r>
              <a:rPr lang="en-IN" dirty="0" smtClean="0"/>
              <a:t> and all prices are known instantly (such as on the Internet).</a:t>
            </a:r>
            <a:br>
              <a:rPr lang="en-IN" dirty="0" smtClean="0"/>
            </a:br>
            <a:endParaRPr lang="en-IN" dirty="0" smtClean="0"/>
          </a:p>
          <a:p>
            <a:r>
              <a:rPr lang="en-IN" b="1" dirty="0" smtClean="0"/>
              <a:t>Suppliers:</a:t>
            </a:r>
            <a:r>
              <a:rPr lang="en-IN" dirty="0" smtClean="0"/>
              <a:t> The more different suppliers a firm has, the greater control it can exercise over suppliers in terms of price, quality, and delivery schedules.</a:t>
            </a:r>
            <a:br>
              <a:rPr lang="en-IN" dirty="0" smtClean="0"/>
            </a:br>
            <a:endParaRPr lang="en-IN" dirty="0" smtClean="0"/>
          </a:p>
          <a:p>
            <a:pPr>
              <a:buNone/>
            </a:pPr>
            <a:endParaRPr lang="en-IN" dirty="0"/>
          </a:p>
        </p:txBody>
      </p:sp>
      <p:sp>
        <p:nvSpPr>
          <p:cNvPr id="3" name="Title 2"/>
          <p:cNvSpPr>
            <a:spLocks noGrp="1"/>
          </p:cNvSpPr>
          <p:nvPr>
            <p:ph type="title"/>
          </p:nvPr>
        </p:nvSpPr>
        <p:spPr/>
        <p:txBody>
          <a:bodyPr/>
          <a:lstStyle/>
          <a:p>
            <a:r>
              <a:rPr lang="en-US" dirty="0" smtClean="0"/>
              <a:t>PORTER’S FIVE FORCE MODEL</a:t>
            </a:r>
            <a:endParaRPr lang="en-IN" dirty="0"/>
          </a:p>
        </p:txBody>
      </p:sp>
    </p:spTree>
    <p:extLst>
      <p:ext uri="{BB962C8B-B14F-4D97-AF65-F5344CB8AC3E}">
        <p14:creationId xmlns:p14="http://schemas.microsoft.com/office/powerpoint/2010/main" val="3222243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6" name="Picture 2" descr="C:\Users\user\Desktop\img03_10.jpg"/>
          <p:cNvPicPr>
            <a:picLocks noGrp="1" noChangeAspect="1" noChangeArrowheads="1"/>
          </p:cNvPicPr>
          <p:nvPr>
            <p:ph idx="1"/>
          </p:nvPr>
        </p:nvPicPr>
        <p:blipFill>
          <a:blip r:embed="rId2"/>
          <a:srcRect/>
          <a:stretch>
            <a:fillRect/>
          </a:stretch>
        </p:blipFill>
        <p:spPr bwMode="auto">
          <a:xfrm>
            <a:off x="1952597" y="1357299"/>
            <a:ext cx="8269263" cy="3720323"/>
          </a:xfrm>
          <a:prstGeom prst="rect">
            <a:avLst/>
          </a:prstGeom>
          <a:noFill/>
        </p:spPr>
      </p:pic>
    </p:spTree>
    <p:extLst>
      <p:ext uri="{BB962C8B-B14F-4D97-AF65-F5344CB8AC3E}">
        <p14:creationId xmlns:p14="http://schemas.microsoft.com/office/powerpoint/2010/main" val="23776083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5090944"/>
          </a:xfrm>
        </p:spPr>
        <p:txBody>
          <a:bodyPr>
            <a:normAutofit fontScale="85000" lnSpcReduction="20000"/>
          </a:bodyPr>
          <a:lstStyle/>
          <a:p>
            <a:r>
              <a:rPr lang="en-IN" b="1" dirty="0" smtClean="0"/>
              <a:t>Low-cost leadership:</a:t>
            </a:r>
            <a:r>
              <a:rPr lang="en-IN" dirty="0" smtClean="0"/>
              <a:t> Use information systems to achieve the lowest operational costs and the lowest prices. For example, a supply chain management system can incorporate an </a:t>
            </a:r>
            <a:r>
              <a:rPr lang="en-IN" b="1" dirty="0" smtClean="0"/>
              <a:t>efficient customer response system</a:t>
            </a:r>
            <a:r>
              <a:rPr lang="en-IN" dirty="0" smtClean="0"/>
              <a:t> to directly link consumer </a:t>
            </a:r>
            <a:r>
              <a:rPr lang="en-IN" dirty="0" err="1" smtClean="0"/>
              <a:t>behavior</a:t>
            </a:r>
            <a:r>
              <a:rPr lang="en-IN" dirty="0" smtClean="0"/>
              <a:t> to distribution and production and supply chains, helping lower inventory and distribution costs.</a:t>
            </a:r>
            <a:br>
              <a:rPr lang="en-IN" dirty="0" smtClean="0"/>
            </a:br>
            <a:r>
              <a:rPr lang="en-IN" dirty="0" smtClean="0"/>
              <a:t/>
            </a:r>
            <a:br>
              <a:rPr lang="en-IN" dirty="0" smtClean="0"/>
            </a:br>
            <a:endParaRPr lang="en-IN" dirty="0" smtClean="0"/>
          </a:p>
          <a:p>
            <a:r>
              <a:rPr lang="en-IN" b="1" dirty="0" smtClean="0"/>
              <a:t>Product differentiation:</a:t>
            </a:r>
            <a:r>
              <a:rPr lang="en-IN" dirty="0" smtClean="0"/>
              <a:t> Use information systems to enable new products and services, or greatly change the customer convenience in using your existing products and services. For instance, Land's End uses </a:t>
            </a:r>
            <a:r>
              <a:rPr lang="en-IN" b="1" dirty="0" smtClean="0"/>
              <a:t>mass customization</a:t>
            </a:r>
            <a:r>
              <a:rPr lang="en-IN" dirty="0" smtClean="0"/>
              <a:t>, offering individually tailored products or services using the same production resources as mass production, to custom-tailor clothing to individual customer specifications.</a:t>
            </a:r>
            <a:br>
              <a:rPr lang="en-IN" dirty="0" smtClean="0"/>
            </a:br>
            <a:r>
              <a:rPr lang="en-IN" dirty="0" smtClean="0"/>
              <a:t/>
            </a:r>
            <a:br>
              <a:rPr lang="en-IN" dirty="0" smtClean="0"/>
            </a:br>
            <a:endParaRPr lang="en-IN" dirty="0" smtClean="0"/>
          </a:p>
        </p:txBody>
      </p:sp>
      <p:sp>
        <p:nvSpPr>
          <p:cNvPr id="3" name="Title 2"/>
          <p:cNvSpPr>
            <a:spLocks noGrp="1"/>
          </p:cNvSpPr>
          <p:nvPr>
            <p:ph type="title"/>
          </p:nvPr>
        </p:nvSpPr>
        <p:spPr/>
        <p:txBody>
          <a:bodyPr>
            <a:normAutofit/>
          </a:bodyPr>
          <a:lstStyle/>
          <a:p>
            <a:r>
              <a:rPr lang="en-IN" b="0" dirty="0" smtClean="0"/>
              <a:t>Generic strategies used to manage competitive forces</a:t>
            </a:r>
            <a:endParaRPr lang="en-IN" dirty="0"/>
          </a:p>
        </p:txBody>
      </p:sp>
    </p:spTree>
    <p:extLst>
      <p:ext uri="{BB962C8B-B14F-4D97-AF65-F5344CB8AC3E}">
        <p14:creationId xmlns:p14="http://schemas.microsoft.com/office/powerpoint/2010/main" val="1914541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5019506"/>
          </a:xfrm>
        </p:spPr>
        <p:txBody>
          <a:bodyPr>
            <a:normAutofit fontScale="85000" lnSpcReduction="20000"/>
          </a:bodyPr>
          <a:lstStyle/>
          <a:p>
            <a:r>
              <a:rPr lang="en-IN" b="1" dirty="0" smtClean="0"/>
              <a:t>Focus on market niche:</a:t>
            </a:r>
            <a:r>
              <a:rPr lang="en-IN" dirty="0" smtClean="0"/>
              <a:t> Use information systems to enable a specific market focus and serve this narrow target market better than competitors. Information systems support this strategy by producing and analyzing data for finely tuned sales and marketing techniques. Hilton Hotels uses a customer information system with detailed data about active guests to provide tailored services and reward profitable customers with extra privileges and attention.</a:t>
            </a:r>
            <a:br>
              <a:rPr lang="en-IN" dirty="0" smtClean="0"/>
            </a:br>
            <a:r>
              <a:rPr lang="en-IN" dirty="0" smtClean="0"/>
              <a:t/>
            </a:r>
            <a:br>
              <a:rPr lang="en-IN" dirty="0" smtClean="0"/>
            </a:br>
            <a:r>
              <a:rPr lang="en-IN" b="1" dirty="0" smtClean="0"/>
              <a:t>Strengthen customer and supplier intimacy:</a:t>
            </a:r>
            <a:r>
              <a:rPr lang="en-IN" dirty="0" smtClean="0"/>
              <a:t> Use information systems to tighten linkages with suppliers and develop intimacy with customers. Chrysler Corporation uses information systems to facilitate direct access from suppliers to production schedules, and even permits suppliers to decide how and when to ship suppliers to Chrysler factories. This allows suppliers more lead time in producing goods. Strong linkages to customers and suppliers increase </a:t>
            </a:r>
            <a:r>
              <a:rPr lang="en-IN" b="1" dirty="0" smtClean="0"/>
              <a:t>switching costs</a:t>
            </a:r>
            <a:r>
              <a:rPr lang="en-IN" dirty="0" smtClean="0"/>
              <a:t> (the cost of switching from one product to a competing product) and loyalty to your firm.</a:t>
            </a:r>
          </a:p>
          <a:p>
            <a:endParaRPr lang="en-IN" dirty="0" smtClean="0"/>
          </a:p>
          <a:p>
            <a:pPr>
              <a:buNone/>
            </a:pPr>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568487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FUNCTIONS OF INFORMATION SYSTEM</a:t>
            </a: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2352675" y="2148682"/>
            <a:ext cx="7486650" cy="3190875"/>
          </a:xfrm>
          <a:prstGeom prst="rect">
            <a:avLst/>
          </a:prstGeom>
          <a:noFill/>
          <a:ln w="9525">
            <a:noFill/>
            <a:miter lim="800000"/>
            <a:headEnd/>
            <a:tailEnd/>
          </a:ln>
          <a:effectLst/>
        </p:spPr>
      </p:pic>
    </p:spTree>
    <p:extLst>
      <p:ext uri="{BB962C8B-B14F-4D97-AF65-F5344CB8AC3E}">
        <p14:creationId xmlns:p14="http://schemas.microsoft.com/office/powerpoint/2010/main" val="25489736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IN" dirty="0" smtClean="0"/>
              <a:t>The Internet has nearly destroyed some industries and has severely threatened more. </a:t>
            </a:r>
          </a:p>
          <a:p>
            <a:r>
              <a:rPr lang="en-IN" dirty="0" smtClean="0"/>
              <a:t>The Internet has also created entirely new markets and formed the basis for thousands of new businesses.</a:t>
            </a:r>
          </a:p>
          <a:p>
            <a:r>
              <a:rPr lang="en-IN" dirty="0" smtClean="0"/>
              <a:t>Because of the Internet, the traditional competitive forces are still at work, but competitive rivalry has become much more intense.</a:t>
            </a:r>
          </a:p>
          <a:p>
            <a:r>
              <a:rPr lang="en-IN" dirty="0" smtClean="0"/>
              <a:t> Internet technology is based on universal standards, making it easy for rivals to compete on price alone and for new competitors to enter the market. </a:t>
            </a:r>
          </a:p>
          <a:p>
            <a:r>
              <a:rPr lang="en-IN" dirty="0" smtClean="0"/>
              <a:t>Because information is available to everyone, the Internet raises the bargaining power of customers, who can quickly find the lowest-cost provider on the Web. </a:t>
            </a:r>
          </a:p>
          <a:p>
            <a:r>
              <a:rPr lang="en-IN" dirty="0" smtClean="0"/>
              <a:t>Some industries, such as the travel industry and the financial services industry, have been more impacted than others.</a:t>
            </a:r>
          </a:p>
          <a:p>
            <a:r>
              <a:rPr lang="en-IN" dirty="0" smtClean="0"/>
              <a:t> However, the Internet also creates new opportunities for building brands and building very large and loyal customer bases, such as Yahoo!, eBay, and Google.</a:t>
            </a:r>
            <a:endParaRPr lang="en-IN" dirty="0"/>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val="24416153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5090944"/>
          </a:xfrm>
        </p:spPr>
        <p:txBody>
          <a:bodyPr>
            <a:normAutofit fontScale="70000" lnSpcReduction="20000"/>
          </a:bodyPr>
          <a:lstStyle/>
          <a:p>
            <a:pPr algn="just">
              <a:buNone/>
            </a:pPr>
            <a:r>
              <a:rPr lang="en-IN" dirty="0" smtClean="0"/>
              <a:t>The </a:t>
            </a:r>
            <a:r>
              <a:rPr lang="en-IN" b="1" dirty="0" smtClean="0"/>
              <a:t>value chain model</a:t>
            </a:r>
            <a:r>
              <a:rPr lang="en-IN" dirty="0" smtClean="0"/>
              <a:t> highlights specific activities in the business where competitive strategies can best be applied and where information systems are most likely to have a strategic impact. The value chain model views the firm as a series or chain of basic activities that add a margin of value to a firm's products or services. These activities can be categorized as either primary activities or support activities.</a:t>
            </a:r>
          </a:p>
          <a:p>
            <a:pPr algn="just">
              <a:buNone/>
            </a:pPr>
            <a:endParaRPr lang="en-IN" dirty="0" smtClean="0"/>
          </a:p>
          <a:p>
            <a:pPr algn="just"/>
            <a:r>
              <a:rPr lang="en-IN" b="1" dirty="0" smtClean="0"/>
              <a:t>Primary activities</a:t>
            </a:r>
            <a:r>
              <a:rPr lang="en-IN" dirty="0" smtClean="0"/>
              <a:t> are most directly related to the production and distribution of the firm's products and services, which create value for the customer. Primary activities include inbound logistics, operations, outbound logistics, sales and marketing, and service.</a:t>
            </a:r>
            <a:br>
              <a:rPr lang="en-IN" dirty="0" smtClean="0"/>
            </a:br>
            <a:r>
              <a:rPr lang="en-IN" dirty="0" smtClean="0"/>
              <a:t/>
            </a:r>
            <a:br>
              <a:rPr lang="en-IN" dirty="0" smtClean="0"/>
            </a:br>
            <a:endParaRPr lang="en-IN" dirty="0" smtClean="0"/>
          </a:p>
          <a:p>
            <a:pPr algn="just"/>
            <a:r>
              <a:rPr lang="en-IN" b="1" dirty="0" smtClean="0"/>
              <a:t>Support activities</a:t>
            </a:r>
            <a:r>
              <a:rPr lang="en-IN" dirty="0" smtClean="0"/>
              <a:t> make the delivery of the primary activities possible and consist of organization infrastructure (administration and management), human resources (employee recruiting, hiring, and training), technology (improving products and the production process), and procurement (purchasing input).</a:t>
            </a:r>
            <a:br>
              <a:rPr lang="en-IN" dirty="0" smtClean="0"/>
            </a:br>
            <a:endParaRPr lang="en-IN" dirty="0" smtClean="0"/>
          </a:p>
          <a:p>
            <a:pPr>
              <a:buNone/>
            </a:pPr>
            <a:endParaRPr lang="en-IN" dirty="0"/>
          </a:p>
        </p:txBody>
      </p:sp>
      <p:sp>
        <p:nvSpPr>
          <p:cNvPr id="3" name="Title 2"/>
          <p:cNvSpPr>
            <a:spLocks noGrp="1"/>
          </p:cNvSpPr>
          <p:nvPr>
            <p:ph type="title"/>
          </p:nvPr>
        </p:nvSpPr>
        <p:spPr/>
        <p:txBody>
          <a:bodyPr/>
          <a:lstStyle/>
          <a:p>
            <a:r>
              <a:rPr lang="en-US" dirty="0" smtClean="0"/>
              <a:t>VALUE CHAIN MODEL</a:t>
            </a:r>
            <a:endParaRPr lang="en-IN" dirty="0"/>
          </a:p>
        </p:txBody>
      </p:sp>
    </p:spTree>
    <p:extLst>
      <p:ext uri="{BB962C8B-B14F-4D97-AF65-F5344CB8AC3E}">
        <p14:creationId xmlns:p14="http://schemas.microsoft.com/office/powerpoint/2010/main" val="10543943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2050" name="Picture 2" descr="C:\Users\user\Desktop\img03_11.jpg"/>
          <p:cNvPicPr>
            <a:picLocks noGrp="1" noChangeAspect="1" noChangeArrowheads="1"/>
          </p:cNvPicPr>
          <p:nvPr>
            <p:ph idx="1"/>
          </p:nvPr>
        </p:nvPicPr>
        <p:blipFill>
          <a:blip r:embed="rId2"/>
          <a:srcRect/>
          <a:stretch>
            <a:fillRect/>
          </a:stretch>
        </p:blipFill>
        <p:spPr bwMode="auto">
          <a:xfrm>
            <a:off x="2738415" y="571480"/>
            <a:ext cx="7373739" cy="5792810"/>
          </a:xfrm>
          <a:prstGeom prst="rect">
            <a:avLst/>
          </a:prstGeom>
          <a:noFill/>
        </p:spPr>
      </p:pic>
    </p:spTree>
    <p:extLst>
      <p:ext uri="{BB962C8B-B14F-4D97-AF65-F5344CB8AC3E}">
        <p14:creationId xmlns:p14="http://schemas.microsoft.com/office/powerpoint/2010/main" val="6652297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IN" sz="1500" dirty="0"/>
              <a:t>A value web is a collection of independent firms that use information technology to coordinate their value chains to produce a product or service for a market collectively. It is more customer-driven and operates in a less linear fashion than the traditional value chain.</a:t>
            </a:r>
            <a:br>
              <a:rPr lang="en-IN" sz="1500" dirty="0"/>
            </a:br>
            <a:endParaRPr lang="en-IN" sz="1500" dirty="0"/>
          </a:p>
        </p:txBody>
      </p:sp>
      <p:pic>
        <p:nvPicPr>
          <p:cNvPr id="3074" name="Picture 2" descr="C:\Users\user\Desktop\img03_12.jpg"/>
          <p:cNvPicPr>
            <a:picLocks noGrp="1" noChangeAspect="1" noChangeArrowheads="1"/>
          </p:cNvPicPr>
          <p:nvPr>
            <p:ph idx="1"/>
          </p:nvPr>
        </p:nvPicPr>
        <p:blipFill>
          <a:blip r:embed="rId2"/>
          <a:srcRect/>
          <a:stretch>
            <a:fillRect/>
          </a:stretch>
        </p:blipFill>
        <p:spPr bwMode="auto">
          <a:xfrm>
            <a:off x="3952860" y="1142984"/>
            <a:ext cx="5310210" cy="5274004"/>
          </a:xfrm>
          <a:prstGeom prst="rect">
            <a:avLst/>
          </a:prstGeom>
          <a:noFill/>
        </p:spPr>
      </p:pic>
    </p:spTree>
    <p:extLst>
      <p:ext uri="{BB962C8B-B14F-4D97-AF65-F5344CB8AC3E}">
        <p14:creationId xmlns:p14="http://schemas.microsoft.com/office/powerpoint/2010/main" val="36600742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II</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981102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you are sending a message or file to another person using an application with Skype or Gmail, then you’re already using a communications software. </a:t>
            </a:r>
            <a:endParaRPr lang="en-US" dirty="0" smtClean="0"/>
          </a:p>
          <a:p>
            <a:r>
              <a:rPr lang="en-US" dirty="0" smtClean="0"/>
              <a:t>This </a:t>
            </a:r>
            <a:r>
              <a:rPr lang="en-US" dirty="0"/>
              <a:t>technology, as its name implies, refers to a set of applications or systems you can use to communicate with other people in real-time. These apps are capable of transmitting information to each other.</a:t>
            </a:r>
          </a:p>
        </p:txBody>
      </p:sp>
      <p:sp>
        <p:nvSpPr>
          <p:cNvPr id="3" name="Title 2"/>
          <p:cNvSpPr>
            <a:spLocks noGrp="1"/>
          </p:cNvSpPr>
          <p:nvPr>
            <p:ph type="title"/>
          </p:nvPr>
        </p:nvSpPr>
        <p:spPr/>
        <p:txBody>
          <a:bodyPr/>
          <a:lstStyle/>
          <a:p>
            <a:r>
              <a:rPr lang="en-US" dirty="0" smtClean="0"/>
              <a:t>COMMUNICATION SOFTWARE</a:t>
            </a:r>
            <a:endParaRPr lang="en-US" dirty="0"/>
          </a:p>
        </p:txBody>
      </p:sp>
    </p:spTree>
    <p:extLst>
      <p:ext uri="{BB962C8B-B14F-4D97-AF65-F5344CB8AC3E}">
        <p14:creationId xmlns:p14="http://schemas.microsoft.com/office/powerpoint/2010/main" val="14623513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Communication software handles the day-to-day exchange of messages among stakeholders, either internally or externally. </a:t>
            </a:r>
            <a:endParaRPr lang="en-US" dirty="0" smtClean="0"/>
          </a:p>
          <a:p>
            <a:r>
              <a:rPr lang="en-US" dirty="0" smtClean="0"/>
              <a:t>Aside </a:t>
            </a:r>
            <a:r>
              <a:rPr lang="en-US" dirty="0"/>
              <a:t>from that, this type of solution is also used when a remote meeting or discussion must be had, in real-time. </a:t>
            </a:r>
            <a:endParaRPr lang="en-US" dirty="0" smtClean="0"/>
          </a:p>
          <a:p>
            <a:r>
              <a:rPr lang="en-US" dirty="0" smtClean="0"/>
              <a:t>Among </a:t>
            </a:r>
            <a:r>
              <a:rPr lang="en-US" dirty="0"/>
              <a:t>the most common systems in this category are live chat platforms, messaging applications, email, VoIP, and FTPs.</a:t>
            </a:r>
          </a:p>
          <a:p>
            <a:r>
              <a:rPr lang="en-US" dirty="0"/>
              <a:t>A lot of communication solutions are standalone and have features focused on streamlining the communication aspect of businesses, including conversations, feedback, and updates.</a:t>
            </a:r>
          </a:p>
          <a:p>
            <a:endParaRPr lang="en-US" dirty="0"/>
          </a:p>
        </p:txBody>
      </p:sp>
      <p:sp>
        <p:nvSpPr>
          <p:cNvPr id="3" name="Title 2"/>
          <p:cNvSpPr>
            <a:spLocks noGrp="1"/>
          </p:cNvSpPr>
          <p:nvPr>
            <p:ph type="title"/>
          </p:nvPr>
        </p:nvSpPr>
        <p:spPr/>
        <p:txBody>
          <a:bodyPr>
            <a:normAutofit/>
          </a:bodyPr>
          <a:lstStyle/>
          <a:p>
            <a:r>
              <a:rPr lang="en-US" dirty="0">
                <a:effectLst/>
              </a:rPr>
              <a:t>What does communication software do?</a:t>
            </a:r>
            <a:br>
              <a:rPr lang="en-US" dirty="0">
                <a:effectLst/>
              </a:rPr>
            </a:br>
            <a:endParaRPr lang="en-US" dirty="0"/>
          </a:p>
        </p:txBody>
      </p:sp>
    </p:spTree>
    <p:extLst>
      <p:ext uri="{BB962C8B-B14F-4D97-AF65-F5344CB8AC3E}">
        <p14:creationId xmlns:p14="http://schemas.microsoft.com/office/powerpoint/2010/main" val="27548825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5071872"/>
          </a:xfrm>
        </p:spPr>
        <p:txBody>
          <a:bodyPr>
            <a:normAutofit fontScale="85000" lnSpcReduction="20000"/>
          </a:bodyPr>
          <a:lstStyle/>
          <a:p>
            <a:pPr algn="just"/>
            <a:r>
              <a:rPr lang="en-US" b="1" dirty="0"/>
              <a:t>Auto Receptionist</a:t>
            </a:r>
          </a:p>
          <a:p>
            <a:pPr marL="109728" indent="0" algn="just">
              <a:buNone/>
            </a:pPr>
            <a:r>
              <a:rPr lang="en-US" dirty="0"/>
              <a:t>Some communication software can handle calls by themselves without any human intervention. They act as the front-desk receptionist that facilitates a business’s guest. They can also forward the call to the most suitable agent available, depending on the needs or preferences of the customer.</a:t>
            </a:r>
          </a:p>
          <a:p>
            <a:pPr algn="just"/>
            <a:r>
              <a:rPr lang="en-US" b="1" dirty="0"/>
              <a:t>Voicemail and Greetings</a:t>
            </a:r>
          </a:p>
          <a:p>
            <a:pPr marL="109728" indent="0" algn="just">
              <a:buNone/>
            </a:pPr>
            <a:r>
              <a:rPr lang="en-US" dirty="0"/>
              <a:t>It allows you to record a message that will automatically play when someone calls you, and you’re not available. Other tools provide many custom greetings you can use for the same purpose.</a:t>
            </a:r>
          </a:p>
          <a:p>
            <a:pPr algn="just"/>
            <a:r>
              <a:rPr lang="en-US" b="1" dirty="0"/>
              <a:t>Video Conferencing</a:t>
            </a:r>
          </a:p>
          <a:p>
            <a:pPr marL="109728" indent="0" algn="just">
              <a:buNone/>
            </a:pPr>
            <a:r>
              <a:rPr lang="en-US" dirty="0"/>
              <a:t>This feature lets you conduct group video calls. It is especially helpful to teams with members who are located miles apart from each other. You can hold virtual meetings instead of letting everyone travel and gather in one place. </a:t>
            </a:r>
          </a:p>
          <a:p>
            <a:pPr algn="just"/>
            <a:endParaRPr lang="en-US" dirty="0"/>
          </a:p>
        </p:txBody>
      </p:sp>
      <p:sp>
        <p:nvSpPr>
          <p:cNvPr id="3" name="Title 2"/>
          <p:cNvSpPr>
            <a:spLocks noGrp="1"/>
          </p:cNvSpPr>
          <p:nvPr>
            <p:ph type="title"/>
          </p:nvPr>
        </p:nvSpPr>
        <p:spPr/>
        <p:txBody>
          <a:bodyPr>
            <a:normAutofit/>
          </a:bodyPr>
          <a:lstStyle/>
          <a:p>
            <a:r>
              <a:rPr lang="en-US" dirty="0" smtClean="0"/>
              <a:t>FEATURES OF COMMUNICATION SOFTWARE</a:t>
            </a:r>
            <a:endParaRPr lang="en-US" dirty="0"/>
          </a:p>
        </p:txBody>
      </p:sp>
    </p:spTree>
    <p:extLst>
      <p:ext uri="{BB962C8B-B14F-4D97-AF65-F5344CB8AC3E}">
        <p14:creationId xmlns:p14="http://schemas.microsoft.com/office/powerpoint/2010/main" val="23301281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b="1" dirty="0"/>
              <a:t>Audio Conferencing</a:t>
            </a:r>
          </a:p>
          <a:p>
            <a:pPr marL="109728" indent="0" algn="just">
              <a:buNone/>
            </a:pPr>
            <a:r>
              <a:rPr lang="en-US" dirty="0"/>
              <a:t>With this feature, you can call and talk with not just one person. It allows many people to chat simultaneously with each other. </a:t>
            </a:r>
          </a:p>
          <a:p>
            <a:pPr algn="just"/>
            <a:r>
              <a:rPr lang="en-US" b="1" dirty="0"/>
              <a:t>Call Recording</a:t>
            </a:r>
          </a:p>
          <a:p>
            <a:pPr marL="109728" indent="0" algn="just">
              <a:buNone/>
            </a:pPr>
            <a:r>
              <a:rPr lang="en-US" dirty="0"/>
              <a:t>Various communication platforms carry the capability to record conversations, be it audio or video. This is helpful since the recorded call is useful in various ways. For instance, you can use it as future reference or as evidence that will help resolve disputes and issues. It’s also ideal for training purposes or as a recap material for previous meeting sessions</a:t>
            </a:r>
          </a:p>
          <a:p>
            <a:pPr algn="just"/>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7190499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b="1" dirty="0" smtClean="0"/>
              <a:t>1. Live </a:t>
            </a:r>
            <a:r>
              <a:rPr lang="en-US" b="1" dirty="0"/>
              <a:t>Chat</a:t>
            </a:r>
          </a:p>
          <a:p>
            <a:pPr marL="109728" indent="0">
              <a:buNone/>
            </a:pPr>
            <a:r>
              <a:rPr lang="en-US" dirty="0"/>
              <a:t>Commonly installed on websites, this type of software allows businesses to give more personalized customer support to their current and potential clients. It’s also the most </a:t>
            </a:r>
            <a:r>
              <a:rPr lang="en-US" dirty="0" smtClean="0"/>
              <a:t>accessible </a:t>
            </a:r>
            <a:r>
              <a:rPr lang="en-US" dirty="0"/>
              <a:t>among the communication software family as it’s usually embedded on business websites, and anyone who visits them will be greeted by either a bot or a live agent through the chat.</a:t>
            </a:r>
          </a:p>
          <a:p>
            <a:pPr marL="109728" indent="0">
              <a:buNone/>
            </a:pPr>
            <a:r>
              <a:rPr lang="en-US" dirty="0"/>
              <a:t>Live chat is also a good analytics tool as it provides you with reports regarding the browsing behavior of your visitors. This, in turn, can be used to create customized support and chat experiences for customers. The information gathered can also be used for making and managing advertising campaigns as well.</a:t>
            </a:r>
          </a:p>
          <a:p>
            <a:r>
              <a:rPr lang="en-US" b="1" dirty="0"/>
              <a:t>Examples: </a:t>
            </a:r>
            <a:r>
              <a:rPr lang="en-US" dirty="0" err="1"/>
              <a:t>RumbleTalk</a:t>
            </a:r>
            <a:r>
              <a:rPr lang="en-US" dirty="0"/>
              <a:t>, </a:t>
            </a:r>
            <a:r>
              <a:rPr lang="en-US" dirty="0" err="1"/>
              <a:t>HelpOnClick</a:t>
            </a:r>
            <a:r>
              <a:rPr lang="en-US" dirty="0"/>
              <a:t> Live Chat Software</a:t>
            </a:r>
          </a:p>
          <a:p>
            <a:endParaRPr lang="en-US" dirty="0"/>
          </a:p>
        </p:txBody>
      </p:sp>
      <p:sp>
        <p:nvSpPr>
          <p:cNvPr id="3" name="Title 2"/>
          <p:cNvSpPr>
            <a:spLocks noGrp="1"/>
          </p:cNvSpPr>
          <p:nvPr>
            <p:ph type="title"/>
          </p:nvPr>
        </p:nvSpPr>
        <p:spPr/>
        <p:txBody>
          <a:bodyPr>
            <a:normAutofit/>
          </a:bodyPr>
          <a:lstStyle/>
          <a:p>
            <a:r>
              <a:rPr lang="en-US" dirty="0" smtClean="0"/>
              <a:t>TYPES OF COMMUNICATION SOFTWARE</a:t>
            </a:r>
            <a:endParaRPr lang="en-US" dirty="0"/>
          </a:p>
        </p:txBody>
      </p:sp>
    </p:spTree>
    <p:extLst>
      <p:ext uri="{BB962C8B-B14F-4D97-AF65-F5344CB8AC3E}">
        <p14:creationId xmlns:p14="http://schemas.microsoft.com/office/powerpoint/2010/main" val="2131394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None/>
            </a:pPr>
            <a:r>
              <a:rPr lang="en-IN" dirty="0" smtClean="0"/>
              <a:t>1. Resources of people: (end users and IS specialists, system analyst, programmers, data administrators etc.). </a:t>
            </a:r>
          </a:p>
          <a:p>
            <a:pPr algn="just">
              <a:buNone/>
            </a:pPr>
            <a:r>
              <a:rPr lang="en-IN" dirty="0" smtClean="0"/>
              <a:t>2. Hardware: (Physical computer equipments and associate device, machines and media). </a:t>
            </a:r>
          </a:p>
          <a:p>
            <a:pPr algn="just">
              <a:buNone/>
            </a:pPr>
            <a:r>
              <a:rPr lang="en-IN" dirty="0" smtClean="0"/>
              <a:t>3. Software: (programs and procedures). </a:t>
            </a:r>
          </a:p>
          <a:p>
            <a:pPr algn="just">
              <a:buNone/>
            </a:pPr>
            <a:r>
              <a:rPr lang="en-IN" dirty="0" smtClean="0"/>
              <a:t>4. Data: (data and knowledge bases), and </a:t>
            </a:r>
          </a:p>
          <a:p>
            <a:pPr algn="just">
              <a:buNone/>
            </a:pPr>
            <a:r>
              <a:rPr lang="en-IN" dirty="0" smtClean="0"/>
              <a:t>5. Networks: (communications media and network support). </a:t>
            </a:r>
          </a:p>
          <a:p>
            <a:endParaRPr lang="en-IN" dirty="0"/>
          </a:p>
        </p:txBody>
      </p:sp>
      <p:sp>
        <p:nvSpPr>
          <p:cNvPr id="3" name="Title 2"/>
          <p:cNvSpPr>
            <a:spLocks noGrp="1"/>
          </p:cNvSpPr>
          <p:nvPr>
            <p:ph type="title"/>
          </p:nvPr>
        </p:nvSpPr>
        <p:spPr/>
        <p:txBody>
          <a:bodyPr>
            <a:normAutofit/>
          </a:bodyPr>
          <a:lstStyle/>
          <a:p>
            <a:r>
              <a:rPr lang="en-US" dirty="0" smtClean="0"/>
              <a:t>COMPONENTS OF A INFORMATION SYSTEM</a:t>
            </a:r>
            <a:endParaRPr lang="en-IN" dirty="0"/>
          </a:p>
        </p:txBody>
      </p:sp>
    </p:spTree>
    <p:extLst>
      <p:ext uri="{BB962C8B-B14F-4D97-AF65-F5344CB8AC3E}">
        <p14:creationId xmlns:p14="http://schemas.microsoft.com/office/powerpoint/2010/main" val="7608376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622110"/>
            <a:ext cx="8229600" cy="5550091"/>
          </a:xfrm>
        </p:spPr>
        <p:txBody>
          <a:bodyPr>
            <a:normAutofit fontScale="85000" lnSpcReduction="20000"/>
          </a:bodyPr>
          <a:lstStyle/>
          <a:p>
            <a:pPr marL="109728" indent="0">
              <a:buNone/>
            </a:pPr>
            <a:r>
              <a:rPr lang="en-US" dirty="0" smtClean="0"/>
              <a:t>2. </a:t>
            </a:r>
            <a:r>
              <a:rPr lang="en-US" b="1" dirty="0"/>
              <a:t>Web Conferencing and Video Software</a:t>
            </a:r>
          </a:p>
          <a:p>
            <a:r>
              <a:rPr lang="en-US" dirty="0"/>
              <a:t>Perfect for remote settings, this type of solution allows you to conduct meetings, conferences, webinars, etc. in case the involved personnel is unable to meet you physically. It’s also available on various devices like desktops, laptops, tablets, smartphones, and others. Advanced capabilities, like screen-sharing and live document transfer, are supported as well. </a:t>
            </a:r>
          </a:p>
          <a:p>
            <a:r>
              <a:rPr lang="en-US" b="1" dirty="0"/>
              <a:t>Examples: </a:t>
            </a:r>
            <a:r>
              <a:rPr lang="en-US" dirty="0" err="1"/>
              <a:t>GoToMeeting</a:t>
            </a:r>
            <a:r>
              <a:rPr lang="en-US" dirty="0"/>
              <a:t>, </a:t>
            </a:r>
            <a:r>
              <a:rPr lang="en-US" dirty="0" err="1"/>
              <a:t>Speek</a:t>
            </a:r>
            <a:r>
              <a:rPr lang="en-US" dirty="0"/>
              <a:t>, </a:t>
            </a:r>
            <a:r>
              <a:rPr lang="en-US" dirty="0" err="1" smtClean="0"/>
              <a:t>GoToWebinar</a:t>
            </a:r>
            <a:endParaRPr lang="en-US" dirty="0" smtClean="0"/>
          </a:p>
          <a:p>
            <a:pPr marL="109728" indent="0">
              <a:buNone/>
            </a:pPr>
            <a:endParaRPr lang="en-US" dirty="0"/>
          </a:p>
          <a:p>
            <a:pPr marL="109728" indent="0">
              <a:buNone/>
            </a:pPr>
            <a:r>
              <a:rPr lang="en-US" b="1" dirty="0" smtClean="0"/>
              <a:t>3. Unified </a:t>
            </a:r>
            <a:r>
              <a:rPr lang="en-US" b="1" dirty="0"/>
              <a:t>Communications Software and Call Center Software</a:t>
            </a:r>
          </a:p>
          <a:p>
            <a:r>
              <a:rPr lang="en-US" dirty="0"/>
              <a:t>This type of product is ideal for call center use. It’s also the best communication software for companies with a large number of telephone lines. Moreover, this type of solution is the most comprehensive with advanced features that support Voice over Internet Protocol (VoIP) and Private Branch Exchange (PBX).</a:t>
            </a:r>
          </a:p>
          <a:p>
            <a:r>
              <a:rPr lang="en-US" b="1" dirty="0"/>
              <a:t>Examples: </a:t>
            </a:r>
            <a:r>
              <a:rPr lang="en-US" dirty="0"/>
              <a:t>Five9, Phone.com, </a:t>
            </a:r>
            <a:r>
              <a:rPr lang="en-US" dirty="0" err="1"/>
              <a:t>RingCentral</a:t>
            </a:r>
            <a:endParaRPr lang="en-US" dirty="0"/>
          </a:p>
          <a:p>
            <a:pPr marL="109728" indent="0">
              <a:buNone/>
            </a:pPr>
            <a:endParaRPr lang="en-US" dirty="0"/>
          </a:p>
        </p:txBody>
      </p:sp>
    </p:spTree>
    <p:extLst>
      <p:ext uri="{BB962C8B-B14F-4D97-AF65-F5344CB8AC3E}">
        <p14:creationId xmlns:p14="http://schemas.microsoft.com/office/powerpoint/2010/main" val="22625960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OWNERSHIP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21328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Data ownership is the act of having legal rights and complete control over a single piece or set of data elements. </a:t>
            </a:r>
            <a:endParaRPr lang="en-US" dirty="0" smtClean="0"/>
          </a:p>
          <a:p>
            <a:r>
              <a:rPr lang="en-US" dirty="0" smtClean="0"/>
              <a:t>It </a:t>
            </a:r>
            <a:r>
              <a:rPr lang="en-US" dirty="0"/>
              <a:t>defines and provides information about the rightful owner of data assets and the acquisition, use and distribution policy implemented by the data owner.</a:t>
            </a:r>
          </a:p>
          <a:p>
            <a:endParaRPr lang="en-US" dirty="0"/>
          </a:p>
        </p:txBody>
      </p:sp>
      <p:sp>
        <p:nvSpPr>
          <p:cNvPr id="3" name="Title 2"/>
          <p:cNvSpPr>
            <a:spLocks noGrp="1"/>
          </p:cNvSpPr>
          <p:nvPr>
            <p:ph type="title"/>
          </p:nvPr>
        </p:nvSpPr>
        <p:spPr/>
        <p:txBody>
          <a:bodyPr>
            <a:normAutofit/>
          </a:bodyPr>
          <a:lstStyle/>
          <a:p>
            <a:r>
              <a:rPr lang="en-US" dirty="0">
                <a:effectLst/>
              </a:rPr>
              <a:t>What Does Data Ownership Mean?</a:t>
            </a:r>
            <a:endParaRPr lang="en-US" dirty="0"/>
          </a:p>
        </p:txBody>
      </p:sp>
    </p:spTree>
    <p:extLst>
      <p:ext uri="{BB962C8B-B14F-4D97-AF65-F5344CB8AC3E}">
        <p14:creationId xmlns:p14="http://schemas.microsoft.com/office/powerpoint/2010/main" val="225452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Inappropriate </a:t>
            </a:r>
            <a:r>
              <a:rPr lang="en-US" dirty="0"/>
              <a:t>access to, or disclosure of, protectively marked or personal data by staff, contractors, volunteers and the public, whether accidental or deliberate </a:t>
            </a:r>
            <a:endParaRPr lang="en-US" dirty="0" smtClean="0"/>
          </a:p>
          <a:p>
            <a:r>
              <a:rPr lang="en-US" dirty="0" smtClean="0"/>
              <a:t>Internal </a:t>
            </a:r>
            <a:r>
              <a:rPr lang="en-US" dirty="0"/>
              <a:t>threat - staff, acting in error or deliberately, or external parties accessing your information illegally and exposing it/acting maliciously to defraud you or your customers </a:t>
            </a:r>
          </a:p>
          <a:p>
            <a:r>
              <a:rPr lang="en-US" dirty="0" smtClean="0"/>
              <a:t>Information </a:t>
            </a:r>
            <a:r>
              <a:rPr lang="en-US" dirty="0"/>
              <a:t>loss - particularly during transfer or movement of information, or as a result of business change (government or internal restructure) </a:t>
            </a:r>
          </a:p>
          <a:p>
            <a:endParaRPr lang="en-US" dirty="0"/>
          </a:p>
        </p:txBody>
      </p:sp>
      <p:sp>
        <p:nvSpPr>
          <p:cNvPr id="3" name="Title 2"/>
          <p:cNvSpPr>
            <a:spLocks noGrp="1"/>
          </p:cNvSpPr>
          <p:nvPr>
            <p:ph type="title"/>
          </p:nvPr>
        </p:nvSpPr>
        <p:spPr/>
        <p:txBody>
          <a:bodyPr>
            <a:normAutofit/>
          </a:bodyPr>
          <a:lstStyle/>
          <a:p>
            <a:r>
              <a:rPr lang="en-US" dirty="0">
                <a:effectLst/>
              </a:rPr>
              <a:t>Information risks to manage </a:t>
            </a:r>
            <a:endParaRPr lang="en-US" dirty="0"/>
          </a:p>
        </p:txBody>
      </p:sp>
    </p:spTree>
    <p:extLst>
      <p:ext uri="{BB962C8B-B14F-4D97-AF65-F5344CB8AC3E}">
        <p14:creationId xmlns:p14="http://schemas.microsoft.com/office/powerpoint/2010/main" val="16216440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Loss of access to information</a:t>
            </a:r>
          </a:p>
          <a:p>
            <a:r>
              <a:rPr lang="en-US" dirty="0"/>
              <a:t>Loss of digital continuity - i.e. losing the ability to use your information in the way required when needed. By use we mean being able to find, open, work with, understand and trust your information. The lifecycle of a piece of information - how long you need to use and keep it - is often different to the lifecycle of the IT system used to access and support it. </a:t>
            </a:r>
          </a:p>
          <a:p>
            <a:r>
              <a:rPr lang="en-US" dirty="0"/>
              <a:t>Poor quality of information and poor quality assurance, for example, of data sets. </a:t>
            </a:r>
          </a:p>
          <a:p>
            <a:r>
              <a:rPr lang="en-US" dirty="0"/>
              <a:t>Poor change management - business needs change, systems change, your information risk appetite may change, so you need to keep your policies and processes in step accordingly.</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639489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CLEAN AND DIRTY DATA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90015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Dirty data refers to data that is </a:t>
            </a:r>
            <a:r>
              <a:rPr lang="en-US" dirty="0">
                <a:solidFill>
                  <a:srgbClr val="FF0000"/>
                </a:solidFill>
              </a:rPr>
              <a:t>inaccurate, incomplete, inconsistent </a:t>
            </a:r>
            <a:r>
              <a:rPr lang="en-US" dirty="0" smtClean="0">
                <a:solidFill>
                  <a:srgbClr val="FF0000"/>
                </a:solidFill>
              </a:rPr>
              <a:t>,outdated or </a:t>
            </a:r>
            <a:r>
              <a:rPr lang="en-US" dirty="0">
                <a:solidFill>
                  <a:srgbClr val="FF0000"/>
                </a:solidFill>
              </a:rPr>
              <a:t>duplicate data</a:t>
            </a:r>
            <a:r>
              <a:rPr lang="en-US" dirty="0"/>
              <a:t> in a database. </a:t>
            </a:r>
            <a:endParaRPr lang="en-US" dirty="0" smtClean="0"/>
          </a:p>
          <a:p>
            <a:r>
              <a:rPr lang="en-US" dirty="0" smtClean="0"/>
              <a:t>Dirty </a:t>
            </a:r>
            <a:r>
              <a:rPr lang="en-US" dirty="0"/>
              <a:t>data severely hurts your bottom line, wastes a lot of marketing dollars and time</a:t>
            </a:r>
          </a:p>
        </p:txBody>
      </p:sp>
      <p:sp>
        <p:nvSpPr>
          <p:cNvPr id="3" name="Title 2"/>
          <p:cNvSpPr>
            <a:spLocks noGrp="1"/>
          </p:cNvSpPr>
          <p:nvPr>
            <p:ph type="title"/>
          </p:nvPr>
        </p:nvSpPr>
        <p:spPr/>
        <p:txBody>
          <a:bodyPr/>
          <a:lstStyle/>
          <a:p>
            <a:r>
              <a:rPr lang="en-US" dirty="0" smtClean="0"/>
              <a:t>DIRTY DATA</a:t>
            </a:r>
            <a:endParaRPr lang="en-US" dirty="0"/>
          </a:p>
        </p:txBody>
      </p:sp>
    </p:spTree>
    <p:extLst>
      <p:ext uri="{BB962C8B-B14F-4D97-AF65-F5344CB8AC3E}">
        <p14:creationId xmlns:p14="http://schemas.microsoft.com/office/powerpoint/2010/main" val="33764487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Duplicate data are records or entries that negligently share data with another record in your database. The most common form of duplicate data is a complete carbon copy of another record. These are considered to be the worst kind of data pollution. The most typical duplicated objects are contacts, leads, and accounts.</a:t>
            </a:r>
          </a:p>
          <a:p>
            <a:pPr marL="109728" indent="0">
              <a:buNone/>
            </a:pPr>
            <a:r>
              <a:rPr lang="en-US" b="1" dirty="0"/>
              <a:t>Duplicate data in your CRM can lead to</a:t>
            </a:r>
            <a:r>
              <a:rPr lang="en-US" b="1" dirty="0" smtClean="0"/>
              <a:t>:</a:t>
            </a:r>
          </a:p>
          <a:p>
            <a:pPr>
              <a:buFont typeface="Wingdings" pitchFamily="2" charset="2"/>
              <a:buChar char="q"/>
            </a:pPr>
            <a:r>
              <a:rPr lang="en-US" dirty="0" smtClean="0"/>
              <a:t>Decreased </a:t>
            </a:r>
            <a:r>
              <a:rPr lang="en-US" dirty="0"/>
              <a:t>ROI on CRM and marketing automation </a:t>
            </a:r>
            <a:r>
              <a:rPr lang="en-US" dirty="0" smtClean="0"/>
              <a:t>systems</a:t>
            </a:r>
          </a:p>
          <a:p>
            <a:pPr>
              <a:buFont typeface="Wingdings" pitchFamily="2" charset="2"/>
              <a:buChar char="q"/>
            </a:pPr>
            <a:r>
              <a:rPr lang="en-US" dirty="0" smtClean="0"/>
              <a:t>Poor </a:t>
            </a:r>
            <a:r>
              <a:rPr lang="en-US" dirty="0"/>
              <a:t>customer </a:t>
            </a:r>
            <a:r>
              <a:rPr lang="en-US" dirty="0" smtClean="0"/>
              <a:t>service</a:t>
            </a:r>
          </a:p>
          <a:p>
            <a:pPr>
              <a:buFont typeface="Wingdings" pitchFamily="2" charset="2"/>
              <a:buChar char="q"/>
            </a:pPr>
            <a:r>
              <a:rPr lang="en-US" dirty="0" smtClean="0"/>
              <a:t>Biases </a:t>
            </a:r>
            <a:r>
              <a:rPr lang="en-US" dirty="0"/>
              <a:t>in metrics and </a:t>
            </a:r>
            <a:r>
              <a:rPr lang="en-US" dirty="0" smtClean="0"/>
              <a:t>analytics</a:t>
            </a:r>
          </a:p>
          <a:p>
            <a:pPr>
              <a:buFont typeface="Wingdings" pitchFamily="2" charset="2"/>
              <a:buChar char="q"/>
            </a:pPr>
            <a:r>
              <a:rPr lang="en-US" dirty="0" smtClean="0"/>
              <a:t>Poor </a:t>
            </a:r>
            <a:r>
              <a:rPr lang="en-US" dirty="0"/>
              <a:t>targeting and wasted marketing </a:t>
            </a:r>
            <a:r>
              <a:rPr lang="en-US" dirty="0" smtClean="0"/>
              <a:t>effort</a:t>
            </a:r>
          </a:p>
          <a:p>
            <a:pPr>
              <a:buFont typeface="Wingdings" pitchFamily="2" charset="2"/>
              <a:buChar char="q"/>
            </a:pPr>
            <a:r>
              <a:rPr lang="en-US" dirty="0" smtClean="0"/>
              <a:t>Inaccurate </a:t>
            </a:r>
            <a:r>
              <a:rPr lang="en-US" dirty="0"/>
              <a:t>reporting and less informed decisions</a:t>
            </a:r>
          </a:p>
          <a:p>
            <a:endParaRPr lang="en-US" dirty="0"/>
          </a:p>
        </p:txBody>
      </p:sp>
      <p:sp>
        <p:nvSpPr>
          <p:cNvPr id="3" name="Title 2"/>
          <p:cNvSpPr>
            <a:spLocks noGrp="1"/>
          </p:cNvSpPr>
          <p:nvPr>
            <p:ph type="title"/>
          </p:nvPr>
        </p:nvSpPr>
        <p:spPr/>
        <p:txBody>
          <a:bodyPr/>
          <a:lstStyle/>
          <a:p>
            <a:r>
              <a:rPr lang="en-US" dirty="0" smtClean="0"/>
              <a:t>DUPLICATE DATA</a:t>
            </a:r>
            <a:endParaRPr lang="en-US" dirty="0"/>
          </a:p>
        </p:txBody>
      </p:sp>
    </p:spTree>
    <p:extLst>
      <p:ext uri="{BB962C8B-B14F-4D97-AF65-F5344CB8AC3E}">
        <p14:creationId xmlns:p14="http://schemas.microsoft.com/office/powerpoint/2010/main" val="36109212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Imagine you found a report which fits your project, only to later discover that the report is outdated. So, Outdated data is basically information that is incorrect, incomplete, or simply no longer in use.</a:t>
            </a:r>
          </a:p>
          <a:p>
            <a:pPr marL="109728" indent="0">
              <a:buNone/>
            </a:pPr>
            <a:r>
              <a:rPr lang="en-US" b="1" dirty="0"/>
              <a:t>Common ways how outdated data is accumulated</a:t>
            </a:r>
            <a:r>
              <a:rPr lang="en-US" b="1" dirty="0" smtClean="0"/>
              <a:t>:</a:t>
            </a:r>
            <a:endParaRPr lang="en-US" dirty="0" smtClean="0"/>
          </a:p>
          <a:p>
            <a:pPr>
              <a:buFont typeface="Wingdings" pitchFamily="2" charset="2"/>
              <a:buChar char="q"/>
            </a:pPr>
            <a:r>
              <a:rPr lang="en-US" dirty="0" smtClean="0"/>
              <a:t>Unwanted </a:t>
            </a:r>
            <a:r>
              <a:rPr lang="en-US" dirty="0"/>
              <a:t>duplicate copies of </a:t>
            </a:r>
            <a:r>
              <a:rPr lang="en-US" dirty="0" smtClean="0"/>
              <a:t>emails</a:t>
            </a:r>
          </a:p>
          <a:p>
            <a:pPr>
              <a:buFont typeface="Wingdings" pitchFamily="2" charset="2"/>
              <a:buChar char="q"/>
            </a:pPr>
            <a:r>
              <a:rPr lang="en-US" dirty="0" smtClean="0"/>
              <a:t>Individuals </a:t>
            </a:r>
            <a:r>
              <a:rPr lang="en-US" dirty="0"/>
              <a:t>who have changed roles or </a:t>
            </a:r>
            <a:r>
              <a:rPr lang="en-US" dirty="0" smtClean="0"/>
              <a:t>companies</a:t>
            </a:r>
          </a:p>
          <a:p>
            <a:pPr>
              <a:buFont typeface="Wingdings" pitchFamily="2" charset="2"/>
              <a:buChar char="q"/>
            </a:pPr>
            <a:r>
              <a:rPr lang="en-US" dirty="0" smtClean="0"/>
              <a:t>Old </a:t>
            </a:r>
            <a:r>
              <a:rPr lang="en-US" dirty="0"/>
              <a:t>server session </a:t>
            </a:r>
            <a:r>
              <a:rPr lang="en-US" dirty="0" smtClean="0"/>
              <a:t>cookies</a:t>
            </a:r>
          </a:p>
          <a:p>
            <a:pPr>
              <a:buFont typeface="Wingdings" pitchFamily="2" charset="2"/>
              <a:buChar char="q"/>
            </a:pPr>
            <a:r>
              <a:rPr lang="en-US" dirty="0" smtClean="0"/>
              <a:t>Web </a:t>
            </a:r>
            <a:r>
              <a:rPr lang="en-US" dirty="0"/>
              <a:t>content that is no longer </a:t>
            </a:r>
            <a:r>
              <a:rPr lang="en-US" dirty="0" smtClean="0"/>
              <a:t>accurate</a:t>
            </a:r>
          </a:p>
          <a:p>
            <a:pPr>
              <a:buFont typeface="Wingdings" pitchFamily="2" charset="2"/>
              <a:buChar char="q"/>
            </a:pPr>
            <a:r>
              <a:rPr lang="en-US" dirty="0" smtClean="0"/>
              <a:t>When </a:t>
            </a:r>
            <a:r>
              <a:rPr lang="en-US" dirty="0"/>
              <a:t>organizations rebrand or get </a:t>
            </a:r>
            <a:r>
              <a:rPr lang="en-US" dirty="0" smtClean="0"/>
              <a:t>acquired</a:t>
            </a:r>
          </a:p>
          <a:p>
            <a:pPr>
              <a:buFont typeface="Wingdings" pitchFamily="2" charset="2"/>
              <a:buChar char="q"/>
            </a:pPr>
            <a:r>
              <a:rPr lang="en-US" dirty="0" smtClean="0"/>
              <a:t>Software </a:t>
            </a:r>
            <a:r>
              <a:rPr lang="en-US" dirty="0"/>
              <a:t>and systems when evolving from their previous iterations</a:t>
            </a:r>
          </a:p>
          <a:p>
            <a:endParaRPr lang="en-US" dirty="0"/>
          </a:p>
        </p:txBody>
      </p:sp>
      <p:sp>
        <p:nvSpPr>
          <p:cNvPr id="3" name="Title 2"/>
          <p:cNvSpPr>
            <a:spLocks noGrp="1"/>
          </p:cNvSpPr>
          <p:nvPr>
            <p:ph type="title"/>
          </p:nvPr>
        </p:nvSpPr>
        <p:spPr/>
        <p:txBody>
          <a:bodyPr/>
          <a:lstStyle/>
          <a:p>
            <a:r>
              <a:rPr lang="en-US" dirty="0" smtClean="0"/>
              <a:t>OUTDATED DATA</a:t>
            </a:r>
            <a:endParaRPr lang="en-US" dirty="0"/>
          </a:p>
        </p:txBody>
      </p:sp>
    </p:spTree>
    <p:extLst>
      <p:ext uri="{BB962C8B-B14F-4D97-AF65-F5344CB8AC3E}">
        <p14:creationId xmlns:p14="http://schemas.microsoft.com/office/powerpoint/2010/main" val="27502634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Incomplete data is the most common occurring dirty data. </a:t>
            </a:r>
            <a:endParaRPr lang="en-US" dirty="0" smtClean="0"/>
          </a:p>
          <a:p>
            <a:r>
              <a:rPr lang="en-US" dirty="0" smtClean="0"/>
              <a:t>A </a:t>
            </a:r>
            <a:r>
              <a:rPr lang="en-US" dirty="0"/>
              <a:t>record that lacks key fields on master data records such as industry type, title or last names, etc. which are useful for business. </a:t>
            </a:r>
            <a:endParaRPr lang="en-US" dirty="0" smtClean="0"/>
          </a:p>
          <a:p>
            <a:r>
              <a:rPr lang="en-US" dirty="0" smtClean="0"/>
              <a:t>For </a:t>
            </a:r>
            <a:r>
              <a:rPr lang="en-US" dirty="0"/>
              <a:t>example, if you failed to classify your customers by industry, you cannot target your sales and marketing initiatives by industry. </a:t>
            </a:r>
            <a:endParaRPr lang="en-US" dirty="0" smtClean="0"/>
          </a:p>
          <a:p>
            <a:r>
              <a:rPr lang="en-US" dirty="0" smtClean="0"/>
              <a:t>Imagine </a:t>
            </a:r>
            <a:r>
              <a:rPr lang="en-US" dirty="0"/>
              <a:t>trying to sell </a:t>
            </a:r>
            <a:r>
              <a:rPr lang="en-US" dirty="0" err="1"/>
              <a:t>geolocation</a:t>
            </a:r>
            <a:r>
              <a:rPr lang="en-US" dirty="0"/>
              <a:t> software to a prospect who is located at “N/A”.</a:t>
            </a:r>
          </a:p>
          <a:p>
            <a:endParaRPr lang="en-US" dirty="0"/>
          </a:p>
        </p:txBody>
      </p:sp>
      <p:sp>
        <p:nvSpPr>
          <p:cNvPr id="3" name="Title 2"/>
          <p:cNvSpPr>
            <a:spLocks noGrp="1"/>
          </p:cNvSpPr>
          <p:nvPr>
            <p:ph type="title"/>
          </p:nvPr>
        </p:nvSpPr>
        <p:spPr/>
        <p:txBody>
          <a:bodyPr/>
          <a:lstStyle/>
          <a:p>
            <a:r>
              <a:rPr lang="en-US" dirty="0" smtClean="0"/>
              <a:t>INCOMPLETE DATA</a:t>
            </a:r>
            <a:endParaRPr lang="en-US" dirty="0"/>
          </a:p>
        </p:txBody>
      </p:sp>
    </p:spTree>
    <p:extLst>
      <p:ext uri="{BB962C8B-B14F-4D97-AF65-F5344CB8AC3E}">
        <p14:creationId xmlns:p14="http://schemas.microsoft.com/office/powerpoint/2010/main" val="3484942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INTELLIGENCE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47762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5071872"/>
          </a:xfrm>
        </p:spPr>
        <p:txBody>
          <a:bodyPr>
            <a:normAutofit fontScale="92500" lnSpcReduction="20000"/>
          </a:bodyPr>
          <a:lstStyle/>
          <a:p>
            <a:r>
              <a:rPr lang="en-US" dirty="0"/>
              <a:t>Collecting information about your customers helps in better understanding them and making informed decisions to satisfy them. This can be only possible if data is collected properly, completely, and accurately and can also lead to costly blunders.</a:t>
            </a:r>
          </a:p>
          <a:p>
            <a:r>
              <a:rPr lang="en-US" dirty="0"/>
              <a:t>Incorrect data: It occurs when the field values are generated outside of the valid range of values. For example, when filling a month field the range should encompass ranges from 1 to 12, or a house or office address should be a valid address.</a:t>
            </a:r>
          </a:p>
          <a:p>
            <a:r>
              <a:rPr lang="en-US" dirty="0"/>
              <a:t>Inaccurate data: There are many instances where the data on a field is correct but inaccurate considering the business context. Inaccurate data can lead to costly interruptions. For example, errors in a customer’s address can lead to the delivery of the product at the wrong location even though the address on which it was delivered is correct</a:t>
            </a:r>
            <a:r>
              <a:rPr lang="en-US" dirty="0" smtClean="0"/>
              <a:t>.</a:t>
            </a:r>
            <a:endParaRPr lang="en-US" dirty="0"/>
          </a:p>
        </p:txBody>
      </p:sp>
      <p:sp>
        <p:nvSpPr>
          <p:cNvPr id="3" name="Title 2"/>
          <p:cNvSpPr>
            <a:spLocks noGrp="1"/>
          </p:cNvSpPr>
          <p:nvPr>
            <p:ph type="title"/>
          </p:nvPr>
        </p:nvSpPr>
        <p:spPr/>
        <p:txBody>
          <a:bodyPr>
            <a:normAutofit/>
          </a:bodyPr>
          <a:lstStyle/>
          <a:p>
            <a:r>
              <a:rPr lang="en-US" dirty="0" smtClean="0"/>
              <a:t>INACCURATE/INCORRECT DATA</a:t>
            </a:r>
            <a:endParaRPr lang="en-US" dirty="0"/>
          </a:p>
        </p:txBody>
      </p:sp>
    </p:spTree>
    <p:extLst>
      <p:ext uri="{BB962C8B-B14F-4D97-AF65-F5344CB8AC3E}">
        <p14:creationId xmlns:p14="http://schemas.microsoft.com/office/powerpoint/2010/main" val="18753345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Inconsistent data are also known as data redundancy is when the same field value is stored in different places, which leads to inconsistency. For example, companies have customer information on multiple systems, and data is not kept in sync.</a:t>
            </a:r>
          </a:p>
          <a:p>
            <a:r>
              <a:rPr lang="en-US" dirty="0"/>
              <a:t>The problem with inconsistent data can be explained, for example, if you want to target all “Vice President” for an upcoming email marketing campaign. Since ‘V.P’ ‘</a:t>
            </a:r>
            <a:r>
              <a:rPr lang="en-US" dirty="0" err="1"/>
              <a:t>v.p</a:t>
            </a:r>
            <a:r>
              <a:rPr lang="en-US" dirty="0"/>
              <a:t>’ ‘VP’ &amp; ‘Vice </a:t>
            </a:r>
            <a:r>
              <a:rPr lang="en-US" dirty="0" err="1"/>
              <a:t>Pres</a:t>
            </a:r>
            <a:r>
              <a:rPr lang="en-US" dirty="0"/>
              <a:t>’ all mean the same thing, however, these would only be included in the campaign if all these variations are included in the campaign list. </a:t>
            </a:r>
            <a:endParaRPr lang="en-US" dirty="0" smtClean="0"/>
          </a:p>
          <a:p>
            <a:r>
              <a:rPr lang="en-US" dirty="0" smtClean="0"/>
              <a:t>Inconsistent </a:t>
            </a:r>
            <a:r>
              <a:rPr lang="en-US" dirty="0"/>
              <a:t>data hinders analytics and makes segmentation difficult when you have to consider all variables of the same title, industry, etc.</a:t>
            </a:r>
          </a:p>
          <a:p>
            <a:endParaRPr lang="en-US" dirty="0"/>
          </a:p>
        </p:txBody>
      </p:sp>
      <p:sp>
        <p:nvSpPr>
          <p:cNvPr id="3" name="Title 2"/>
          <p:cNvSpPr>
            <a:spLocks noGrp="1"/>
          </p:cNvSpPr>
          <p:nvPr>
            <p:ph type="title"/>
          </p:nvPr>
        </p:nvSpPr>
        <p:spPr/>
        <p:txBody>
          <a:bodyPr/>
          <a:lstStyle/>
          <a:p>
            <a:r>
              <a:rPr lang="en-US" dirty="0" smtClean="0"/>
              <a:t>INCONSISTENT DATA</a:t>
            </a:r>
            <a:endParaRPr lang="en-US" dirty="0"/>
          </a:p>
        </p:txBody>
      </p:sp>
    </p:spTree>
    <p:extLst>
      <p:ext uri="{BB962C8B-B14F-4D97-AF65-F5344CB8AC3E}">
        <p14:creationId xmlns:p14="http://schemas.microsoft.com/office/powerpoint/2010/main" val="41912393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Dirty data mainly comes from two places, systems, and people. </a:t>
            </a:r>
            <a:endParaRPr lang="en-US" dirty="0" smtClean="0"/>
          </a:p>
          <a:p>
            <a:r>
              <a:rPr lang="en-US" dirty="0" smtClean="0"/>
              <a:t>Data </a:t>
            </a:r>
            <a:r>
              <a:rPr lang="en-US" dirty="0"/>
              <a:t>becomes dirty in a system when errors and mistakes occur during setup, maintenance, integrations, and duplicated fields. </a:t>
            </a:r>
            <a:endParaRPr lang="en-US" dirty="0" smtClean="0"/>
          </a:p>
          <a:p>
            <a:r>
              <a:rPr lang="en-US" dirty="0" smtClean="0"/>
              <a:t>Data </a:t>
            </a:r>
            <a:r>
              <a:rPr lang="en-US" dirty="0"/>
              <a:t>becomes dirty in a database when people don’t understand, make mistakes when manually entering data, become lazy, are lacking time, or do not have a good system for entering data.</a:t>
            </a:r>
          </a:p>
        </p:txBody>
      </p:sp>
      <p:sp>
        <p:nvSpPr>
          <p:cNvPr id="3" name="Title 2"/>
          <p:cNvSpPr>
            <a:spLocks noGrp="1"/>
          </p:cNvSpPr>
          <p:nvPr>
            <p:ph type="title"/>
          </p:nvPr>
        </p:nvSpPr>
        <p:spPr/>
        <p:txBody>
          <a:bodyPr>
            <a:normAutofit/>
          </a:bodyPr>
          <a:lstStyle/>
          <a:p>
            <a:r>
              <a:rPr lang="en-US" dirty="0">
                <a:effectLst/>
              </a:rPr>
              <a:t>W</a:t>
            </a:r>
            <a:r>
              <a:rPr lang="en-US" dirty="0" smtClean="0">
                <a:effectLst/>
              </a:rPr>
              <a:t>here </a:t>
            </a:r>
            <a:r>
              <a:rPr lang="en-US" dirty="0">
                <a:effectLst/>
              </a:rPr>
              <a:t>does dirty data originate?</a:t>
            </a:r>
            <a:endParaRPr lang="en-US" dirty="0"/>
          </a:p>
        </p:txBody>
      </p:sp>
    </p:spTree>
    <p:extLst>
      <p:ext uri="{BB962C8B-B14F-4D97-AF65-F5344CB8AC3E}">
        <p14:creationId xmlns:p14="http://schemas.microsoft.com/office/powerpoint/2010/main" val="25012751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Clean data is data that is complete, meaning there are no missing data fields for a particular record in the database. </a:t>
            </a:r>
            <a:endParaRPr lang="en-US" dirty="0" smtClean="0"/>
          </a:p>
          <a:p>
            <a:r>
              <a:rPr lang="en-US" dirty="0" smtClean="0"/>
              <a:t>Cleaning </a:t>
            </a:r>
            <a:r>
              <a:rPr lang="en-US" dirty="0"/>
              <a:t>data increases efficiency, cuts costs, reduces risk and makes the most out of your information. </a:t>
            </a:r>
            <a:endParaRPr lang="en-US" dirty="0" smtClean="0"/>
          </a:p>
          <a:p>
            <a:r>
              <a:rPr lang="en-US" dirty="0" smtClean="0"/>
              <a:t>Clean </a:t>
            </a:r>
            <a:r>
              <a:rPr lang="en-US" dirty="0"/>
              <a:t>data is unique, timely, valid, accurate, and consistent. When there are no duplications in your data, your data is easily accessible when needed, the right information is in the right place, the data is correct, and the data is consistent when located in multiple locations your data can be classified as clean</a:t>
            </a:r>
          </a:p>
        </p:txBody>
      </p:sp>
      <p:sp>
        <p:nvSpPr>
          <p:cNvPr id="3" name="Title 2"/>
          <p:cNvSpPr>
            <a:spLocks noGrp="1"/>
          </p:cNvSpPr>
          <p:nvPr>
            <p:ph type="title"/>
          </p:nvPr>
        </p:nvSpPr>
        <p:spPr/>
        <p:txBody>
          <a:bodyPr/>
          <a:lstStyle/>
          <a:p>
            <a:r>
              <a:rPr lang="en-US" dirty="0" smtClean="0"/>
              <a:t>WHAT IS CLEAN DATA?</a:t>
            </a:r>
            <a:endParaRPr lang="en-US" dirty="0"/>
          </a:p>
        </p:txBody>
      </p:sp>
    </p:spTree>
    <p:extLst>
      <p:ext uri="{BB962C8B-B14F-4D97-AF65-F5344CB8AC3E}">
        <p14:creationId xmlns:p14="http://schemas.microsoft.com/office/powerpoint/2010/main" val="9765274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Data cleaning is the process of fixing or removing incorrect, corrupted, incorrectly formatted, duplicate, or incomplete data within a dataset. </a:t>
            </a:r>
            <a:endParaRPr lang="en-US" dirty="0" smtClean="0"/>
          </a:p>
          <a:p>
            <a:r>
              <a:rPr lang="en-US" dirty="0" smtClean="0"/>
              <a:t>When </a:t>
            </a:r>
            <a:r>
              <a:rPr lang="en-US" dirty="0"/>
              <a:t>combining multiple data sources, there are many opportunities for data to be duplicated or mislabeled. If data is incorrect, outcomes and algorithms are unreliable, even though they may look correct. </a:t>
            </a:r>
          </a:p>
        </p:txBody>
      </p:sp>
      <p:sp>
        <p:nvSpPr>
          <p:cNvPr id="3" name="Title 2"/>
          <p:cNvSpPr>
            <a:spLocks noGrp="1"/>
          </p:cNvSpPr>
          <p:nvPr>
            <p:ph type="title"/>
          </p:nvPr>
        </p:nvSpPr>
        <p:spPr/>
        <p:txBody>
          <a:bodyPr/>
          <a:lstStyle/>
          <a:p>
            <a:r>
              <a:rPr lang="en-US" dirty="0" smtClean="0"/>
              <a:t>What is data cleaning?</a:t>
            </a:r>
            <a:endParaRPr lang="en-US" dirty="0"/>
          </a:p>
        </p:txBody>
      </p:sp>
    </p:spTree>
    <p:extLst>
      <p:ext uri="{BB962C8B-B14F-4D97-AF65-F5344CB8AC3E}">
        <p14:creationId xmlns:p14="http://schemas.microsoft.com/office/powerpoint/2010/main" val="11959960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Data cleaning is the process that removes data that does not belong in your dataset</a:t>
            </a:r>
            <a:r>
              <a:rPr lang="en-US" dirty="0" smtClean="0"/>
              <a:t>.</a:t>
            </a:r>
          </a:p>
          <a:p>
            <a:r>
              <a:rPr lang="en-US" dirty="0" smtClean="0"/>
              <a:t>Data </a:t>
            </a:r>
            <a:r>
              <a:rPr lang="en-US" dirty="0"/>
              <a:t>transformation is the process of converting data from one format or structure into another. Transformation processes can also be referred to as data wrangling, or data </a:t>
            </a:r>
            <a:r>
              <a:rPr lang="en-US" dirty="0" err="1"/>
              <a:t>munging</a:t>
            </a:r>
            <a:r>
              <a:rPr lang="en-US" dirty="0"/>
              <a:t>, transforming and mapping data from one "raw" data form into another format for warehousing and analyzing.</a:t>
            </a:r>
          </a:p>
          <a:p>
            <a:endParaRPr lang="en-US" dirty="0"/>
          </a:p>
        </p:txBody>
      </p:sp>
      <p:sp>
        <p:nvSpPr>
          <p:cNvPr id="3" name="Title 2"/>
          <p:cNvSpPr>
            <a:spLocks noGrp="1"/>
          </p:cNvSpPr>
          <p:nvPr>
            <p:ph type="title"/>
          </p:nvPr>
        </p:nvSpPr>
        <p:spPr/>
        <p:txBody>
          <a:bodyPr>
            <a:normAutofit/>
          </a:bodyPr>
          <a:lstStyle/>
          <a:p>
            <a:r>
              <a:rPr lang="en-US" sz="3300" dirty="0"/>
              <a:t>What is the difference between data cleaning and data transformation?</a:t>
            </a:r>
            <a:endParaRPr lang="en-US" dirty="0"/>
          </a:p>
        </p:txBody>
      </p:sp>
    </p:spTree>
    <p:extLst>
      <p:ext uri="{BB962C8B-B14F-4D97-AF65-F5344CB8AC3E}">
        <p14:creationId xmlns:p14="http://schemas.microsoft.com/office/powerpoint/2010/main" val="41876699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Remove duplicate or irrelevant observations</a:t>
            </a:r>
          </a:p>
          <a:p>
            <a:r>
              <a:rPr lang="en-US" dirty="0" smtClean="0"/>
              <a:t>Fix structural errors</a:t>
            </a:r>
          </a:p>
          <a:p>
            <a:r>
              <a:rPr lang="en-US" dirty="0" smtClean="0"/>
              <a:t>Filter unwanted outliers</a:t>
            </a:r>
          </a:p>
          <a:p>
            <a:r>
              <a:rPr lang="en-US" dirty="0" smtClean="0"/>
              <a:t>Handle missing data</a:t>
            </a:r>
          </a:p>
          <a:p>
            <a:r>
              <a:rPr lang="en-US" dirty="0" smtClean="0"/>
              <a:t>Validate</a:t>
            </a:r>
            <a:endParaRPr lang="en-US" dirty="0"/>
          </a:p>
        </p:txBody>
      </p:sp>
      <p:sp>
        <p:nvSpPr>
          <p:cNvPr id="3" name="Title 2"/>
          <p:cNvSpPr>
            <a:spLocks noGrp="1"/>
          </p:cNvSpPr>
          <p:nvPr>
            <p:ph type="title"/>
          </p:nvPr>
        </p:nvSpPr>
        <p:spPr/>
        <p:txBody>
          <a:bodyPr/>
          <a:lstStyle/>
          <a:p>
            <a:r>
              <a:rPr lang="en-US" dirty="0" smtClean="0"/>
              <a:t>How to clean your data?</a:t>
            </a:r>
            <a:endParaRPr lang="en-US" dirty="0"/>
          </a:p>
        </p:txBody>
      </p:sp>
    </p:spTree>
    <p:extLst>
      <p:ext uri="{BB962C8B-B14F-4D97-AF65-F5344CB8AC3E}">
        <p14:creationId xmlns:p14="http://schemas.microsoft.com/office/powerpoint/2010/main" val="30723266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smtClean="0"/>
              <a:t>Money Control: </a:t>
            </a:r>
            <a:r>
              <a:rPr lang="en-IN" b="1" dirty="0" smtClean="0"/>
              <a:t>Money Control</a:t>
            </a:r>
            <a:r>
              <a:rPr lang="en-IN" dirty="0" smtClean="0"/>
              <a:t> is a website where you can read the latest business, financial news, Get Live Stock prices, get the financial statements of any listed company, and much more.</a:t>
            </a:r>
          </a:p>
          <a:p>
            <a:pPr fontAlgn="base"/>
            <a:r>
              <a:rPr lang="en-IN" dirty="0" smtClean="0"/>
              <a:t>With their application, you can manage your finance with the online Investment Portfolio. It is one of the most trusted financial websites on the internet.</a:t>
            </a:r>
          </a:p>
          <a:p>
            <a:endParaRPr lang="en-US" dirty="0"/>
          </a:p>
        </p:txBody>
      </p:sp>
      <p:sp>
        <p:nvSpPr>
          <p:cNvPr id="3" name="Title 2"/>
          <p:cNvSpPr>
            <a:spLocks noGrp="1"/>
          </p:cNvSpPr>
          <p:nvPr>
            <p:ph type="title"/>
          </p:nvPr>
        </p:nvSpPr>
        <p:spPr/>
        <p:txBody>
          <a:bodyPr/>
          <a:lstStyle/>
          <a:p>
            <a:pPr algn="ctr"/>
            <a:r>
              <a:rPr lang="en-US" dirty="0" smtClean="0"/>
              <a:t>WEBSITES</a:t>
            </a:r>
            <a:endParaRPr lang="en-US" dirty="0"/>
          </a:p>
        </p:txBody>
      </p:sp>
    </p:spTree>
    <p:extLst>
      <p:ext uri="{BB962C8B-B14F-4D97-AF65-F5344CB8AC3E}">
        <p14:creationId xmlns:p14="http://schemas.microsoft.com/office/powerpoint/2010/main" val="40534458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fontAlgn="base"/>
            <a:r>
              <a:rPr lang="en-IN" b="1" dirty="0" err="1" smtClean="0"/>
              <a:t>Investopedia</a:t>
            </a:r>
            <a:r>
              <a:rPr lang="en-IN" dirty="0" smtClean="0"/>
              <a:t> is one of the world’s leading sources of financial content on the web, which includes information about market news, retirement plans, investing, comparison of financial products, and much more.</a:t>
            </a:r>
          </a:p>
          <a:p>
            <a:pPr fontAlgn="base"/>
            <a:r>
              <a:rPr lang="en-IN" dirty="0" smtClean="0"/>
              <a:t>It is not limited to financial content, you can also find information related to marketing concepts. Most of the time your marketing queries are answered by </a:t>
            </a:r>
            <a:r>
              <a:rPr lang="en-IN" dirty="0" err="1" smtClean="0"/>
              <a:t>Investopedia</a:t>
            </a:r>
            <a:r>
              <a:rPr lang="en-IN" dirty="0" smtClean="0"/>
              <a:t>.</a:t>
            </a:r>
          </a:p>
          <a:p>
            <a:pPr fontAlgn="base"/>
            <a:r>
              <a:rPr lang="en-IN" dirty="0" smtClean="0"/>
              <a:t>The most important thing is that they have a detailed explanation of the concepts.</a:t>
            </a:r>
          </a:p>
          <a:p>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8349653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IN" b="1" dirty="0" err="1" smtClean="0"/>
              <a:t>Statista</a:t>
            </a:r>
            <a:r>
              <a:rPr lang="en-IN" dirty="0" smtClean="0"/>
              <a:t> is an online portal where you can find statistics, consumer survey results, public opinion, data related to industrial sectors.</a:t>
            </a:r>
          </a:p>
          <a:p>
            <a:pPr fontAlgn="base"/>
            <a:r>
              <a:rPr lang="en-IN" dirty="0" smtClean="0"/>
              <a:t>It is one of the trusted websites for secondary data, as the data is collected and interpreted by the top experts in the industry.</a:t>
            </a:r>
          </a:p>
          <a:p>
            <a:pPr fontAlgn="base"/>
            <a:r>
              <a:rPr lang="en-IN" dirty="0" smtClean="0"/>
              <a:t>You can find data related to more than 80,000 topics collected from over 22,500 sources.</a:t>
            </a:r>
          </a:p>
          <a:p>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95397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Business intelligence refers to the technology that enables businesses to </a:t>
            </a:r>
            <a:endParaRPr lang="en-US" dirty="0" smtClean="0"/>
          </a:p>
          <a:p>
            <a:r>
              <a:rPr lang="en-US" dirty="0" smtClean="0"/>
              <a:t>organize</a:t>
            </a:r>
            <a:r>
              <a:rPr lang="en-US" dirty="0"/>
              <a:t>, </a:t>
            </a:r>
            <a:endParaRPr lang="en-US" dirty="0" smtClean="0"/>
          </a:p>
          <a:p>
            <a:r>
              <a:rPr lang="en-US" dirty="0" smtClean="0"/>
              <a:t>analyze </a:t>
            </a:r>
            <a:r>
              <a:rPr lang="en-US" dirty="0"/>
              <a:t>and </a:t>
            </a:r>
            <a:endParaRPr lang="en-US" dirty="0" smtClean="0"/>
          </a:p>
          <a:p>
            <a:r>
              <a:rPr lang="en-US" dirty="0" smtClean="0"/>
              <a:t>contextualize </a:t>
            </a:r>
            <a:r>
              <a:rPr lang="en-US" dirty="0"/>
              <a:t>business data from around the company. </a:t>
            </a:r>
            <a:endParaRPr lang="en-US" dirty="0" smtClean="0"/>
          </a:p>
          <a:p>
            <a:pPr marL="0" indent="0">
              <a:buNone/>
            </a:pPr>
            <a:r>
              <a:rPr lang="en-US" dirty="0" smtClean="0"/>
              <a:t>BI </a:t>
            </a:r>
            <a:r>
              <a:rPr lang="en-US" dirty="0"/>
              <a:t>includes multiple tools and techniques to transform raw data into meaningful and actionable information</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020049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IN" b="1" dirty="0" smtClean="0"/>
              <a:t>Google Scholar</a:t>
            </a:r>
            <a:r>
              <a:rPr lang="en-IN" dirty="0" smtClean="0"/>
              <a:t> is a freely accessible web search engine that provides a simple way to search for scholarly literature.</a:t>
            </a:r>
          </a:p>
          <a:p>
            <a:pPr fontAlgn="base"/>
            <a:r>
              <a:rPr lang="en-IN" dirty="0" smtClean="0"/>
              <a:t>You can find research papers, articles, journals, books, conference papers, abstracts, patents from different scholars all over the world.</a:t>
            </a:r>
          </a:p>
          <a:p>
            <a:pPr fontAlgn="base"/>
            <a:r>
              <a:rPr lang="en-IN" dirty="0" smtClean="0"/>
              <a:t>It is a wonderful resource that might be helpful while doing research or projects.</a:t>
            </a:r>
          </a:p>
          <a:p>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36469975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IN" b="1" dirty="0" err="1" smtClean="0"/>
              <a:t>Spinbot</a:t>
            </a:r>
            <a:r>
              <a:rPr lang="en-IN" dirty="0" smtClean="0"/>
              <a:t> is a free, automatic tool that </a:t>
            </a:r>
            <a:r>
              <a:rPr lang="en-IN" dirty="0" err="1" smtClean="0"/>
              <a:t>rewrite’s</a:t>
            </a:r>
            <a:r>
              <a:rPr lang="en-IN" dirty="0" smtClean="0"/>
              <a:t> the given text using different words but gives the same meaning and saves a lot of time. The best thing is you need not sign-up.</a:t>
            </a:r>
          </a:p>
          <a:p>
            <a:pPr fontAlgn="base"/>
            <a:r>
              <a:rPr lang="en-IN" dirty="0" smtClean="0"/>
              <a:t>This tool will help you to reduce plagiarism by changing the words.</a:t>
            </a:r>
          </a:p>
          <a:p>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37186383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N" dirty="0" smtClean="0">
                <a:hlinkClick r:id="rId2"/>
              </a:rPr>
              <a:t>Google</a:t>
            </a:r>
            <a:endParaRPr lang="en-IN" dirty="0" smtClean="0"/>
          </a:p>
          <a:p>
            <a:r>
              <a:rPr lang="en-IN" dirty="0" smtClean="0">
                <a:hlinkClick r:id="rId2"/>
              </a:rPr>
              <a:t>Microsoft Bing</a:t>
            </a:r>
            <a:endParaRPr lang="en-IN" dirty="0" smtClean="0"/>
          </a:p>
          <a:p>
            <a:r>
              <a:rPr lang="en-IN" dirty="0" smtClean="0">
                <a:hlinkClick r:id="rId2"/>
              </a:rPr>
              <a:t>Yahoo</a:t>
            </a:r>
            <a:endParaRPr lang="en-IN" dirty="0" smtClean="0"/>
          </a:p>
          <a:p>
            <a:r>
              <a:rPr lang="en-IN" dirty="0" err="1" smtClean="0">
                <a:hlinkClick r:id="rId2"/>
              </a:rPr>
              <a:t>Baidu</a:t>
            </a:r>
            <a:endParaRPr lang="en-IN" dirty="0" smtClean="0"/>
          </a:p>
          <a:p>
            <a:r>
              <a:rPr lang="en-IN" dirty="0" err="1" smtClean="0">
                <a:hlinkClick r:id="rId2"/>
              </a:rPr>
              <a:t>Yandex</a:t>
            </a:r>
            <a:endParaRPr lang="en-IN" dirty="0" smtClean="0"/>
          </a:p>
          <a:p>
            <a:r>
              <a:rPr lang="en-IN" dirty="0" err="1" smtClean="0">
                <a:hlinkClick r:id="rId2"/>
              </a:rPr>
              <a:t>DuckDuckGo</a:t>
            </a:r>
            <a:endParaRPr lang="en-IN" dirty="0" smtClean="0"/>
          </a:p>
          <a:p>
            <a:r>
              <a:rPr lang="en-IN" dirty="0" smtClean="0">
                <a:hlinkClick r:id="rId2"/>
              </a:rPr>
              <a:t>Ask.com</a:t>
            </a:r>
            <a:endParaRPr lang="en-IN" dirty="0" smtClean="0"/>
          </a:p>
          <a:p>
            <a:r>
              <a:rPr lang="en-IN" dirty="0" err="1" smtClean="0">
                <a:hlinkClick r:id="rId2"/>
              </a:rPr>
              <a:t>Ecosia</a:t>
            </a:r>
            <a:endParaRPr lang="en-IN" dirty="0" smtClean="0"/>
          </a:p>
          <a:p>
            <a:r>
              <a:rPr lang="en-IN" dirty="0" smtClean="0">
                <a:hlinkClick r:id="rId2"/>
              </a:rPr>
              <a:t>Aol.com</a:t>
            </a:r>
            <a:endParaRPr lang="en-IN" dirty="0" smtClean="0"/>
          </a:p>
          <a:p>
            <a:r>
              <a:rPr lang="en-IN" dirty="0" smtClean="0">
                <a:hlinkClick r:id="rId2"/>
              </a:rPr>
              <a:t>Internet Archive</a:t>
            </a:r>
            <a:endParaRPr lang="en-IN" dirty="0" smtClean="0"/>
          </a:p>
          <a:p>
            <a:endParaRPr lang="en-IN" dirty="0"/>
          </a:p>
        </p:txBody>
      </p:sp>
      <p:sp>
        <p:nvSpPr>
          <p:cNvPr id="3" name="Title 2"/>
          <p:cNvSpPr>
            <a:spLocks noGrp="1"/>
          </p:cNvSpPr>
          <p:nvPr>
            <p:ph type="title"/>
          </p:nvPr>
        </p:nvSpPr>
        <p:spPr/>
        <p:txBody>
          <a:bodyPr/>
          <a:lstStyle/>
          <a:p>
            <a:pPr algn="ctr"/>
            <a:r>
              <a:rPr lang="en-US" dirty="0" smtClean="0"/>
              <a:t>SEARCH ENGINES</a:t>
            </a:r>
            <a:endParaRPr lang="en-IN" dirty="0"/>
          </a:p>
        </p:txBody>
      </p:sp>
    </p:spTree>
    <p:extLst>
      <p:ext uri="{BB962C8B-B14F-4D97-AF65-F5344CB8AC3E}">
        <p14:creationId xmlns:p14="http://schemas.microsoft.com/office/powerpoint/2010/main" val="4207777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5019506"/>
          </a:xfrm>
        </p:spPr>
        <p:txBody>
          <a:bodyPr>
            <a:normAutofit/>
          </a:bodyPr>
          <a:lstStyle/>
          <a:p>
            <a:pPr algn="just"/>
            <a:r>
              <a:rPr lang="en-IN" b="1" dirty="0" smtClean="0"/>
              <a:t>Web 2.0</a:t>
            </a:r>
            <a:r>
              <a:rPr lang="en-IN" dirty="0" smtClean="0"/>
              <a:t>, term devised to differentiate the post-dotcom bubble World Wide Web with its emphasis on social networking, content generated by users, and cloud computing</a:t>
            </a:r>
          </a:p>
          <a:p>
            <a:pPr algn="just"/>
            <a:r>
              <a:rPr lang="en-IN" dirty="0" smtClean="0"/>
              <a:t>For example, when there were few television networks, none could afford to run programs that appealed to a limited audience, which led to the characteristic phenomena of programming aimed at the lowest common denominator. With the proliferation of satellite and cable networks, however, mass marketing began to splinter into highly refined submarkets that cater better to individual tastes.</a:t>
            </a:r>
            <a:endParaRPr lang="en-IN" dirty="0"/>
          </a:p>
        </p:txBody>
      </p:sp>
      <p:sp>
        <p:nvSpPr>
          <p:cNvPr id="3" name="Title 2"/>
          <p:cNvSpPr>
            <a:spLocks noGrp="1"/>
          </p:cNvSpPr>
          <p:nvPr>
            <p:ph type="title"/>
          </p:nvPr>
        </p:nvSpPr>
        <p:spPr/>
        <p:txBody>
          <a:bodyPr/>
          <a:lstStyle/>
          <a:p>
            <a:pPr algn="ctr"/>
            <a:r>
              <a:rPr lang="en-US" dirty="0" smtClean="0"/>
              <a:t>WEB 2.0</a:t>
            </a:r>
            <a:endParaRPr lang="en-IN" dirty="0"/>
          </a:p>
        </p:txBody>
      </p:sp>
    </p:spTree>
    <p:extLst>
      <p:ext uri="{BB962C8B-B14F-4D97-AF65-F5344CB8AC3E}">
        <p14:creationId xmlns:p14="http://schemas.microsoft.com/office/powerpoint/2010/main" val="13607456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Traditional brick-and-mortar bookstores could afford to stock and display only a limited range of titles, Internet bookstores such as Amazon discovered that total sales of niche titles actually exceed those of mass-market best sellers. The vast quantity of niche books makes up for the greater sales of a few popular titles—makes up, that is, in the new digital environment of e-commerce, where counter space is no longer limited.</a:t>
            </a:r>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3544741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5090944"/>
          </a:xfrm>
        </p:spPr>
        <p:txBody>
          <a:bodyPr>
            <a:normAutofit/>
          </a:bodyPr>
          <a:lstStyle/>
          <a:p>
            <a:pPr algn="just"/>
            <a:r>
              <a:rPr lang="en-IN" dirty="0" smtClean="0"/>
              <a:t>Amazon.com was also a leader in adopting user-created content. One of the appeals to shopping at Amazon’s site was the inclusion of amateur book reviews, with users being able to leave personal perspectives and interact with other reviewers. An even more successful business example of user-created content came from electronic games. Many companies found that, by including simple programming tools with their games, ordinary gamers could create modifications, or </a:t>
            </a:r>
            <a:r>
              <a:rPr lang="en-IN" dirty="0" err="1" smtClean="0"/>
              <a:t>mods</a:t>
            </a:r>
            <a:r>
              <a:rPr lang="en-IN" dirty="0" smtClean="0"/>
              <a:t>, and new scenarios that generate as much or more interest as the original game and thereby extend its lifetime sales.</a:t>
            </a:r>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32084475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714358"/>
            <a:ext cx="7772400" cy="1714511"/>
          </a:xfrm>
        </p:spPr>
        <p:txBody>
          <a:bodyPr/>
          <a:lstStyle/>
          <a:p>
            <a:r>
              <a:rPr lang="en-US" dirty="0" smtClean="0"/>
              <a:t>RELATIONAL DATABASE</a:t>
            </a:r>
            <a:endParaRPr lang="en-IN" dirty="0"/>
          </a:p>
        </p:txBody>
      </p:sp>
      <p:sp>
        <p:nvSpPr>
          <p:cNvPr id="3" name="Subtitle 2"/>
          <p:cNvSpPr>
            <a:spLocks noGrp="1"/>
          </p:cNvSpPr>
          <p:nvPr>
            <p:ph type="subTitle" idx="1"/>
          </p:nvPr>
        </p:nvSpPr>
        <p:spPr>
          <a:xfrm>
            <a:off x="2209800" y="2928935"/>
            <a:ext cx="7772400" cy="1882377"/>
          </a:xfrm>
        </p:spPr>
        <p:txBody>
          <a:bodyPr>
            <a:normAutofit fontScale="77500" lnSpcReduction="20000"/>
          </a:bodyPr>
          <a:lstStyle/>
          <a:p>
            <a:pPr algn="just"/>
            <a:r>
              <a:rPr lang="en-IN" dirty="0" smtClean="0"/>
              <a:t>A relational database is a type of database that stores and provides access to data points that are related to one another. </a:t>
            </a:r>
          </a:p>
          <a:p>
            <a:pPr algn="just"/>
            <a:r>
              <a:rPr lang="en-IN" dirty="0" smtClean="0"/>
              <a:t>Relational databases are based on the relational model, an intuitive, straightforward way of representing data in tables. In a relational database, each row in the table is a record with a unique ID called the key. The columns of the table hold attributes of the data, and each record usually has a value for each attribute, making it easy to establish the relationships among data points</a:t>
            </a:r>
            <a:endParaRPr lang="en-IN" dirty="0"/>
          </a:p>
        </p:txBody>
      </p:sp>
    </p:spTree>
    <p:extLst>
      <p:ext uri="{BB962C8B-B14F-4D97-AF65-F5344CB8AC3E}">
        <p14:creationId xmlns:p14="http://schemas.microsoft.com/office/powerpoint/2010/main" val="6983293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85728"/>
            <a:ext cx="8229600" cy="6286544"/>
          </a:xfrm>
        </p:spPr>
        <p:txBody>
          <a:bodyPr>
            <a:normAutofit fontScale="85000" lnSpcReduction="20000"/>
          </a:bodyPr>
          <a:lstStyle/>
          <a:p>
            <a:pPr algn="just"/>
            <a:r>
              <a:rPr lang="en-IN" dirty="0" smtClean="0"/>
              <a:t>Here’s a simple example of two tables a small business might use to process orders for its products. The first table is a customer info table, so each record includes a customer’s name, address, shipping and billing information, phone number, and other contact information. Each bit of information (each attribute) is in its own column, and the database assigns a unique ID (a key) to each row. In the second table—a customer order table—each record includes the ID of the customer that placed the order, the product ordered, the quantity, the selected size and </a:t>
            </a:r>
            <a:r>
              <a:rPr lang="en-IN" dirty="0" err="1" smtClean="0"/>
              <a:t>color</a:t>
            </a:r>
            <a:r>
              <a:rPr lang="en-IN" dirty="0" smtClean="0"/>
              <a:t>, and so on—but not the customer’s name or contact information.</a:t>
            </a:r>
          </a:p>
          <a:p>
            <a:pPr algn="just">
              <a:buNone/>
            </a:pPr>
            <a:endParaRPr lang="en-IN" dirty="0" smtClean="0"/>
          </a:p>
          <a:p>
            <a:pPr algn="just"/>
            <a:r>
              <a:rPr lang="en-IN" dirty="0" smtClean="0"/>
              <a:t>These two tables have only one thing in common: the ID column (the key). But because of that common column, the relational database can create a relationship between the two tables. Then, when the company’s order processing application submits an order to the database, the database can go to the customer order table, pull the correct information about the product order, and use the customer ID from that table to look up the customer’s billing and shipping information in the customer info table. The warehouse can then pull the correct product, the customer can receive timely delivery of the order, and the company can get paid.</a:t>
            </a:r>
            <a:endParaRPr lang="en-IN" dirty="0"/>
          </a:p>
        </p:txBody>
      </p:sp>
    </p:spTree>
    <p:extLst>
      <p:ext uri="{BB962C8B-B14F-4D97-AF65-F5344CB8AC3E}">
        <p14:creationId xmlns:p14="http://schemas.microsoft.com/office/powerpoint/2010/main" val="1864865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2"/>
          <a:srcRect/>
          <a:stretch>
            <a:fillRect/>
          </a:stretch>
        </p:blipFill>
        <p:spPr bwMode="auto">
          <a:xfrm>
            <a:off x="1809721" y="1142984"/>
            <a:ext cx="8618573" cy="4063222"/>
          </a:xfrm>
          <a:prstGeom prst="rect">
            <a:avLst/>
          </a:prstGeom>
          <a:noFill/>
          <a:ln w="9525">
            <a:noFill/>
            <a:miter lim="800000"/>
            <a:headEnd/>
            <a:tailEnd/>
          </a:ln>
          <a:effectLst/>
        </p:spPr>
      </p:pic>
    </p:spTree>
    <p:extLst>
      <p:ext uri="{BB962C8B-B14F-4D97-AF65-F5344CB8AC3E}">
        <p14:creationId xmlns:p14="http://schemas.microsoft.com/office/powerpoint/2010/main" val="41620930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MINING AND DATA WAREHOUSING</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374880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D</a:t>
            </a:r>
            <a:r>
              <a:rPr lang="en-US" dirty="0" smtClean="0"/>
              <a:t>ata </a:t>
            </a:r>
            <a:r>
              <a:rPr lang="en-US" dirty="0"/>
              <a:t>warehouse stores company information from a variety of sources in a centralized and accessible location.</a:t>
            </a:r>
          </a:p>
          <a:p>
            <a:r>
              <a:rPr lang="en-US" dirty="0"/>
              <a:t>Business analytics or data management tools mine and analyze data in the data warehouse.</a:t>
            </a:r>
          </a:p>
          <a:p>
            <a:r>
              <a:rPr lang="en-US" dirty="0"/>
              <a:t>Business performance management (BPM) tools monitor and analyze progress towards business goals.</a:t>
            </a:r>
          </a:p>
          <a:p>
            <a:r>
              <a:rPr lang="en-US" dirty="0"/>
              <a:t>A user interface (usually an interactive dashboard with data visualization reporting tools) provides quick access the information.</a:t>
            </a:r>
          </a:p>
          <a:p>
            <a:endParaRPr lang="en-US" dirty="0"/>
          </a:p>
        </p:txBody>
      </p:sp>
      <p:sp>
        <p:nvSpPr>
          <p:cNvPr id="2" name="Title 1"/>
          <p:cNvSpPr>
            <a:spLocks noGrp="1"/>
          </p:cNvSpPr>
          <p:nvPr>
            <p:ph type="title"/>
          </p:nvPr>
        </p:nvSpPr>
        <p:spPr/>
        <p:txBody>
          <a:bodyPr/>
          <a:lstStyle/>
          <a:p>
            <a:r>
              <a:rPr lang="en-US" dirty="0" smtClean="0"/>
              <a:t>PARTS OF BI SYSTEM</a:t>
            </a:r>
            <a:endParaRPr lang="en-US" dirty="0"/>
          </a:p>
        </p:txBody>
      </p:sp>
    </p:spTree>
    <p:extLst>
      <p:ext uri="{BB962C8B-B14F-4D97-AF65-F5344CB8AC3E}">
        <p14:creationId xmlns:p14="http://schemas.microsoft.com/office/powerpoint/2010/main" val="24651430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Data mining, the extraction of hidden predictive information from large databases,</a:t>
            </a:r>
          </a:p>
          <a:p>
            <a:pPr algn="just"/>
            <a:r>
              <a:rPr lang="en-IN" dirty="0" smtClean="0"/>
              <a:t>The overall goal of the data mining process is to extract information from a data set and transform it into an understandable structure for further use </a:t>
            </a:r>
          </a:p>
          <a:p>
            <a:pPr algn="just"/>
            <a:r>
              <a:rPr lang="en-IN" dirty="0" smtClean="0"/>
              <a:t>Often Not to be confused with analytics, information extraction, or data analysis</a:t>
            </a:r>
          </a:p>
          <a:p>
            <a:pPr algn="just"/>
            <a:r>
              <a:rPr lang="en-IN" dirty="0" smtClean="0"/>
              <a:t>But its goal is the extraction of patterns and knowledge from large amount of data, not the extraction of data itself </a:t>
            </a:r>
            <a:endParaRPr lang="en-IN" dirty="0"/>
          </a:p>
        </p:txBody>
      </p:sp>
      <p:sp>
        <p:nvSpPr>
          <p:cNvPr id="3" name="Title 2"/>
          <p:cNvSpPr>
            <a:spLocks noGrp="1"/>
          </p:cNvSpPr>
          <p:nvPr>
            <p:ph type="title"/>
          </p:nvPr>
        </p:nvSpPr>
        <p:spPr/>
        <p:txBody>
          <a:bodyPr/>
          <a:lstStyle/>
          <a:p>
            <a:r>
              <a:rPr lang="en-US" dirty="0" smtClean="0"/>
              <a:t>DATA MINING</a:t>
            </a:r>
            <a:endParaRPr lang="en-IN" dirty="0"/>
          </a:p>
        </p:txBody>
      </p:sp>
    </p:spTree>
    <p:extLst>
      <p:ext uri="{BB962C8B-B14F-4D97-AF65-F5344CB8AC3E}">
        <p14:creationId xmlns:p14="http://schemas.microsoft.com/office/powerpoint/2010/main" val="18374229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It extract interesting patterns such as groups of data records(cluster analysis), unusual records(</a:t>
            </a:r>
            <a:r>
              <a:rPr lang="en-IN" dirty="0" err="1" smtClean="0"/>
              <a:t>anamoly</a:t>
            </a:r>
            <a:r>
              <a:rPr lang="en-IN" dirty="0" smtClean="0"/>
              <a:t> detection)</a:t>
            </a:r>
          </a:p>
          <a:p>
            <a:pPr algn="just"/>
            <a:r>
              <a:rPr lang="en-IN" dirty="0" smtClean="0"/>
              <a:t>These patterns can then be seen as a kind of summary of the input data, and may be used in further analysis or, for example, in machine learning and predictive analytics</a:t>
            </a:r>
          </a:p>
          <a:p>
            <a:pPr algn="just"/>
            <a:r>
              <a:rPr lang="en-IN" dirty="0" smtClean="0"/>
              <a:t>For example, the data mining step might identify multiple groups in the data, which can then be used to obtain more accurate prediction results by a decision support system</a:t>
            </a:r>
            <a:endParaRPr lang="en-IN" dirty="0"/>
          </a:p>
        </p:txBody>
      </p:sp>
      <p:sp>
        <p:nvSpPr>
          <p:cNvPr id="3" name="Title 2"/>
          <p:cNvSpPr>
            <a:spLocks noGrp="1"/>
          </p:cNvSpPr>
          <p:nvPr>
            <p:ph type="title"/>
          </p:nvPr>
        </p:nvSpPr>
        <p:spPr/>
        <p:txBody>
          <a:bodyPr/>
          <a:lstStyle/>
          <a:p>
            <a:r>
              <a:rPr lang="en-US" dirty="0" smtClean="0"/>
              <a:t>DATA MINING TECHNIQUES</a:t>
            </a:r>
            <a:endParaRPr lang="en-IN" dirty="0"/>
          </a:p>
        </p:txBody>
      </p:sp>
    </p:spTree>
    <p:extLst>
      <p:ext uri="{BB962C8B-B14F-4D97-AF65-F5344CB8AC3E}">
        <p14:creationId xmlns:p14="http://schemas.microsoft.com/office/powerpoint/2010/main" val="195623845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IN" dirty="0" smtClean="0"/>
              <a:t>Also known as an enterprise data warehouse (EDW), is a system used for reporting and data analysis</a:t>
            </a:r>
          </a:p>
          <a:p>
            <a:pPr algn="just"/>
            <a:r>
              <a:rPr lang="en-IN" dirty="0" smtClean="0"/>
              <a:t>DWs are central repositories of integrated data from one or more disparate sources</a:t>
            </a:r>
          </a:p>
          <a:p>
            <a:pPr algn="just"/>
            <a:r>
              <a:rPr lang="en-IN" dirty="0" smtClean="0"/>
              <a:t>Storing company data in a secondary location which is typically away from production systems.</a:t>
            </a:r>
          </a:p>
          <a:p>
            <a:pPr algn="just"/>
            <a:r>
              <a:rPr lang="en-IN" dirty="0" smtClean="0"/>
              <a:t>Location= where information can be proactively reported and queried against</a:t>
            </a:r>
          </a:p>
          <a:p>
            <a:pPr algn="just"/>
            <a:r>
              <a:rPr lang="en-IN" dirty="0" smtClean="0"/>
              <a:t>Goal =creation of single logical view of data that may reside in many different physical database</a:t>
            </a:r>
            <a:endParaRPr lang="en-IN" dirty="0"/>
          </a:p>
        </p:txBody>
      </p:sp>
      <p:sp>
        <p:nvSpPr>
          <p:cNvPr id="3" name="Title 2"/>
          <p:cNvSpPr>
            <a:spLocks noGrp="1"/>
          </p:cNvSpPr>
          <p:nvPr>
            <p:ph type="title"/>
          </p:nvPr>
        </p:nvSpPr>
        <p:spPr/>
        <p:txBody>
          <a:bodyPr/>
          <a:lstStyle/>
          <a:p>
            <a:r>
              <a:rPr lang="en-US" dirty="0" smtClean="0"/>
              <a:t>DATA WAREHOUSING</a:t>
            </a:r>
            <a:endParaRPr lang="en-IN" dirty="0"/>
          </a:p>
        </p:txBody>
      </p:sp>
    </p:spTree>
    <p:extLst>
      <p:ext uri="{BB962C8B-B14F-4D97-AF65-F5344CB8AC3E}">
        <p14:creationId xmlns:p14="http://schemas.microsoft.com/office/powerpoint/2010/main" val="20759145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It exists to help users understand and enhance their organization's performance</a:t>
            </a:r>
          </a:p>
          <a:p>
            <a:pPr algn="just"/>
            <a:r>
              <a:rPr lang="en-IN" dirty="0" smtClean="0"/>
              <a:t>It is designed for query and analysis rather than for transaction processing,  </a:t>
            </a:r>
          </a:p>
          <a:p>
            <a:pPr algn="just"/>
            <a:r>
              <a:rPr lang="en-IN" dirty="0" smtClean="0"/>
              <a:t>Usually contains historical data derived from transaction data, but can include data from other sources</a:t>
            </a:r>
            <a:endParaRPr lang="en-IN" dirty="0"/>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val="37691455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Data Mart </a:t>
            </a:r>
          </a:p>
          <a:p>
            <a:r>
              <a:rPr lang="en-IN" dirty="0" smtClean="0"/>
              <a:t>Online Transaction Processing </a:t>
            </a:r>
          </a:p>
          <a:p>
            <a:r>
              <a:rPr lang="en-IN" dirty="0" smtClean="0"/>
              <a:t>Online Analytical Processing</a:t>
            </a:r>
            <a:endParaRPr lang="en-IN" dirty="0"/>
          </a:p>
        </p:txBody>
      </p:sp>
      <p:sp>
        <p:nvSpPr>
          <p:cNvPr id="3" name="Title 2"/>
          <p:cNvSpPr>
            <a:spLocks noGrp="1"/>
          </p:cNvSpPr>
          <p:nvPr>
            <p:ph type="title"/>
          </p:nvPr>
        </p:nvSpPr>
        <p:spPr/>
        <p:txBody>
          <a:bodyPr/>
          <a:lstStyle/>
          <a:p>
            <a:r>
              <a:rPr lang="en-IN" dirty="0" smtClean="0"/>
              <a:t>TYPES OF DATA WAREHOUSING</a:t>
            </a:r>
            <a:endParaRPr lang="en-IN" dirty="0"/>
          </a:p>
        </p:txBody>
      </p:sp>
    </p:spTree>
    <p:extLst>
      <p:ext uri="{BB962C8B-B14F-4D97-AF65-F5344CB8AC3E}">
        <p14:creationId xmlns:p14="http://schemas.microsoft.com/office/powerpoint/2010/main" val="31182957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A data mart is a simple form of a data warehouse that is focused on functional area such as sales, finance or marketing .</a:t>
            </a:r>
          </a:p>
          <a:p>
            <a:pPr algn="just"/>
            <a:r>
              <a:rPr lang="en-IN" dirty="0" smtClean="0"/>
              <a:t>Data marts are often built and controlled by a single department within an organization.</a:t>
            </a:r>
          </a:p>
          <a:p>
            <a:pPr algn="just"/>
            <a:r>
              <a:rPr lang="en-IN" dirty="0" smtClean="0"/>
              <a:t>Given their single-subject focus, data marts usually draw data from only a few sources.</a:t>
            </a:r>
          </a:p>
          <a:p>
            <a:pPr algn="just"/>
            <a:r>
              <a:rPr lang="en-IN" dirty="0" smtClean="0"/>
              <a:t>The sources could be internal operational systems, a central data warehouse, or external data. </a:t>
            </a:r>
            <a:endParaRPr lang="en-IN" dirty="0"/>
          </a:p>
        </p:txBody>
      </p:sp>
      <p:sp>
        <p:nvSpPr>
          <p:cNvPr id="3" name="Title 2"/>
          <p:cNvSpPr>
            <a:spLocks noGrp="1"/>
          </p:cNvSpPr>
          <p:nvPr>
            <p:ph type="title"/>
          </p:nvPr>
        </p:nvSpPr>
        <p:spPr/>
        <p:txBody>
          <a:bodyPr/>
          <a:lstStyle/>
          <a:p>
            <a:r>
              <a:rPr lang="en-US" dirty="0" smtClean="0"/>
              <a:t>DATA MART</a:t>
            </a:r>
            <a:endParaRPr lang="en-IN" dirty="0"/>
          </a:p>
        </p:txBody>
      </p:sp>
    </p:spTree>
    <p:extLst>
      <p:ext uri="{BB962C8B-B14F-4D97-AF65-F5344CB8AC3E}">
        <p14:creationId xmlns:p14="http://schemas.microsoft.com/office/powerpoint/2010/main" val="26446366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sz="2400" dirty="0"/>
              <a:t>For example, the sales or finance teams can use a data mart containing sales information only to make quarterly or yearly reports and projections</a:t>
            </a:r>
          </a:p>
        </p:txBody>
      </p:sp>
      <p:pic>
        <p:nvPicPr>
          <p:cNvPr id="1026" name="Picture 2"/>
          <p:cNvPicPr>
            <a:picLocks noGrp="1" noChangeAspect="1" noChangeArrowheads="1"/>
          </p:cNvPicPr>
          <p:nvPr>
            <p:ph idx="1"/>
          </p:nvPr>
        </p:nvPicPr>
        <p:blipFill>
          <a:blip r:embed="rId2"/>
          <a:srcRect/>
          <a:stretch>
            <a:fillRect/>
          </a:stretch>
        </p:blipFill>
        <p:spPr bwMode="auto">
          <a:xfrm>
            <a:off x="3024166" y="2143117"/>
            <a:ext cx="6070458" cy="4106085"/>
          </a:xfrm>
          <a:prstGeom prst="rect">
            <a:avLst/>
          </a:prstGeom>
          <a:noFill/>
          <a:ln w="9525">
            <a:noFill/>
            <a:miter lim="800000"/>
            <a:headEnd/>
            <a:tailEnd/>
          </a:ln>
          <a:effectLst/>
        </p:spPr>
      </p:pic>
    </p:spTree>
    <p:extLst>
      <p:ext uri="{BB962C8B-B14F-4D97-AF65-F5344CB8AC3E}">
        <p14:creationId xmlns:p14="http://schemas.microsoft.com/office/powerpoint/2010/main" val="5053666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IN" dirty="0" smtClean="0"/>
              <a:t>Enable faster data access by retrieving a specific set of data for BI and reporting. As a result, it helps accelerate business processes.</a:t>
            </a:r>
          </a:p>
          <a:p>
            <a:pPr algn="just"/>
            <a:r>
              <a:rPr lang="en-IN" dirty="0" smtClean="0"/>
              <a:t>They are easier to implement and more cost-effective than building an enterprise data warehouse.</a:t>
            </a:r>
          </a:p>
          <a:p>
            <a:pPr algn="just"/>
            <a:r>
              <a:rPr lang="en-IN" dirty="0" smtClean="0"/>
              <a:t>Designed according to the requirements of a particular group of users working in a specific department.</a:t>
            </a:r>
          </a:p>
          <a:p>
            <a:pPr algn="just"/>
            <a:r>
              <a:rPr lang="en-IN" dirty="0" smtClean="0"/>
              <a:t>They are comparatively more adaptable than a data warehouse. Any change in the data model can be easily and quickly incorporated in the data mart because of its smaller size.</a:t>
            </a:r>
          </a:p>
          <a:p>
            <a:pPr algn="just"/>
            <a:r>
              <a:rPr lang="en-IN" dirty="0" smtClean="0"/>
              <a:t>Allow granular access control rights because of extensive partitioning and segmentation.</a:t>
            </a:r>
          </a:p>
          <a:p>
            <a:pPr algn="just"/>
            <a:endParaRPr lang="en-IN" dirty="0"/>
          </a:p>
        </p:txBody>
      </p:sp>
      <p:sp>
        <p:nvSpPr>
          <p:cNvPr id="3" name="Title 2"/>
          <p:cNvSpPr>
            <a:spLocks noGrp="1"/>
          </p:cNvSpPr>
          <p:nvPr>
            <p:ph type="title"/>
          </p:nvPr>
        </p:nvSpPr>
        <p:spPr/>
        <p:txBody>
          <a:bodyPr>
            <a:normAutofit fontScale="90000"/>
          </a:bodyPr>
          <a:lstStyle/>
          <a:p>
            <a:r>
              <a:rPr lang="en-IN" b="0" dirty="0" smtClean="0"/>
              <a:t>How Data Marts Benefit Database Management?</a:t>
            </a:r>
            <a:br>
              <a:rPr lang="en-IN" b="0" dirty="0" smtClean="0"/>
            </a:br>
            <a:endParaRPr lang="en-IN" dirty="0"/>
          </a:p>
        </p:txBody>
      </p:sp>
    </p:spTree>
    <p:extLst>
      <p:ext uri="{BB962C8B-B14F-4D97-AF65-F5344CB8AC3E}">
        <p14:creationId xmlns:p14="http://schemas.microsoft.com/office/powerpoint/2010/main" val="33684738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2368544"/>
          </a:xfrm>
        </p:spPr>
        <p:txBody>
          <a:bodyPr>
            <a:noAutofit/>
          </a:bodyPr>
          <a:lstStyle/>
          <a:p>
            <a:pPr algn="just"/>
            <a:r>
              <a:rPr lang="en-IN" sz="1600" dirty="0"/>
              <a:t>Dependent data marts are the subdivisions of a larger data warehouse that serves as a centralized data source. This is something known as the top-down approach — you first create a data warehouse and then design data marts on top of it. Within this sort of relationship, data marts do not interact with data sources directly. Based on the subjects, different sets of data are clustered inside a data warehouse, restructured, and loaded into respective data marts from where they can be queried.</a:t>
            </a:r>
            <a:br>
              <a:rPr lang="en-IN" sz="1600" dirty="0"/>
            </a:br>
            <a:r>
              <a:rPr lang="en-IN" sz="1600" dirty="0"/>
              <a:t>Dependent data marts are well suited for larger companies that need better control over the systems, improved performance, and lower telecommunication costs.</a:t>
            </a:r>
          </a:p>
        </p:txBody>
      </p:sp>
      <p:pic>
        <p:nvPicPr>
          <p:cNvPr id="2050" name="Picture 2"/>
          <p:cNvPicPr>
            <a:picLocks noGrp="1" noChangeAspect="1" noChangeArrowheads="1"/>
          </p:cNvPicPr>
          <p:nvPr>
            <p:ph idx="1"/>
          </p:nvPr>
        </p:nvPicPr>
        <p:blipFill>
          <a:blip r:embed="rId2"/>
          <a:srcRect/>
          <a:stretch>
            <a:fillRect/>
          </a:stretch>
        </p:blipFill>
        <p:spPr bwMode="auto">
          <a:xfrm>
            <a:off x="4024299" y="2600326"/>
            <a:ext cx="6105525" cy="4257675"/>
          </a:xfrm>
          <a:prstGeom prst="rect">
            <a:avLst/>
          </a:prstGeom>
          <a:noFill/>
          <a:ln w="9525">
            <a:noFill/>
            <a:miter lim="800000"/>
            <a:headEnd/>
            <a:tailEnd/>
          </a:ln>
          <a:effectLst/>
        </p:spPr>
      </p:pic>
    </p:spTree>
    <p:extLst>
      <p:ext uri="{BB962C8B-B14F-4D97-AF65-F5344CB8AC3E}">
        <p14:creationId xmlns:p14="http://schemas.microsoft.com/office/powerpoint/2010/main" val="11088908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1939916"/>
          </a:xfrm>
        </p:spPr>
        <p:txBody>
          <a:bodyPr>
            <a:noAutofit/>
          </a:bodyPr>
          <a:lstStyle/>
          <a:p>
            <a:r>
              <a:rPr lang="en-IN" sz="1800" dirty="0"/>
              <a:t>Independent data marts act as standalone systems, meaning they can work without a data warehouse. They receive data from external and internal data sources directly. The data presented in independent data marts can be then used for the creation of a data warehouse. This approach is called bottom-up.</a:t>
            </a:r>
            <a:br>
              <a:rPr lang="en-IN" sz="1800" dirty="0"/>
            </a:br>
            <a:r>
              <a:rPr lang="en-IN" sz="1800" dirty="0"/>
              <a:t>Often, the motivation behind choosing independent data marts is shorter time to market. They work great for small to medium-sized companies</a:t>
            </a:r>
            <a:r>
              <a:rPr lang="en-IN" sz="1600" dirty="0"/>
              <a:t>.</a:t>
            </a:r>
            <a:br>
              <a:rPr lang="en-IN" sz="1600" dirty="0"/>
            </a:br>
            <a:endParaRPr lang="en-IN" sz="1600" dirty="0"/>
          </a:p>
        </p:txBody>
      </p:sp>
      <p:pic>
        <p:nvPicPr>
          <p:cNvPr id="3074" name="Picture 2"/>
          <p:cNvPicPr>
            <a:picLocks noGrp="1" noChangeAspect="1" noChangeArrowheads="1"/>
          </p:cNvPicPr>
          <p:nvPr>
            <p:ph idx="1"/>
          </p:nvPr>
        </p:nvPicPr>
        <p:blipFill>
          <a:blip r:embed="rId2"/>
          <a:srcRect/>
          <a:stretch>
            <a:fillRect/>
          </a:stretch>
        </p:blipFill>
        <p:spPr bwMode="auto">
          <a:xfrm>
            <a:off x="5095868" y="2332038"/>
            <a:ext cx="5068366" cy="4525962"/>
          </a:xfrm>
          <a:prstGeom prst="rect">
            <a:avLst/>
          </a:prstGeom>
          <a:noFill/>
          <a:ln w="9525">
            <a:noFill/>
            <a:miter lim="800000"/>
            <a:headEnd/>
            <a:tailEnd/>
          </a:ln>
          <a:effectLst/>
        </p:spPr>
      </p:pic>
    </p:spTree>
    <p:extLst>
      <p:ext uri="{BB962C8B-B14F-4D97-AF65-F5344CB8AC3E}">
        <p14:creationId xmlns:p14="http://schemas.microsoft.com/office/powerpoint/2010/main" val="3956242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12310</Words>
  <Application>Microsoft Office PowerPoint</Application>
  <PresentationFormat>Widescreen</PresentationFormat>
  <Paragraphs>1090</Paragraphs>
  <Slides>258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258</vt:i4>
      </vt:variant>
    </vt:vector>
  </HeadingPairs>
  <TitlesOfParts>
    <vt:vector size="264" baseType="lpstr">
      <vt:lpstr>Arial</vt:lpstr>
      <vt:lpstr>Calibri</vt:lpstr>
      <vt:lpstr>Calibri Light</vt:lpstr>
      <vt:lpstr>Verdana</vt:lpstr>
      <vt:lpstr>Wingdings</vt:lpstr>
      <vt:lpstr>Office Theme</vt:lpstr>
      <vt:lpstr>MANAGEMENT INFORMATION SYSTEM</vt:lpstr>
      <vt:lpstr>UNIT 1</vt:lpstr>
      <vt:lpstr>INFORMATON SYSTEM</vt:lpstr>
      <vt:lpstr>PowerPoint Presentation</vt:lpstr>
      <vt:lpstr>FUNCTIONS OF INFORMATION SYSTEM</vt:lpstr>
      <vt:lpstr>COMPONENTS OF A INFORMATION SYSTEM</vt:lpstr>
      <vt:lpstr>BUSINESS INTELLIGENCE</vt:lpstr>
      <vt:lpstr>PowerPoint Presentation</vt:lpstr>
      <vt:lpstr>PARTS OF BI SYSTEM</vt:lpstr>
      <vt:lpstr>WHERE BI IS USED?</vt:lpstr>
      <vt:lpstr>PowerPoint Presentation</vt:lpstr>
      <vt:lpstr>BENEFITS OF BI</vt:lpstr>
      <vt:lpstr>PowerPoint Presentation</vt:lpstr>
      <vt:lpstr>PowerPoint Presentation</vt:lpstr>
      <vt:lpstr>INFORMATION SYSTEM</vt:lpstr>
      <vt:lpstr>PowerPoint Presentation</vt:lpstr>
      <vt:lpstr>Transaction Processing Systems </vt:lpstr>
      <vt:lpstr>Transaction processing: Examples</vt:lpstr>
      <vt:lpstr>Management Information System</vt:lpstr>
      <vt:lpstr>PowerPoint Presentation</vt:lpstr>
      <vt:lpstr>DECISION SUPPORT SYSTEM</vt:lpstr>
      <vt:lpstr>PowerPoint Presentation</vt:lpstr>
      <vt:lpstr>Executive Information System</vt:lpstr>
      <vt:lpstr>PowerPoint Presentation</vt:lpstr>
      <vt:lpstr>PowerPoint Presentation</vt:lpstr>
      <vt:lpstr>PERSONAL DIMENSIONS OF INFORMATION</vt:lpstr>
      <vt:lpstr>PowerPoint Presentation</vt:lpstr>
      <vt:lpstr>TIME DIMENSION</vt:lpstr>
      <vt:lpstr>LOCATION DIMENSION</vt:lpstr>
      <vt:lpstr>FORM DIMENSION</vt:lpstr>
      <vt:lpstr>PowerPoint Presentation</vt:lpstr>
      <vt:lpstr>ORGANIZATIONAL DIMENSIONS OF INFORMATION </vt:lpstr>
      <vt:lpstr>Information flows</vt:lpstr>
      <vt:lpstr>PowerPoint Presentation</vt:lpstr>
      <vt:lpstr>PowerPoint Presentation</vt:lpstr>
      <vt:lpstr>PowerPoint Presentation</vt:lpstr>
      <vt:lpstr> Information Granularity  </vt:lpstr>
      <vt:lpstr>What the Information describes?</vt:lpstr>
      <vt:lpstr>IT as a key resource in Business</vt:lpstr>
      <vt:lpstr>Nessasity of IT</vt:lpstr>
      <vt:lpstr>Technology as a Source of Support and Security </vt:lpstr>
      <vt:lpstr>Technology as a Link to the World </vt:lpstr>
      <vt:lpstr>PowerPoint Presentation</vt:lpstr>
      <vt:lpstr>The Advent of Mobile Solutions </vt:lpstr>
      <vt:lpstr>PowerPoint Presentation</vt:lpstr>
      <vt:lpstr>PORTER’S FIVE FORCE MODEL</vt:lpstr>
      <vt:lpstr>PowerPoint Presentation</vt:lpstr>
      <vt:lpstr>Generic strategies used to manage competitive forces</vt:lpstr>
      <vt:lpstr>PowerPoint Presentation</vt:lpstr>
      <vt:lpstr>PowerPoint Presentation</vt:lpstr>
      <vt:lpstr>VALUE CHAIN MODEL</vt:lpstr>
      <vt:lpstr>PowerPoint Presentation</vt:lpstr>
      <vt:lpstr>A value web is a collection of independent firms that use information technology to coordinate their value chains to produce a product or service for a market collectively. It is more customer-driven and operates in a less linear fashion than the traditional value chain. </vt:lpstr>
      <vt:lpstr>UNIT II</vt:lpstr>
      <vt:lpstr>COMMUNICATION SOFTWARE</vt:lpstr>
      <vt:lpstr>What does communication software do? </vt:lpstr>
      <vt:lpstr>FEATURES OF COMMUNICATION SOFTWARE</vt:lpstr>
      <vt:lpstr>PowerPoint Presentation</vt:lpstr>
      <vt:lpstr>TYPES OF COMMUNICATION SOFTWARE</vt:lpstr>
      <vt:lpstr>PowerPoint Presentation</vt:lpstr>
      <vt:lpstr>DATA OWNERSHIP</vt:lpstr>
      <vt:lpstr>What Does Data Ownership Mean?</vt:lpstr>
      <vt:lpstr>Information risks to manage </vt:lpstr>
      <vt:lpstr>PowerPoint Presentation</vt:lpstr>
      <vt:lpstr>CLEAN AND DIRTY DATA</vt:lpstr>
      <vt:lpstr>DIRTY DATA</vt:lpstr>
      <vt:lpstr>DUPLICATE DATA</vt:lpstr>
      <vt:lpstr>OUTDATED DATA</vt:lpstr>
      <vt:lpstr>INCOMPLETE DATA</vt:lpstr>
      <vt:lpstr>INACCURATE/INCORRECT DATA</vt:lpstr>
      <vt:lpstr>INCONSISTENT DATA</vt:lpstr>
      <vt:lpstr>Where does dirty data originate?</vt:lpstr>
      <vt:lpstr>WHAT IS CLEAN DATA?</vt:lpstr>
      <vt:lpstr>What is data cleaning?</vt:lpstr>
      <vt:lpstr>What is the difference between data cleaning and data transformation?</vt:lpstr>
      <vt:lpstr>How to clean your data?</vt:lpstr>
      <vt:lpstr>WEBSITES</vt:lpstr>
      <vt:lpstr>PowerPoint Presentation</vt:lpstr>
      <vt:lpstr>PowerPoint Presentation</vt:lpstr>
      <vt:lpstr>PowerPoint Presentation</vt:lpstr>
      <vt:lpstr>PowerPoint Presentation</vt:lpstr>
      <vt:lpstr>SEARCH ENGINES</vt:lpstr>
      <vt:lpstr>WEB 2.0</vt:lpstr>
      <vt:lpstr>PowerPoint Presentation</vt:lpstr>
      <vt:lpstr>PowerPoint Presentation</vt:lpstr>
      <vt:lpstr>RELATIONAL DATABASE</vt:lpstr>
      <vt:lpstr>PowerPoint Presentation</vt:lpstr>
      <vt:lpstr>PowerPoint Presentation</vt:lpstr>
      <vt:lpstr>DATA MINING AND DATA WAREHOUSING</vt:lpstr>
      <vt:lpstr>DATA MINING</vt:lpstr>
      <vt:lpstr>DATA MINING TECHNIQUES</vt:lpstr>
      <vt:lpstr>DATA WAREHOUSING</vt:lpstr>
      <vt:lpstr>PowerPoint Presentation</vt:lpstr>
      <vt:lpstr>TYPES OF DATA WAREHOUSING</vt:lpstr>
      <vt:lpstr>DATA MART</vt:lpstr>
      <vt:lpstr>For example, the sales or finance teams can use a data mart containing sales information only to make quarterly or yearly reports and projections</vt:lpstr>
      <vt:lpstr>How Data Marts Benefit Database Management? </vt:lpstr>
      <vt:lpstr>Dependent data marts are the subdivisions of a larger data warehouse that serves as a centralized data source. This is something known as the top-down approach — you first create a data warehouse and then design data marts on top of it. Within this sort of relationship, data marts do not interact with data sources directly. Based on the subjects, different sets of data are clustered inside a data warehouse, restructured, and loaded into respective data marts from where they can be queried. Dependent data marts are well suited for larger companies that need better control over the systems, improved performance, and lower telecommunication costs.</vt:lpstr>
      <vt:lpstr>Independent data marts act as standalone systems, meaning they can work without a data warehouse. They receive data from external and internal data sources directly. The data presented in independent data marts can be then used for the creation of a data warehouse. This approach is called bottom-up. Often, the motivation behind choosing independent data marts is shorter time to market. They work great for small to medium-sized companies. </vt:lpstr>
      <vt:lpstr>PowerPoint Presentation</vt:lpstr>
      <vt:lpstr>OLAP</vt:lpstr>
      <vt:lpstr>OLAP (Online Analytical Processing) is the technology behind many Business Intelligence (BI) applications. OLAP is a powerful technology for data discovery, including capabilities for limitless report viewing, complex analytical calculations, and predictive “what if” scenario (budget, forecast) planning.</vt:lpstr>
      <vt:lpstr>How is OLAP Technology Used? </vt:lpstr>
      <vt:lpstr>PowerPoint Presentation</vt:lpstr>
      <vt:lpstr>OLTP</vt:lpstr>
      <vt:lpstr>OLTP EXAMPLES</vt:lpstr>
      <vt:lpstr>Characteristics of OLTP systems </vt:lpstr>
      <vt:lpstr>OLTP VS OLAP</vt:lpstr>
      <vt:lpstr>PowerPoint Presentation</vt:lpstr>
      <vt:lpstr>Data mining VS Data warehousing</vt:lpstr>
      <vt:lpstr>BENEFITS OF DATA WAREHOUSING</vt:lpstr>
      <vt:lpstr>PowerPoint Presentation</vt:lpstr>
      <vt:lpstr>PowerPoint Presentation</vt:lpstr>
      <vt:lpstr>PowerPoint Presentation</vt:lpstr>
      <vt:lpstr>CHALLENGES IN DATA WAREHOUSING</vt:lpstr>
      <vt:lpstr>PowerPoint Presentation</vt:lpstr>
      <vt:lpstr>PowerPoint Presentation</vt:lpstr>
      <vt:lpstr>PowerPoint Presentation</vt:lpstr>
      <vt:lpstr>UNIT 3</vt:lpstr>
      <vt:lpstr>STEPS IN RATIONAL DECISION MAKING</vt:lpstr>
      <vt:lpstr>TYPES OF RATIONAL DECISION MAKING</vt:lpstr>
      <vt:lpstr>PROBLEMS IN RATIONAL DECISION MAKING</vt:lpstr>
      <vt:lpstr>INTRODUCTION TO DECISION SUPPORT SYSTEM</vt:lpstr>
      <vt:lpstr>COMPONENTS OF DECISION SUPPORT SYSTEM</vt:lpstr>
      <vt:lpstr>TYPES OF DECISION SUPPORT SYSTEM</vt:lpstr>
      <vt:lpstr>BENEFITS OF DSS</vt:lpstr>
      <vt:lpstr>GEOGRAPHICAL INFORMATION SYSTEM</vt:lpstr>
      <vt:lpstr>PowerPoint Presentation</vt:lpstr>
      <vt:lpstr>GIS IN MARKETING</vt:lpstr>
      <vt:lpstr>PowerPoint Presentation</vt:lpstr>
      <vt:lpstr>PowerPoint Presentation</vt:lpstr>
      <vt:lpstr>GIS IN LOGISTICS</vt:lpstr>
      <vt:lpstr>PowerPoint Presentation</vt:lpstr>
      <vt:lpstr>PowerPoint Presentation</vt:lpstr>
      <vt:lpstr>ARTIFICIAL INTELLIGENCE</vt:lpstr>
      <vt:lpstr>Examples</vt:lpstr>
      <vt:lpstr>PowerPoint Presentation</vt:lpstr>
      <vt:lpstr>PowerPoint Presentation</vt:lpstr>
      <vt:lpstr>PowerPoint Presentation</vt:lpstr>
      <vt:lpstr>EXPERT SYSTEM</vt:lpstr>
      <vt:lpstr>INTRODUCTION TO EXPERT SYSTEM</vt:lpstr>
      <vt:lpstr>CLASSES OF USERS</vt:lpstr>
      <vt:lpstr>ARCHITECTURE OF EXPERT SYSTEM</vt:lpstr>
      <vt:lpstr>PowerPoint Presentation</vt:lpstr>
      <vt:lpstr>MARBLE (Managing and Recommending Business Loans Evaluations) is a loan evaluating expert system</vt:lpstr>
      <vt:lpstr>INTELLIGENT AGENTS</vt:lpstr>
      <vt:lpstr>An intelligent agent as one that is capable of flexible autonomous action to meet its design objectives. Flexible means:</vt:lpstr>
      <vt:lpstr>PowerPoint Presentation</vt:lpstr>
      <vt:lpstr>FORMS OF INTELLIGENT AGENTS</vt:lpstr>
      <vt:lpstr>TYPES AND RULES OF INTELLIGENT AGENTS</vt:lpstr>
      <vt:lpstr>PowerPoint Presentation</vt:lpstr>
      <vt:lpstr>PowerPoint Presentation</vt:lpstr>
      <vt:lpstr>USER INTERFACE AGENTS</vt:lpstr>
      <vt:lpstr>INFORMATION MANAGEMENT AGENTS</vt:lpstr>
      <vt:lpstr>FUZZY LOGIC</vt:lpstr>
      <vt:lpstr>PowerPoint Presentation</vt:lpstr>
      <vt:lpstr>FUZZY LOGIC APPLICATIONS</vt:lpstr>
      <vt:lpstr>UNIT 4 - THREATS TO INTELLECTUAL PROPERTY AND COMPUTER CRIME</vt:lpstr>
      <vt:lpstr>IDENTITY THEFT</vt:lpstr>
      <vt:lpstr>What is Identity Theft?</vt:lpstr>
      <vt:lpstr>How personal information can be used?</vt:lpstr>
      <vt:lpstr>PowerPoint Presentation</vt:lpstr>
      <vt:lpstr>PowerPoint Presentation</vt:lpstr>
      <vt:lpstr>How imposters get personal information?</vt:lpstr>
      <vt:lpstr>PowerPoint Presentation</vt:lpstr>
      <vt:lpstr>Indications of Identity Theft</vt:lpstr>
      <vt:lpstr>How to prevent Identity Theft?</vt:lpstr>
      <vt:lpstr>PowerPoint Presentation</vt:lpstr>
      <vt:lpstr>GUIDELINES FOR ETHICAL COMPUTER USAGE</vt:lpstr>
      <vt:lpstr>SECURITY &amp; ETHICAL CHALLENGES</vt:lpstr>
      <vt:lpstr>PowerPoint Presentation</vt:lpstr>
      <vt:lpstr>CORPORATE SOCIAL RESPONSIBILITY THEORIES</vt:lpstr>
      <vt:lpstr>Principles of technology ethics</vt:lpstr>
      <vt:lpstr>AITP Standards of Professional Conduct</vt:lpstr>
      <vt:lpstr>COMPUTER CRIME</vt:lpstr>
      <vt:lpstr>PowerPoint Presentation</vt:lpstr>
      <vt:lpstr>Hacking &amp; Cracking</vt:lpstr>
      <vt:lpstr>Internet Protocol Spoofing</vt:lpstr>
      <vt:lpstr>PowerPoint Presentation</vt:lpstr>
      <vt:lpstr>NETWORK PACKET SNIFFERS</vt:lpstr>
      <vt:lpstr>DENIAL OF SERVICE ATTACK</vt:lpstr>
      <vt:lpstr>SOCIAL ENGINEERING</vt:lpstr>
      <vt:lpstr>Phishing</vt:lpstr>
      <vt:lpstr>How to recognize phishing emails?</vt:lpstr>
      <vt:lpstr>BUFFER OVERFLOW ATTACK</vt:lpstr>
      <vt:lpstr>CYBER THEFT</vt:lpstr>
      <vt:lpstr>Cyberterrorism</vt:lpstr>
      <vt:lpstr>Unauthorized Use at Work</vt:lpstr>
      <vt:lpstr>Adware and Spyware</vt:lpstr>
      <vt:lpstr>How to protect from cybercrime?</vt:lpstr>
      <vt:lpstr>COMPUTER FORENSICS</vt:lpstr>
      <vt:lpstr>NEEDS OF COMPUTER FORENSICS</vt:lpstr>
      <vt:lpstr>DIGITAL EVIDENCE</vt:lpstr>
      <vt:lpstr>TYPES OF DIGITAL EVIDENCE</vt:lpstr>
      <vt:lpstr>RULES OF EVIDENCE</vt:lpstr>
      <vt:lpstr>LOCATIONS FOR EVIDENCE</vt:lpstr>
      <vt:lpstr>Computer forensics methodogy</vt:lpstr>
      <vt:lpstr>APPLICATIONS OF COMPUTER FORENSICS</vt:lpstr>
      <vt:lpstr>UNIT 5</vt:lpstr>
      <vt:lpstr>SaaS</vt:lpstr>
      <vt:lpstr>Advantages of SaaS</vt:lpstr>
      <vt:lpstr>Applicability and types of SaaS</vt:lpstr>
      <vt:lpstr>IMPORTANT FACTORS OF A GOOD SaaS DESIGN</vt:lpstr>
      <vt:lpstr>PowerPoint Presentation</vt:lpstr>
      <vt:lpstr>PowerPoint Presentation</vt:lpstr>
      <vt:lpstr>SaaS Adoption by Segment</vt:lpstr>
      <vt:lpstr>CLOUD COMPUTING</vt:lpstr>
      <vt:lpstr>CHARACTERISTICS OF CLOUD COMPUTING</vt:lpstr>
      <vt:lpstr>PowerPoint Presentation</vt:lpstr>
      <vt:lpstr>CLOUD SERVICE MODELS</vt:lpstr>
      <vt:lpstr>PowerPoint Presentation</vt:lpstr>
      <vt:lpstr>PowerPoint Presentation</vt:lpstr>
      <vt:lpstr>ADVANTAGES OF CLOUD COMPUTING</vt:lpstr>
      <vt:lpstr>DISADVANTAGES OF CLOUD COMPUTING</vt:lpstr>
      <vt:lpstr>ETHICS AND PRIVACY CONCERNS IN IT</vt:lpstr>
      <vt:lpstr>COMPUTER ETHICS</vt:lpstr>
      <vt:lpstr>CATEGORIES OF COMPUTER ETHICS PROBLEMS</vt:lpstr>
      <vt:lpstr>PRIVACY</vt:lpstr>
      <vt:lpstr>COMPUTER CODE OF ETHICS</vt:lpstr>
      <vt:lpstr>SECURING THE WEB</vt:lpstr>
      <vt:lpstr>PowerPoint Presentation</vt:lpstr>
      <vt:lpstr>HOLOGRAPHIC STORAGE DEVICES</vt:lpstr>
      <vt:lpstr>PowerPoint Presentation</vt:lpstr>
      <vt:lpstr>PowerPoint Presentation</vt:lpstr>
      <vt:lpstr>PowerPoint Presentation</vt:lpstr>
      <vt:lpstr>AUTOMATIC SPEECH RECOGNITION</vt:lpstr>
      <vt:lpstr>PowerPoint Presentation</vt:lpstr>
      <vt:lpstr>HOW “ASR” WORKS?</vt:lpstr>
      <vt:lpstr>TUNING TEST: HOW ASR LEARNS FORM HUMAN</vt:lpstr>
      <vt:lpstr>SPEECH RECOGNITION SOFTWARE</vt:lpstr>
      <vt:lpstr>Practical uses of Automatic Speech Recognition Softwares</vt:lpstr>
      <vt:lpstr>PowerPoint Presentation</vt:lpstr>
      <vt:lpstr>PowerPoint Presentation</vt:lpstr>
      <vt:lpstr>VIRTUAL REALITY</vt:lpstr>
      <vt:lpstr>EXAMPLES OF VR</vt:lpstr>
      <vt:lpstr>PowerPoint Presentation</vt:lpstr>
      <vt:lpstr>PowerPoint Presentation</vt:lpstr>
      <vt:lpstr>Medicine, culture, education and architecture are some of the areas that have already taken advantage of this technology</vt:lpstr>
      <vt:lpstr>DIGITAL CASH</vt:lpstr>
      <vt:lpstr>HOW DIGITAL CASH WORKS?</vt:lpstr>
      <vt:lpstr>PowerPoint Presentation</vt:lpstr>
      <vt:lpstr>ADVANTAGES OF DIGITAL MONEY </vt:lpstr>
      <vt:lpstr>PowerPoint Presentation</vt:lpstr>
      <vt:lpstr>DISADVANTAGES OF DIGITAL MONEY</vt:lpstr>
      <vt:lpstr>PowerPoint Presentation</vt:lpstr>
      <vt:lpstr>WEARABLE TECHNOLOGY</vt:lpstr>
      <vt:lpstr>PowerPoint Presentation</vt:lpstr>
      <vt:lpstr>EXAMPLES</vt:lpstr>
      <vt:lpstr>MULTI STATE CPU’s</vt:lpstr>
      <vt:lpstr>PowerPoint Presentation</vt:lpstr>
      <vt:lpstr>PowerPoint Presentation</vt:lpstr>
      <vt:lpstr>                          BIO-METRICS</vt:lpstr>
      <vt:lpstr>PowerPoint Presentation</vt:lpstr>
      <vt:lpstr>TYPES OF BIOMETRIC SECURITY</vt:lpstr>
      <vt:lpstr>EXAMPLES OF BIOMETRIC SECURITY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cp:revision>
  <dcterms:created xsi:type="dcterms:W3CDTF">2022-07-08T07:23:16Z</dcterms:created>
  <dcterms:modified xsi:type="dcterms:W3CDTF">2022-07-12T05:46:09Z</dcterms:modified>
</cp:coreProperties>
</file>