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91" r:id="rId3"/>
    <p:sldId id="505" r:id="rId4"/>
    <p:sldId id="440" r:id="rId5"/>
    <p:sldId id="441" r:id="rId6"/>
    <p:sldId id="506" r:id="rId7"/>
    <p:sldId id="507" r:id="rId8"/>
    <p:sldId id="508" r:id="rId9"/>
    <p:sldId id="509" r:id="rId10"/>
    <p:sldId id="510" r:id="rId11"/>
    <p:sldId id="518" r:id="rId12"/>
    <p:sldId id="519" r:id="rId13"/>
    <p:sldId id="520" r:id="rId14"/>
    <p:sldId id="525" r:id="rId15"/>
    <p:sldId id="521" r:id="rId16"/>
    <p:sldId id="522" r:id="rId17"/>
    <p:sldId id="511" r:id="rId18"/>
    <p:sldId id="523" r:id="rId19"/>
    <p:sldId id="524" r:id="rId20"/>
    <p:sldId id="51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40" r:id="rId35"/>
    <p:sldId id="541" r:id="rId36"/>
    <p:sldId id="542" r:id="rId37"/>
    <p:sldId id="543" r:id="rId38"/>
    <p:sldId id="544" r:id="rId39"/>
    <p:sldId id="545" r:id="rId40"/>
    <p:sldId id="546" r:id="rId41"/>
    <p:sldId id="551" r:id="rId42"/>
    <p:sldId id="552" r:id="rId43"/>
    <p:sldId id="553" r:id="rId44"/>
    <p:sldId id="554" r:id="rId45"/>
    <p:sldId id="555" r:id="rId46"/>
    <p:sldId id="556" r:id="rId47"/>
    <p:sldId id="557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5" autoAdjust="0"/>
    <p:restoredTop sz="9466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553EF-7F1D-446C-9330-599A3C1C7DD7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6769-E2C1-47D0-9377-820AB532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836750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767422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616886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494290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115277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215727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825884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34003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8FB4-6C33-488B-946B-64061B2A62D0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4F0E-3E5C-4684-90C6-7590D4489A17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D641A-CAFC-4585-94DF-18EBF3155DA1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C2E4-2E23-41C8-A713-36833C602F5D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E8C5-0FD3-4941-9C0C-E3F473C3D543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A780-79DF-4356-A496-A29ABF576345}" type="datetime1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A458-E5EF-44DF-A2E4-5AB76963EF0A}" type="datetime1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9D9E-B3AC-42E0-9F75-F77AE85DEBBA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411D-A395-4151-9125-A278DB900852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F496-95EE-4120-B3D3-11F84E1BDF46}" type="datetime1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B554-0F5E-4E90-9938-07C821A9DC76}" type="datetime1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CAC0-1CD4-47DE-AED2-3421C2AF0F02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22860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MECHATRONICS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98A2-B349-427F-B46F-04D871FB250F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2999482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Mechatronics Design process-stages -Traditional and Mechatronics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concepts-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of Mechatronics systems- Pick and place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- Autonomous mobile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- Engine Management system- Automatic car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barrier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data acquisition and control systems, virtual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instrumentation, interfacing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various sensors and actuators with PC.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DESIGN PROCESS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819400" y="838200"/>
            <a:ext cx="3505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34910" y="1600200"/>
            <a:ext cx="3505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ANALYSIS OF PROBLEM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1668" y="4351408"/>
            <a:ext cx="5105400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SELECTION OF SUITABLE SOLUTION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95917" y="5363081"/>
            <a:ext cx="441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PRODUCTION OF DETAILED DESIGN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4572000" y="121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04368" y="482765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127868" y="3352800"/>
            <a:ext cx="495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GENERATION OF POSSIBLE SOLUTION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4572000" y="2895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514600" y="2438400"/>
            <a:ext cx="411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PREPERATION OF SPECIFICTION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32" name="Straight Arrow Connector 31"/>
          <p:cNvCxnSpPr>
            <a:stCxn id="7" idx="2"/>
          </p:cNvCxnSpPr>
          <p:nvPr/>
        </p:nvCxnSpPr>
        <p:spPr>
          <a:xfrm>
            <a:off x="4587510" y="2057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595602" y="3886200"/>
            <a:ext cx="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209800" y="6248400"/>
            <a:ext cx="487106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PRODUCTION OF WORKING DRAWINGS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594253" y="5715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42D6-115C-43BD-89CB-87088846DB07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352800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CASE STUDY 1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CAR PARKING BARRIER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B28F-C4BE-4D05-BC59-6BDCEEE0002E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0" y="858370"/>
            <a:ext cx="5486399" cy="50023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9384" y="228600"/>
            <a:ext cx="564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CAR PARKING 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BARRIER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E73E-E913-4BA0-B518-000E9E5E3591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3048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PLC BLOCK – CAR PARKING BARRIER</a:t>
            </a:r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319212"/>
            <a:ext cx="8963025" cy="42195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6E32-FF08-4D77-8968-9A73173A5370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LADDER DIAGRAM</a:t>
            </a:r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80953"/>
            <a:ext cx="5943600" cy="62806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10EA-06D1-45A1-BC62-E9D2D8085FD1}" type="datetime1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352800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CASE STUDY 2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PICK AND PLACE ROBOT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08AD-4042-47C0-B0B5-B83A2B89CE31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060" y="228600"/>
            <a:ext cx="5905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PICK AND PLACE ROBOT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2503" y="1509622"/>
            <a:ext cx="4917897" cy="412917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B18-74DF-419E-9CAE-E3ABEE036287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400"/>
            <a:ext cx="8458200" cy="64579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212B-7BF6-4662-86DB-31212DEB6DDC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352800"/>
            <a:ext cx="9525000" cy="152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CASE STUDY 3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ENGINE MANAGEMENT SYSTEM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818E-252B-4B52-9E81-D65CC1D95592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98056"/>
            <a:ext cx="8229599" cy="62618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BC2D-38E9-4523-A725-D2FE9FFAD0F7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088700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TRADITIONAL </a:t>
            </a:r>
            <a:r>
              <a:rPr lang="en-US" sz="48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Vs</a:t>
            </a: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MECHATRONICS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99B4-3412-4CA9-9C15-DE8F62F2B0CF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3814082" cy="3388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1837095"/>
            <a:ext cx="4352925" cy="3829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8782" y="302012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244" y="152400"/>
            <a:ext cx="8269147" cy="64045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35E0-AB54-43C9-991D-C1DB398FE265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352800"/>
            <a:ext cx="9525000" cy="152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CASE STUDY 3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AUTONOMOUS MOBILE ROBOT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382-8EFF-4EC4-B7A3-65C53BF360FE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436B-C4AA-4243-8148-642812B5B48D}" type="datetime1">
              <a:rPr lang="en-US" smtClean="0"/>
              <a:t>7/26/2018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796"/>
            <a:ext cx="4648200" cy="315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66177"/>
            <a:ext cx="38195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NEED / APPLICATION FOR AMR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A3C0-82E1-42AE-981D-A4AEB0723A2F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8203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963667"/>
            <a:ext cx="666750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Surveillance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Patrolling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Identification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Remotely operated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weapons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Disaster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REQUIREMENTS FOR AMR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31F3-2EE0-4C5A-A3F9-AB1299F23B90}" type="datetime1">
              <a:rPr lang="en-US" smtClean="0"/>
              <a:t>7/26/2018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610600" cy="4321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Robots have to be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capable of achieving task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human input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Robots have to be able to make and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 decisions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based on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Robots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to be able to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to changes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STEPS IN AMR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011F-CF65-4834-915B-E179E48D2380}" type="datetime1">
              <a:rPr lang="en-US" smtClean="0"/>
              <a:t>7/26/2018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42" y="1219200"/>
            <a:ext cx="42005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TASKS TO BE ADDRESSED FOR AMR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CFB5-D500-494E-9E27-D39CB6767E47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Modeling of robot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mechanisms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Robot sensor selection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actuators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architectures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8153400" cy="54317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Modeling of robot mechanisms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32-AE4E-40DF-8E8F-5182D1FFF1C9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Kinematics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computes the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joint angle configuration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necessary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reach a particular point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space.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Dynamics computes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trajectory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 the robot such that it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reaches the desired goal without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colliding with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obstacles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Robot sensor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CDAC-1BD6-41D1-9DB5-8BAAA9400848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697" y="10668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Two things to sense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own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surroundings</a:t>
            </a: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 types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Passive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Thermometer, Potentiometers, Accelerometer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Cameras, Contact sensors, Compass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Active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Optical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Encoder, proximity sensor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Sonar, Lasers, GPS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of actuators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E8C-6CEB-4ABB-8473-35616BB2D6C7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22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get a particular robot actuation to a particular location it is important to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apply the correct amount of force or torque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it.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accurately achieve a task in an intelligent environment, a robot has to be able to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 dynamically to changes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surrounding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most common control approach is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PD-control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(proportional,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derivative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control)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088700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b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E4E7-024C-4858-9B2E-14F07C976D8D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5900"/>
            <a:ext cx="2333625" cy="4124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133713"/>
            <a:ext cx="3400383" cy="2859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ED20-DAF7-4CEA-BA6C-90C8DB18490E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Series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planning architectures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Parallel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planning architectures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Hybrid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architectures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352800"/>
            <a:ext cx="9525000" cy="152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DATA ACQUISITION &amp; CONTROL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CD93-E604-456B-9140-1878D6E23526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DA&amp;C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A82E-D550-4AA6-A154-4FEDC3B0BEA0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8203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add-on hardware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components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Monitoring system 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from a real-world process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sensor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display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Controlling system - convert low-power computer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signals to real world signals through actuators resulting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motion, heat, pressure, etc.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BLOCK DIAGRAM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797821" y="838200"/>
            <a:ext cx="3505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PHYSICAL SYSTEM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88221" y="1752600"/>
            <a:ext cx="472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TRANSDUCER ( SENSOR) / ACTUATOR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73247" y="5724525"/>
            <a:ext cx="5105400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COMPUTER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04068" y="4267200"/>
            <a:ext cx="495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A/D CONVERTOR / D/A CONVERTOR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8400" y="2987984"/>
            <a:ext cx="411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</a:rPr>
              <a:t>SIGNAL CONDITIONING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505200" y="3445184"/>
            <a:ext cx="304800" cy="822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491038" y="4800600"/>
            <a:ext cx="318961" cy="923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581400" y="2209800"/>
            <a:ext cx="304800" cy="778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534870" y="1219200"/>
            <a:ext cx="35132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5334000" y="4800600"/>
            <a:ext cx="304800" cy="923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334000" y="3464065"/>
            <a:ext cx="304800" cy="8031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334000" y="2209127"/>
            <a:ext cx="304800" cy="7788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5410200" y="1219201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BFB6-9C75-4F1E-8B67-4CAAA311C57E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TRANSDUCERS (SENSORS)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9F4B-6F1E-42D7-8487-9754045CAD05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8203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92749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Sense physical phenomena and translate it into electric signal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124200"/>
            <a:ext cx="297180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Temperature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Pressure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Light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095821"/>
            <a:ext cx="4572000" cy="16189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Displacement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Level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Force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9296400" cy="543178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ACTUATORS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8C94-A114-455E-B29E-6F19C1ED0AB8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8203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92749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device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that activates process control equipment by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power of: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128863"/>
            <a:ext cx="29718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Pneumatic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Hydraulic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Mechanical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electrical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095821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86106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SIGNAL CONDITIONING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533-7CE6-4E2B-889D-C2A671A7D440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8203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92749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Electrical signals are conditioned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following features may be available: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128863"/>
            <a:ext cx="29718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Amplification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Isolation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Linearization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Filtering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095821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86106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A/D CONVERTOR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8EE6-70C2-4C1D-A227-A0E943EB6553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8203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76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analog voltage or current levels into digital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conversion is necessary to enable the computer to process or store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095821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5049124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86106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D/A CONVERTOR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856D-F5C4-476E-90AE-3A04864B5F09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8203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information into analog voltage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allows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computer to control real-world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095821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099193"/>
            <a:ext cx="63246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3154"/>
            <a:ext cx="8610600" cy="54317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CRITERIA FOR A/D OR D/A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6566-74F6-47B7-8D4E-42C81003773A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88203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Type of signals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rate (in samples per second)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(usually measured in bits of resolution)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range (specified in full-scale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volts)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Noise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nonlinearity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3095821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04900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CONT…</a:t>
            </a:r>
            <a: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E976-74E5-4176-A1D9-D40E80560C88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1981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– Sequential approach to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Mechatronics – concurrent inclusions of various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SIGNAL TYPE</a:t>
            </a:r>
            <a:endParaRPr lang="en-US" sz="4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534400" cy="2895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Analog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Signal is continuous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Example: strain gage. Most of transducers produce analog signals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2214" y="4191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Digital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Signal  is either ON or OFF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Example: light switch.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056-0A7C-4870-B24D-1EDE32AF38B2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SAMPLE RATE</a:t>
            </a:r>
            <a:endParaRPr lang="en-US" sz="4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93614" y="838200"/>
            <a:ext cx="8534400" cy="28956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Determines how often conversions take place.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 higher the sampling rate, the better.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2214" y="41148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17303"/>
              </p:ext>
            </p:extLst>
          </p:nvPr>
        </p:nvGraphicFramePr>
        <p:xfrm>
          <a:off x="609600" y="2743200"/>
          <a:ext cx="2362200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Bitmap Image" r:id="rId4" imgW="4038095" imgH="3962953" progId="PBrush">
                  <p:embed/>
                </p:oleObj>
              </mc:Choice>
              <mc:Fallback>
                <p:oleObj name="Bitmap Image" r:id="rId4" imgW="4038095" imgH="3962953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769" r="50943" b="28847"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2362200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52133"/>
              </p:ext>
            </p:extLst>
          </p:nvPr>
        </p:nvGraphicFramePr>
        <p:xfrm>
          <a:off x="4876800" y="4672012"/>
          <a:ext cx="2971800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Bitmap Image" r:id="rId6" imgW="4038095" imgH="3962953" progId="PBrush">
                  <p:embed/>
                </p:oleObj>
              </mc:Choice>
              <mc:Fallback>
                <p:oleObj name="Bitmap Image" r:id="rId6" imgW="4038095" imgH="3962953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169" t="67308"/>
                      <a:stretch>
                        <a:fillRect/>
                      </a:stretch>
                    </p:blipFill>
                    <p:spPr bwMode="auto">
                      <a:xfrm>
                        <a:off x="4876800" y="4672012"/>
                        <a:ext cx="2971800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79579"/>
              </p:ext>
            </p:extLst>
          </p:nvPr>
        </p:nvGraphicFramePr>
        <p:xfrm>
          <a:off x="4800600" y="2819400"/>
          <a:ext cx="286702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Bitmap Image" r:id="rId7" imgW="4038095" imgH="3962953" progId="PBrush">
                  <p:embed/>
                </p:oleObj>
              </mc:Choice>
              <mc:Fallback>
                <p:oleObj name="Bitmap Image" r:id="rId7" imgW="4038095" imgH="3962953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057" b="69231"/>
                      <a:stretch>
                        <a:fillRect/>
                      </a:stretch>
                    </p:blipFill>
                    <p:spPr bwMode="auto">
                      <a:xfrm>
                        <a:off x="4800600" y="2819400"/>
                        <a:ext cx="286702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55801"/>
              </p:ext>
            </p:extLst>
          </p:nvPr>
        </p:nvGraphicFramePr>
        <p:xfrm>
          <a:off x="304800" y="4325143"/>
          <a:ext cx="2974975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Bitmap Image" r:id="rId8" imgW="4038095" imgH="3962953" progId="PBrush">
                  <p:embed/>
                </p:oleObj>
              </mc:Choice>
              <mc:Fallback>
                <p:oleObj name="Bitmap Image" r:id="rId8" imgW="4038095" imgH="3962953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169" t="30769" b="32692"/>
                      <a:stretch>
                        <a:fillRect/>
                      </a:stretch>
                    </p:blipFill>
                    <p:spPr bwMode="auto">
                      <a:xfrm>
                        <a:off x="304800" y="4325143"/>
                        <a:ext cx="2974975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2895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ANALOGUE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287907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 SAMPLES / CYCLE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4648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 SAMPLES / CYCLE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83743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 SAMPLES / CYCLE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01DB7-9D7B-405C-81C1-436AFB5A4DC1}" type="datetime1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Cont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…</a:t>
            </a:r>
            <a:endParaRPr lang="en-US" sz="4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534400" cy="28956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Acquired signal gets distorted if sampling rate is too small.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2214" y="4191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C:\My Documents\alia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57" y="3124200"/>
            <a:ext cx="6313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8260-80BC-405D-AACC-5EBFC32500A1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RANGE</a:t>
            </a:r>
            <a:endParaRPr lang="en-US" sz="4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534400" cy="28956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Minimum and maximum voltage levels that the A/D converter can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quantize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Ranges are selectable (either hardware or software) to accurately measure the signal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2214" y="4191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9483-0A26-4399-A11F-8B8BF71D447C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RESOLUTION</a:t>
            </a:r>
            <a:endParaRPr lang="en-US" sz="4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2214" y="4191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B326-C5D2-4399-B33B-8148C5D7408E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6858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SOFTWARE</a:t>
            </a:r>
            <a:endParaRPr lang="en-US" sz="4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93614" y="1143000"/>
            <a:ext cx="8534400" cy="5029200"/>
          </a:xfrm>
          <a:noFill/>
        </p:spPr>
        <p:txBody>
          <a:bodyPr lIns="90488" tIns="44450" rIns="90488" bIns="44450"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Connects DA&amp;C with PC</a:t>
            </a:r>
          </a:p>
          <a:p>
            <a:pPr>
              <a:lnSpc>
                <a:spcPct val="170000"/>
              </a:lnSpc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Software driver package or special application </a:t>
            </a:r>
            <a:r>
              <a:rPr lang="en-US" sz="5100" dirty="0">
                <a:latin typeface="Arial" pitchFamily="34" charset="0"/>
                <a:cs typeface="Arial" pitchFamily="34" charset="0"/>
              </a:rPr>
              <a:t>software like - MATLAB,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LabVIEW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,.</a:t>
            </a:r>
          </a:p>
          <a:p>
            <a:pPr>
              <a:lnSpc>
                <a:spcPct val="170000"/>
              </a:lnSpc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Functions:</a:t>
            </a:r>
          </a:p>
          <a:p>
            <a:pPr lvl="1">
              <a:lnSpc>
                <a:spcPct val="170000"/>
              </a:lnSpc>
            </a:pPr>
            <a:r>
              <a:rPr lang="en-US" sz="5100" dirty="0">
                <a:latin typeface="Arial" pitchFamily="34" charset="0"/>
                <a:cs typeface="Arial" pitchFamily="34" charset="0"/>
              </a:rPr>
              <a:t>Integrate DAQ boards in a 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computer</a:t>
            </a:r>
          </a:p>
          <a:p>
            <a:pPr lvl="1">
              <a:lnSpc>
                <a:spcPct val="170000"/>
              </a:lnSpc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Acquire </a:t>
            </a:r>
            <a:r>
              <a:rPr lang="en-US" sz="5100" dirty="0">
                <a:latin typeface="Arial" pitchFamily="34" charset="0"/>
                <a:cs typeface="Arial" pitchFamily="34" charset="0"/>
              </a:rPr>
              <a:t>data at required sampling rate.</a:t>
            </a:r>
          </a:p>
          <a:p>
            <a:pPr lvl="1">
              <a:lnSpc>
                <a:spcPct val="170000"/>
              </a:lnSpc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Analyze </a:t>
            </a:r>
            <a:r>
              <a:rPr lang="en-US" sz="5100" dirty="0">
                <a:latin typeface="Arial" pitchFamily="34" charset="0"/>
                <a:cs typeface="Arial" pitchFamily="34" charset="0"/>
              </a:rPr>
              <a:t>and display the acquired data.</a:t>
            </a:r>
          </a:p>
          <a:p>
            <a:pPr lvl="1">
              <a:lnSpc>
                <a:spcPct val="170000"/>
              </a:lnSpc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Stream </a:t>
            </a:r>
            <a:r>
              <a:rPr lang="en-US" sz="5100" dirty="0">
                <a:latin typeface="Arial" pitchFamily="34" charset="0"/>
                <a:cs typeface="Arial" pitchFamily="34" charset="0"/>
              </a:rPr>
              <a:t>data to and from disk.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2214" y="4191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46A5-E515-41BC-9217-699FC274198A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6858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VIRTUAL INSTRUMENTATION</a:t>
            </a:r>
            <a:endParaRPr lang="en-US" sz="4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93614" y="1981200"/>
            <a:ext cx="8534400" cy="41910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test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analyze, control and design virtually with </a:t>
            </a:r>
            <a:r>
              <a:rPr lang="en-US" dirty="0">
                <a:latin typeface="Arial" pitchFamily="34" charset="0"/>
                <a:cs typeface="Arial" pitchFamily="34" charset="0"/>
              </a:rPr>
              <a:t>the help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PC equipped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data acquisition hardware and software to perform the functions of traditional instruments.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Control of external hardware device also.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2214" y="4191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49E-5DBA-432A-8CCD-0B09EEAF6316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6858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ont..</a:t>
            </a:r>
            <a:endParaRPr lang="en-US" sz="4000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676400"/>
            <a:ext cx="6819900" cy="3962400"/>
          </a:xfrm>
          <a:prstGeom prst="rect">
            <a:avLst/>
          </a:prstGeo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22214" y="4191000"/>
            <a:ext cx="807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57200" indent="-4572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120F-E1C6-4429-9FDF-EAB79D0B9CDD}" type="datetime1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ayi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AF69D-0803-48B4-B0C0-B96BB7493A4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C5688-DE4A-4E1E-A0F9-3E8D6B47E98B}" type="datetime1">
              <a:rPr lang="en-US" smtClean="0"/>
              <a:t>7/26/2018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07378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EXAMPLE 1 – WEIGHING MACHINE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9BEC-941A-4703-97C2-BE27DB7494FD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058025" cy="325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86" y="4248150"/>
            <a:ext cx="3336269" cy="233401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827326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EXAMPLE 2 – CENTRAL HEATING SYSTEM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5795-92ED-4DEA-B0C7-B94F742A8D7F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7153275" cy="32194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827326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EXAMPLE 3 – TIMED SWITCH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4D04-96FF-4649-83F8-163FD9700A02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914" y="1832888"/>
            <a:ext cx="3781425" cy="1977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9019" y="2925023"/>
            <a:ext cx="2857500" cy="317097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827326"/>
            <a:ext cx="10134600" cy="228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EXAMPLE 4 – WIPER MECHANISM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855C-9D11-4027-B985-C314D6BA6344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95529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2505075"/>
            <a:ext cx="4295775" cy="18478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04900"/>
            <a:ext cx="10134600" cy="228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COMPARISON</a:t>
            </a:r>
            <a:endParaRPr lang="en-US" sz="6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94BF-8933-4896-A5A7-F07AEA66702C}" type="datetime1">
              <a:rPr lang="en-US" smtClean="0"/>
              <a:t>7/26/2018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91768"/>
              </p:ext>
            </p:extLst>
          </p:nvPr>
        </p:nvGraphicFramePr>
        <p:xfrm>
          <a:off x="838200" y="2133600"/>
          <a:ext cx="7848600" cy="332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3810000"/>
              </a:tblGrid>
              <a:tr h="8311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TRADITIONAL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MECHANICAL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Sequential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approach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Concurrent inclusion of all discipline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Less flexible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More flexible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Less accurate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More accurate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More complicate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mechanical design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Less complicate mechanical design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Involves more components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Involves lesser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components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More moving parts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Few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moving parts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RAJARAJAN BSACIST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8299</TotalTime>
  <Words>1031</Words>
  <Application>Microsoft Office PowerPoint</Application>
  <PresentationFormat>On-screen Show (4:3)</PresentationFormat>
  <Paragraphs>371</Paragraphs>
  <Slides>48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Rounded MT Bold</vt:lpstr>
      <vt:lpstr>Calibri</vt:lpstr>
      <vt:lpstr>Wingdings</vt:lpstr>
      <vt:lpstr>Office Theme</vt:lpstr>
      <vt:lpstr>Bitmap Image</vt:lpstr>
      <vt:lpstr>MODULE VI MECHATRONICS SYSTEMS</vt:lpstr>
      <vt:lpstr>TRADITIONAL Vs MECHATRONICS </vt:lpstr>
      <vt:lpstr>CONT… </vt:lpstr>
      <vt:lpstr>CONT… </vt:lpstr>
      <vt:lpstr>EXAMPLE 1 – WEIGHING MACHINE</vt:lpstr>
      <vt:lpstr>EXAMPLE 2 – CENTRAL HEATING SYSTEM</vt:lpstr>
      <vt:lpstr>EXAMPLE 3 – TIMED SWITCH</vt:lpstr>
      <vt:lpstr>EXAMPLE 4 – WIPER MECHANISM</vt:lpstr>
      <vt:lpstr>COMPARISON</vt:lpstr>
      <vt:lpstr>DESIGN PROCESS</vt:lpstr>
      <vt:lpstr>CASE STUDY 1 CAR PARKING BARRIER </vt:lpstr>
      <vt:lpstr>PowerPoint Presentation</vt:lpstr>
      <vt:lpstr>PowerPoint Presentation</vt:lpstr>
      <vt:lpstr>PowerPoint Presentation</vt:lpstr>
      <vt:lpstr>CASE STUDY 2 PICK AND PLACE ROBOT </vt:lpstr>
      <vt:lpstr>PowerPoint Presentation</vt:lpstr>
      <vt:lpstr>PowerPoint Presentation</vt:lpstr>
      <vt:lpstr>CASE STUDY 3 ENGINE MANAGEMENT SYSTEM </vt:lpstr>
      <vt:lpstr>PowerPoint Presentation</vt:lpstr>
      <vt:lpstr>PowerPoint Presentation</vt:lpstr>
      <vt:lpstr>CASE STUDY 3 AUTONOMOUS MOBILE ROBOT</vt:lpstr>
      <vt:lpstr>PowerPoint Presentation</vt:lpstr>
      <vt:lpstr>NEED / APPLICATION FOR AMR</vt:lpstr>
      <vt:lpstr>REQUIREMENTS FOR AMR</vt:lpstr>
      <vt:lpstr>STEPS IN AMR</vt:lpstr>
      <vt:lpstr>TASKS TO BE ADDRESSED FOR AMR</vt:lpstr>
      <vt:lpstr>Modeling of robot mechanisms</vt:lpstr>
      <vt:lpstr>Robot sensor selection</vt:lpstr>
      <vt:lpstr>Control of actuators</vt:lpstr>
      <vt:lpstr>Control architectures</vt:lpstr>
      <vt:lpstr>DATA ACQUISITION &amp; CONTROL</vt:lpstr>
      <vt:lpstr>DA&amp;C</vt:lpstr>
      <vt:lpstr>BLOCK DIAGRAM</vt:lpstr>
      <vt:lpstr>TRANSDUCERS (SENSORS)</vt:lpstr>
      <vt:lpstr>ACTUATORS</vt:lpstr>
      <vt:lpstr>SIGNAL CONDITIONING</vt:lpstr>
      <vt:lpstr>A/D CONVERTOR</vt:lpstr>
      <vt:lpstr>D/A CONVERTOR</vt:lpstr>
      <vt:lpstr>CRITERIA FOR A/D OR D/A</vt:lpstr>
      <vt:lpstr> SIGNAL TYPE</vt:lpstr>
      <vt:lpstr> SAMPLE RATE</vt:lpstr>
      <vt:lpstr> Cont…</vt:lpstr>
      <vt:lpstr> RANGE</vt:lpstr>
      <vt:lpstr> RESOLUTION</vt:lpstr>
      <vt:lpstr> SOFTWARE</vt:lpstr>
      <vt:lpstr> VIRTUAL INSTRUMENTATION</vt:lpstr>
      <vt:lpstr> Cont..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Side Management– Concept and Need For It.</dc:title>
  <dc:creator>KEYA</dc:creator>
  <cp:lastModifiedBy>admin</cp:lastModifiedBy>
  <cp:revision>376</cp:revision>
  <dcterms:created xsi:type="dcterms:W3CDTF">2012-03-11T08:23:30Z</dcterms:created>
  <dcterms:modified xsi:type="dcterms:W3CDTF">2018-07-26T03:53:15Z</dcterms:modified>
</cp:coreProperties>
</file>