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405" r:id="rId2"/>
    <p:sldId id="407" r:id="rId3"/>
    <p:sldId id="408" r:id="rId4"/>
    <p:sldId id="409" r:id="rId5"/>
    <p:sldId id="411" r:id="rId6"/>
    <p:sldId id="410" r:id="rId7"/>
    <p:sldId id="413" r:id="rId8"/>
    <p:sldId id="414" r:id="rId9"/>
    <p:sldId id="416" r:id="rId10"/>
    <p:sldId id="415" r:id="rId11"/>
    <p:sldId id="417" r:id="rId12"/>
    <p:sldId id="419" r:id="rId13"/>
    <p:sldId id="418" r:id="rId14"/>
    <p:sldId id="420" r:id="rId15"/>
    <p:sldId id="421" r:id="rId16"/>
    <p:sldId id="422" r:id="rId17"/>
    <p:sldId id="426" r:id="rId18"/>
    <p:sldId id="423" r:id="rId19"/>
    <p:sldId id="424" r:id="rId20"/>
    <p:sldId id="425" r:id="rId21"/>
    <p:sldId id="428" r:id="rId22"/>
    <p:sldId id="429" r:id="rId23"/>
    <p:sldId id="432" r:id="rId24"/>
    <p:sldId id="433" r:id="rId25"/>
    <p:sldId id="430" r:id="rId26"/>
    <p:sldId id="431" r:id="rId27"/>
    <p:sldId id="436" r:id="rId28"/>
    <p:sldId id="435" r:id="rId29"/>
    <p:sldId id="438" r:id="rId30"/>
    <p:sldId id="439" r:id="rId31"/>
    <p:sldId id="437" r:id="rId32"/>
    <p:sldId id="445" r:id="rId33"/>
    <p:sldId id="440" r:id="rId34"/>
    <p:sldId id="441" r:id="rId35"/>
    <p:sldId id="442" r:id="rId36"/>
    <p:sldId id="443" r:id="rId37"/>
    <p:sldId id="444" r:id="rId38"/>
    <p:sldId id="446" r:id="rId39"/>
    <p:sldId id="447" r:id="rId40"/>
    <p:sldId id="448" r:id="rId41"/>
    <p:sldId id="449" r:id="rId42"/>
    <p:sldId id="451" r:id="rId43"/>
    <p:sldId id="452" r:id="rId44"/>
    <p:sldId id="453" r:id="rId45"/>
    <p:sldId id="455" r:id="rId46"/>
    <p:sldId id="456" r:id="rId47"/>
    <p:sldId id="458" r:id="rId48"/>
    <p:sldId id="457" r:id="rId49"/>
    <p:sldId id="257" r:id="rId50"/>
    <p:sldId id="325" r:id="rId51"/>
    <p:sldId id="274" r:id="rId52"/>
    <p:sldId id="328" r:id="rId53"/>
    <p:sldId id="459" r:id="rId54"/>
    <p:sldId id="329" r:id="rId55"/>
    <p:sldId id="327" r:id="rId56"/>
    <p:sldId id="460" r:id="rId57"/>
    <p:sldId id="330" r:id="rId58"/>
    <p:sldId id="332" r:id="rId59"/>
    <p:sldId id="461" r:id="rId60"/>
    <p:sldId id="333" r:id="rId61"/>
    <p:sldId id="334" r:id="rId62"/>
    <p:sldId id="462" r:id="rId63"/>
    <p:sldId id="335" r:id="rId64"/>
    <p:sldId id="395" r:id="rId65"/>
    <p:sldId id="463" r:id="rId66"/>
    <p:sldId id="396" r:id="rId67"/>
    <p:sldId id="397" r:id="rId68"/>
    <p:sldId id="464" r:id="rId69"/>
    <p:sldId id="401" r:id="rId70"/>
    <p:sldId id="402" r:id="rId71"/>
    <p:sldId id="398" r:id="rId72"/>
    <p:sldId id="331" r:id="rId73"/>
    <p:sldId id="399" r:id="rId74"/>
    <p:sldId id="309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95" autoAdjust="0"/>
    <p:restoredTop sz="94660"/>
  </p:normalViewPr>
  <p:slideViewPr>
    <p:cSldViewPr>
      <p:cViewPr varScale="1">
        <p:scale>
          <a:sx n="87" d="100"/>
          <a:sy n="87" d="100"/>
        </p:scale>
        <p:origin x="115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B90EA-02BF-4495-86E3-877E6BF9D4F8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8EB23-B7F2-4300-BB62-08C4DD19B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136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553EF-7F1D-446C-9330-599A3C1C7DD7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86769-E2C1-47D0-9377-820AB532AE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523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86769-E2C1-47D0-9377-820AB532AE4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08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86769-E2C1-47D0-9377-820AB532AE4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18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86769-E2C1-47D0-9377-820AB532AE4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56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86769-E2C1-47D0-9377-820AB532AE4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28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86769-E2C1-47D0-9377-820AB532AE4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510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86769-E2C1-47D0-9377-820AB532AE4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603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86769-E2C1-47D0-9377-820AB532AE4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858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86769-E2C1-47D0-9377-820AB532AE4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806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86769-E2C1-47D0-9377-820AB532AE4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029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86769-E2C1-47D0-9377-820AB532AE4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49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86769-E2C1-47D0-9377-820AB532AE4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8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86769-E2C1-47D0-9377-820AB532AE4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368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86769-E2C1-47D0-9377-820AB532AE4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0431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86769-E2C1-47D0-9377-820AB532AE4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279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86769-E2C1-47D0-9377-820AB532AE4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867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86769-E2C1-47D0-9377-820AB532AE4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27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86769-E2C1-47D0-9377-820AB532AE4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67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86769-E2C1-47D0-9377-820AB532AE4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479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86769-E2C1-47D0-9377-820AB532AE42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880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86769-E2C1-47D0-9377-820AB532AE42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542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86769-E2C1-47D0-9377-820AB532AE42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502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86769-E2C1-47D0-9377-820AB532AE42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26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86769-E2C1-47D0-9377-820AB532AE4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456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86769-E2C1-47D0-9377-820AB532AE42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939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86769-E2C1-47D0-9377-820AB532AE42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435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86769-E2C1-47D0-9377-820AB532AE42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684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86769-E2C1-47D0-9377-820AB532AE42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078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86769-E2C1-47D0-9377-820AB532AE42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74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86769-E2C1-47D0-9377-820AB532AE4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29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86769-E2C1-47D0-9377-820AB532AE4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26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86769-E2C1-47D0-9377-820AB532AE4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75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86769-E2C1-47D0-9377-820AB532AE4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0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86769-E2C1-47D0-9377-820AB532AE4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46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86769-E2C1-47D0-9377-820AB532AE4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27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286CF-7B72-4996-9ECC-B70510FDC5D5}" type="datetime1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5A1B-5656-4DFE-94D4-A9A34F49A3D9}" type="datetime1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228D-5428-4537-BD46-8FCE1E680C8D}" type="datetime1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C3B5-069B-4103-95CA-28813AFEE6FB}" type="datetime1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F7CF-1F54-4136-90E1-DDFE182F2E70}" type="datetime1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BCCD-A71D-43FA-8B5D-B5A9960DF49C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1285-7A27-4C9B-AF1E-B2BE2CD3C170}" type="datetime1">
              <a:rPr lang="en-US" smtClean="0"/>
              <a:t>2/23/2018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5D7C-4FAA-4539-BD8A-8F9F8D98CE2E}" type="datetime1">
              <a:rPr lang="en-US" smtClean="0"/>
              <a:t>2/23/2018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28D9A-3F51-4FC2-B96C-58CA48BDC396}" type="datetime1">
              <a:rPr lang="en-US" smtClean="0"/>
              <a:t>2/23/2018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02D7-2F62-468E-A959-C17F9FB85852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16A0-4BB3-4E0E-96C1-1D2593D9CB11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2A344-42F6-43C0-A5A0-4C5CC0F97326}" type="datetime1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10655-7125-4253-86B8-9B4DBA5689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19.png"/><Relationship Id="rId4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21.png"/><Relationship Id="rId4" Type="http://schemas.microsoft.com/office/2007/relationships/hdphoto" Target="../media/hdphoto10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5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7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0.wdp"/><Relationship Id="rId4" Type="http://schemas.openxmlformats.org/officeDocument/2006/relationships/image" Target="../media/image7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8077200" cy="22860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</a:t>
            </a:r>
            <a:r>
              <a:rPr lang="en-US" sz="5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79C9-9858-4F11-A37B-3035E30FFA33}" type="datetime1">
              <a:rPr lang="en-US" smtClean="0"/>
              <a:t>2/23/2018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2251202"/>
            <a:ext cx="8839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Mechatronics- Systems- Concepts of Mechatronics </a:t>
            </a:r>
            <a:r>
              <a:rPr lang="en-US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approach- Need 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Mechatronics- Emerging area of Mechatronics- Sequential controllers.</a:t>
            </a:r>
          </a:p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Sensors &amp; Transducers – Performance Terminology-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Sensors for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motion and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 measurement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force, torque, tactile,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 sensors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ultrasonic sensors, hall-effect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sensors. Selection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sensors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different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applications, Signal Conditioning.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79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152400"/>
            <a:ext cx="10134600" cy="228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MEASUREMENT SYSTEMS</a:t>
            </a:r>
            <a:endParaRPr lang="en-US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6796-EE5B-4837-896E-21892CF55DB0}" type="datetime1">
              <a:rPr lang="en-US" smtClean="0"/>
              <a:t>2/23/2018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914400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2800" b="1" dirty="0" smtClean="0">
              <a:solidFill>
                <a:srgbClr val="00206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257" y="529988"/>
            <a:ext cx="8534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Used for making measurements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Elements: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Sensor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Signal conditioner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Display</a:t>
            </a:r>
          </a:p>
          <a:p>
            <a:pPr lvl="1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" y="2847866"/>
            <a:ext cx="8210550" cy="33909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8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96694"/>
            <a:ext cx="10134600" cy="228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CONTROL SYSTEMS</a:t>
            </a:r>
            <a:endParaRPr lang="en-US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DC84-382A-4ADE-BCC6-AB44B1BA0147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6314" y="629001"/>
            <a:ext cx="81057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Particular value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Sequence of events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Event to occur or not</a:t>
            </a:r>
          </a:p>
          <a:p>
            <a:pPr lvl="1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71600"/>
            <a:ext cx="2714625" cy="1762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143" y="2133600"/>
            <a:ext cx="1752600" cy="2288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9396" y="4569328"/>
            <a:ext cx="2238375" cy="22479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7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152400"/>
            <a:ext cx="10134600" cy="228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FEEDBACK CONTROL</a:t>
            </a:r>
            <a:endParaRPr lang="en-US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479A6-1DF4-461B-80D7-55BE8096DF21}" type="datetime1">
              <a:rPr lang="en-US" smtClean="0"/>
              <a:t>2/23/2018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914400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2800" b="1" dirty="0" smtClean="0">
              <a:solidFill>
                <a:srgbClr val="00206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796816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Signals feedback from the output</a:t>
            </a:r>
          </a:p>
          <a:p>
            <a:pPr lvl="1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175" y="1524000"/>
            <a:ext cx="7943850" cy="4757737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3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4825" y="303899"/>
            <a:ext cx="10134600" cy="228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TYPES OF CONTROL SYSTEM</a:t>
            </a:r>
            <a:endParaRPr lang="en-US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DAB4-13A0-44F2-97B5-CCBF0E6170EF}" type="datetime1">
              <a:rPr lang="en-US" smtClean="0"/>
              <a:t>2/23/2018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914400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2800" b="1" dirty="0" smtClean="0">
              <a:solidFill>
                <a:srgbClr val="00206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871" y="903219"/>
            <a:ext cx="86813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Open loop control system ( event to happen or not)</a:t>
            </a:r>
          </a:p>
          <a:p>
            <a:pPr lvl="1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400" y="2127485"/>
            <a:ext cx="8229600" cy="13239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6700" y="238658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Rounded MT Bold" panose="020F0704030504030204" pitchFamily="34" charset="0"/>
              </a:rPr>
              <a:t>Input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72400" y="2313844"/>
            <a:ext cx="968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Rounded MT Bold" panose="020F0704030504030204" pitchFamily="34" charset="0"/>
              </a:rPr>
              <a:t>Output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720" y="4292611"/>
            <a:ext cx="8753475" cy="131445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7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4825" y="303899"/>
            <a:ext cx="10134600" cy="228600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Cont</a:t>
            </a:r>
            <a:r>
              <a:rPr lang="en-US" sz="3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…</a:t>
            </a:r>
            <a:endParaRPr lang="en-US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E417D-1621-4F19-8A72-AEDE53132E9A}" type="datetime1">
              <a:rPr lang="en-US" smtClean="0"/>
              <a:t>2/23/2018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914400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2800" b="1" dirty="0" smtClean="0">
              <a:solidFill>
                <a:srgbClr val="00206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881743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Closed loop control system (to a value)</a:t>
            </a:r>
          </a:p>
          <a:p>
            <a:pPr lvl="1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" y="238658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Rounded MT Bold" panose="020F0704030504030204" pitchFamily="34" charset="0"/>
              </a:rPr>
              <a:t>Input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72400" y="2313844"/>
            <a:ext cx="968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Rounded MT Bold" panose="020F0704030504030204" pitchFamily="34" charset="0"/>
              </a:rPr>
              <a:t>Output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059" y="4176828"/>
            <a:ext cx="8686800" cy="2257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5259" y="1516363"/>
            <a:ext cx="8229600" cy="2333625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0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934" y="1981200"/>
            <a:ext cx="8077200" cy="22860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111E-6298-4148-AB08-7B1A7AB99F4F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934" y="838200"/>
            <a:ext cx="8210265" cy="551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63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934" y="1981200"/>
            <a:ext cx="8077200" cy="22860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E6ABB-1C11-4C20-8F4A-EC5B289B4010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" y="1143000"/>
            <a:ext cx="902970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9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934" y="1981200"/>
            <a:ext cx="8077200" cy="22860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17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88E2-B327-476E-BC23-7FAF7D4B6B6F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57" y="1219200"/>
            <a:ext cx="8453185" cy="424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26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163515"/>
            <a:ext cx="10134600" cy="228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SEQUENTIAL CONTROLLER</a:t>
            </a:r>
            <a:endParaRPr lang="en-US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3892B-8529-4150-9CEA-8F1D821D50D0}" type="datetime1">
              <a:rPr lang="en-US" smtClean="0"/>
              <a:t>2/23/2018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914400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2800" b="1" dirty="0" smtClean="0">
              <a:solidFill>
                <a:srgbClr val="00206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1371" y="487731"/>
            <a:ext cx="853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Controls the action in a time or event driven sequence.</a:t>
            </a:r>
          </a:p>
          <a:p>
            <a:pPr lvl="1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" y="1371600"/>
            <a:ext cx="8229600" cy="5241401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84676"/>
            <a:ext cx="2895600" cy="365125"/>
          </a:xfrm>
        </p:spPr>
        <p:txBody>
          <a:bodyPr/>
          <a:lstStyle/>
          <a:p>
            <a:r>
              <a:rPr lang="en-US" smtClean="0"/>
              <a:t>S RAJARAJAN, Asst Prof, BSARC.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19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500972"/>
            <a:ext cx="9448800" cy="209809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DIGITAL CAMERA WITH AUTOMATIC FOCUS</a:t>
            </a:r>
            <a:endParaRPr lang="en-US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1505-5BBC-43FB-950C-1A40E90F8215}" type="datetime1">
              <a:rPr lang="en-US" smtClean="0"/>
              <a:t>2/23/2018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914400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2800" b="1" dirty="0" smtClean="0">
              <a:solidFill>
                <a:srgbClr val="00206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84676"/>
            <a:ext cx="2895600" cy="365125"/>
          </a:xfrm>
        </p:spPr>
        <p:txBody>
          <a:bodyPr/>
          <a:lstStyle/>
          <a:p>
            <a:r>
              <a:rPr lang="en-US" smtClean="0"/>
              <a:t>S RAJARAJAN, Asst Prof, BSARC.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7212" y="1219200"/>
            <a:ext cx="8029575" cy="526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2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152400"/>
            <a:ext cx="10134600" cy="228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INTRODUCTION</a:t>
            </a:r>
            <a:endParaRPr lang="en-US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0694-8C96-4E5B-915E-A9E9A61504AD}" type="datetime1">
              <a:rPr lang="en-US" smtClean="0"/>
              <a:t>2/23/2018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914400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2800" b="1" dirty="0" smtClean="0">
              <a:solidFill>
                <a:srgbClr val="00206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810000"/>
            <a:ext cx="853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Synergistic integration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mechanical engineering with electronics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and intelligent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computer control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design and manufacturing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industrial products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and processes.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37" y="1133366"/>
            <a:ext cx="7248525" cy="196215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9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516618"/>
            <a:ext cx="9448800" cy="209809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ENGINE MANAGEMENT SYSTEM</a:t>
            </a:r>
            <a:endParaRPr lang="en-US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9ED6-A63A-4016-9019-B05B908C3DEF}" type="datetime1">
              <a:rPr lang="en-US" smtClean="0"/>
              <a:t>2/23/2018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914400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2800" b="1" dirty="0" smtClean="0">
              <a:solidFill>
                <a:srgbClr val="00206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84676"/>
            <a:ext cx="2895600" cy="365125"/>
          </a:xfrm>
        </p:spPr>
        <p:txBody>
          <a:bodyPr/>
          <a:lstStyle/>
          <a:p>
            <a:r>
              <a:rPr lang="en-US" smtClean="0"/>
              <a:t>S RAJARAJAN, Asst Prof, BSARC.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380" y="1143000"/>
            <a:ext cx="8608620" cy="534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0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152400"/>
            <a:ext cx="10134600" cy="228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SENSORS</a:t>
            </a:r>
            <a:endParaRPr lang="en-US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226A-7BEC-40FB-BF59-7C24621E4277}" type="datetime1">
              <a:rPr lang="en-US" smtClean="0"/>
              <a:t>2/23/2018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914400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2800" b="1" dirty="0" smtClean="0">
              <a:solidFill>
                <a:srgbClr val="00206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762000"/>
            <a:ext cx="8534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Sensors: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device which provides a usable output in response to a specified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measurand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Transducer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device that converts a signal from one form of energy to another form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6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95300" y="193330"/>
            <a:ext cx="10134600" cy="228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STATIC SPECIFICATION</a:t>
            </a:r>
            <a:endParaRPr lang="en-US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F2E45-ECE3-417B-A83C-5468D7434AB6}" type="datetime1">
              <a:rPr lang="en-US" smtClean="0"/>
              <a:t>2/23/2018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914400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2800" b="1" dirty="0" smtClean="0">
              <a:solidFill>
                <a:srgbClr val="00206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838200"/>
            <a:ext cx="7717971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Range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limits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which the input can vary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Span -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 between the maximum and minimum values of the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Error -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 between the result of the measurement and the true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Accuracy –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expressed as percentage of full-scale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Sensitivity -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ratio of change in output value of a sensor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unit change in input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0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95300" y="193330"/>
            <a:ext cx="10134600" cy="228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Cont..</a:t>
            </a:r>
            <a:endParaRPr lang="en-US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85255-ECBB-4737-B79A-A0F0D94A24F7}" type="datetime1">
              <a:rPr lang="en-US" smtClean="0"/>
              <a:t>2/23/2018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914400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2800" b="1" dirty="0" smtClean="0">
              <a:solidFill>
                <a:srgbClr val="00206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08371"/>
            <a:ext cx="8610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linearity error -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maximum deviation of the actual measured curve of a sensor from the ideal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Hysteresis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error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3657600"/>
            <a:ext cx="2841377" cy="27807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720" y="1402840"/>
            <a:ext cx="300708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32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95300" y="193330"/>
            <a:ext cx="10134600" cy="228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Cont..</a:t>
            </a:r>
            <a:endParaRPr lang="en-US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7E85C-2914-40BD-99E0-9DB44C4AE950}" type="datetime1">
              <a:rPr lang="en-US" smtClean="0"/>
              <a:t>2/23/2018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914400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2800" b="1" dirty="0" smtClean="0">
              <a:solidFill>
                <a:srgbClr val="00206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08371"/>
            <a:ext cx="7717971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Font typeface="Arial" panose="020B0604020202020204" pitchFamily="34" charset="0"/>
              <a:buChar char="•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Repeatability /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reproducibility -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ability of a sensor to give same output for repeated applications of same input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Stability -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ability of a sensor device to give same output when used to measure a constant input over a period of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Dead band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range of input values for which there is no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Resolution -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smallest detectable incremental change of input parameter that can be detected in the output signal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95300" y="685800"/>
            <a:ext cx="10134600" cy="228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DYNAMIC SPECIFICATION</a:t>
            </a:r>
            <a:endParaRPr lang="en-US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0FFB-C43E-4577-9572-D60C7F11166C}" type="datetime1">
              <a:rPr lang="en-US" smtClean="0"/>
              <a:t>2/23/2018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914400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2800" b="1" dirty="0" smtClean="0">
              <a:solidFill>
                <a:srgbClr val="00206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811455"/>
            <a:ext cx="85344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Response time –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taken to reach 95% of steady state value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Settling time –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taken to settle within some % of steady state error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3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95300" y="367715"/>
            <a:ext cx="10134600" cy="228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CLASSIFICATION</a:t>
            </a:r>
            <a:endParaRPr lang="en-US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EC43B-31BD-44CE-AC50-278BAFA1538F}" type="datetime1">
              <a:rPr lang="en-US" smtClean="0"/>
              <a:t>2/23/2018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914400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2800" b="1" dirty="0" smtClean="0">
              <a:solidFill>
                <a:srgbClr val="00206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265047"/>
            <a:ext cx="8610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Displacement, position and proximity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sensors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Velocity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Force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Fluid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Liquid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Liquid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Light sensors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3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7714"/>
            <a:ext cx="9334500" cy="394285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DISPLACEMENT, POSITION AND PROXIMITY SENSORS</a:t>
            </a:r>
            <a:endParaRPr lang="en-US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B4A8-AAFB-4E49-99FF-74A1FE639A53}" type="datetime1">
              <a:rPr lang="en-US" smtClean="0"/>
              <a:t>2/23/2018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914400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2800" b="1" dirty="0" smtClean="0">
              <a:solidFill>
                <a:srgbClr val="00206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265047"/>
            <a:ext cx="8610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Potentiometer sensor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Strain-gauged element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Capacitive element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Linear Variable Differential transformer (LVDT)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Eddy current proximity sensor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Inductive proximity sensor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Optical encoders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Pneumatic sensors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Proximity switches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Photosensitive sensor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Hall effect sensor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95301" y="690275"/>
            <a:ext cx="10134600" cy="5334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POTENTIOMETER SENSOR</a:t>
            </a:r>
            <a:r>
              <a:rPr lang="en-US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/>
            </a:r>
            <a:br>
              <a:rPr lang="en-US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endParaRPr lang="en-US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BACDE-4A61-4036-AE5D-EFB24F339305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33611" y="575930"/>
            <a:ext cx="6276975" cy="300547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41285" y="1823122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V</a:t>
            </a:r>
            <a:r>
              <a:rPr lang="en-US" sz="2000" baseline="-25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I</a:t>
            </a:r>
            <a:endParaRPr lang="en-US" sz="20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90822" y="2373788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V</a:t>
            </a:r>
            <a:r>
              <a:rPr lang="en-US" sz="2000" baseline="-25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O</a:t>
            </a:r>
            <a:endParaRPr lang="en-US" sz="20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77000" y="3008361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V</a:t>
            </a:r>
            <a:r>
              <a:rPr lang="en-US" sz="2000" baseline="-25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I</a:t>
            </a:r>
            <a:endParaRPr lang="en-US" sz="20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98957" y="208085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V</a:t>
            </a:r>
            <a:r>
              <a:rPr lang="en-US" sz="2000" baseline="-25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O</a:t>
            </a:r>
            <a:endParaRPr lang="en-US" sz="20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64542" y="2373788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R</a:t>
            </a:r>
            <a:r>
              <a:rPr lang="en-US" sz="2000" baseline="-25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2</a:t>
            </a:r>
            <a:endParaRPr lang="en-US" sz="20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08085" y="1277927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R</a:t>
            </a:r>
            <a:r>
              <a:rPr lang="en-US" sz="2000" baseline="-250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I</a:t>
            </a:r>
            <a:endParaRPr lang="en-US" sz="20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2657" y="868786"/>
                <a:ext cx="4420999" cy="755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Arial Rounded MT Bold" panose="020F0704030504030204" pitchFamily="34" charset="0"/>
                  </a:rPr>
                  <a:t>V</a:t>
                </a:r>
                <a:r>
                  <a:rPr lang="en-US" sz="2800" baseline="-25000" dirty="0">
                    <a:latin typeface="Arial Rounded MT Bold" panose="020F0704030504030204" pitchFamily="34" charset="0"/>
                  </a:rPr>
                  <a:t>O </a:t>
                </a:r>
                <a:r>
                  <a:rPr lang="en-US" sz="2800" dirty="0">
                    <a:latin typeface="Arial Rounded MT Bold" panose="020F07040305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 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sz="2800" dirty="0" smtClean="0">
                    <a:latin typeface="Arial Rounded MT Bold" panose="020F07040305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endParaRPr lang="en-US" sz="2800" dirty="0">
                  <a:latin typeface="Arial Rounded MT Bold" panose="020F070403050403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7" y="868786"/>
                <a:ext cx="4420999" cy="755271"/>
              </a:xfrm>
              <a:prstGeom prst="rect">
                <a:avLst/>
              </a:prstGeom>
              <a:blipFill rotWithShape="0">
                <a:blip r:embed="rId4"/>
                <a:stretch>
                  <a:fillRect l="-2755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80999" y="3754445"/>
            <a:ext cx="838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Rounded MT Bold" panose="020F0704030504030204" pitchFamily="34" charset="0"/>
              </a:rPr>
              <a:t>Feedback </a:t>
            </a:r>
            <a:r>
              <a:rPr lang="en-US" sz="2400" dirty="0">
                <a:latin typeface="Arial Rounded MT Bold" panose="020F0704030504030204" pitchFamily="34" charset="0"/>
              </a:rPr>
              <a:t>loop to ensure that the moving member or component reaches its commanded </a:t>
            </a:r>
            <a:r>
              <a:rPr lang="en-US" sz="2400" dirty="0" smtClean="0">
                <a:latin typeface="Arial Rounded MT Bold" panose="020F0704030504030204" pitchFamily="34" charset="0"/>
              </a:rPr>
              <a:t>position</a:t>
            </a:r>
            <a:endParaRPr lang="en-US" sz="2400" dirty="0"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 Rounded MT Bold" panose="020F0704030504030204" pitchFamily="34" charset="0"/>
              </a:rPr>
              <a:t>M</a:t>
            </a:r>
            <a:r>
              <a:rPr lang="en-US" sz="2400" dirty="0" smtClean="0">
                <a:latin typeface="Arial Rounded MT Bold" panose="020F0704030504030204" pitchFamily="34" charset="0"/>
              </a:rPr>
              <a:t>achine-tool </a:t>
            </a:r>
            <a:r>
              <a:rPr lang="en-US" sz="2400" dirty="0">
                <a:latin typeface="Arial Rounded MT Bold" panose="020F0704030504030204" pitchFamily="34" charset="0"/>
              </a:rPr>
              <a:t>controls, elevators, liquid-level assemblies, forklift trucks, automobile throttle </a:t>
            </a:r>
            <a:r>
              <a:rPr lang="en-US" sz="2400" dirty="0" smtClean="0">
                <a:latin typeface="Arial Rounded MT Bold" panose="020F0704030504030204" pitchFamily="34" charset="0"/>
              </a:rPr>
              <a:t>controls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Rounded MT Bold" panose="020F0704030504030204" pitchFamily="34" charset="0"/>
              </a:rPr>
              <a:t>Control </a:t>
            </a:r>
            <a:r>
              <a:rPr lang="en-US" sz="2400" dirty="0">
                <a:latin typeface="Arial Rounded MT Bold" panose="020F0704030504030204" pitchFamily="34" charset="0"/>
              </a:rPr>
              <a:t>of injection molding machines, woodworking machinery, printing, spraying, </a:t>
            </a:r>
            <a:r>
              <a:rPr lang="en-US" sz="2400" dirty="0" smtClean="0">
                <a:latin typeface="Arial Rounded MT Bold" panose="020F0704030504030204" pitchFamily="34" charset="0"/>
              </a:rPr>
              <a:t>robotics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54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95300" y="531019"/>
            <a:ext cx="10134600" cy="5334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STRAIN GAUGE ELEMENT</a:t>
            </a:r>
            <a:r>
              <a:rPr lang="en-US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/>
            </a:r>
            <a:br>
              <a:rPr lang="en-US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endParaRPr lang="en-US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74971" y="6365874"/>
            <a:ext cx="2133600" cy="365125"/>
          </a:xfrm>
        </p:spPr>
        <p:txBody>
          <a:bodyPr/>
          <a:lstStyle/>
          <a:p>
            <a:fld id="{C2010655-7125-4253-86B8-9B4DBA5689D4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D845-3858-4D8B-884C-DB45185DBC4A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76170"/>
            <a:ext cx="4124325" cy="32100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9200" y="826008"/>
            <a:ext cx="2336216" cy="12906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29200" y="2211579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Rounded MT Bold" panose="020F0704030504030204" pitchFamily="34" charset="0"/>
              </a:rPr>
              <a:t>G – GAUGE FACTOR</a:t>
            </a:r>
            <a:endParaRPr lang="en-US" sz="2000" b="1" dirty="0">
              <a:latin typeface="Arial Rounded MT Bold" panose="020F07040305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151779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Rounded MT Bold" panose="020F0704030504030204" pitchFamily="34" charset="0"/>
              </a:rPr>
              <a:t>Bending </a:t>
            </a:r>
            <a:r>
              <a:rPr lang="en-US" sz="2400" dirty="0">
                <a:latin typeface="Arial Rounded MT Bold" panose="020F0704030504030204" pitchFamily="34" charset="0"/>
              </a:rPr>
              <a:t>and deflection </a:t>
            </a:r>
            <a:r>
              <a:rPr lang="en-US" sz="2400" dirty="0" smtClean="0">
                <a:latin typeface="Arial Rounded MT Bold" panose="020F0704030504030204" pitchFamily="34" charset="0"/>
              </a:rPr>
              <a:t>measurement, compression </a:t>
            </a:r>
            <a:r>
              <a:rPr lang="en-US" sz="2400" dirty="0">
                <a:latin typeface="Arial Rounded MT Bold" panose="020F0704030504030204" pitchFamily="34" charset="0"/>
              </a:rPr>
              <a:t>and tension measurement and </a:t>
            </a:r>
            <a:r>
              <a:rPr lang="en-US" sz="2400" dirty="0" smtClean="0">
                <a:latin typeface="Arial Rounded MT Bold" panose="020F0704030504030204" pitchFamily="34" charset="0"/>
              </a:rPr>
              <a:t>strain measurement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Rounded MT Bold" panose="020F0704030504030204" pitchFamily="34" charset="0"/>
              </a:rPr>
              <a:t>Force </a:t>
            </a:r>
            <a:r>
              <a:rPr lang="en-US" sz="2400" dirty="0">
                <a:latin typeface="Arial Rounded MT Bold" panose="020F0704030504030204" pitchFamily="34" charset="0"/>
              </a:rPr>
              <a:t>measurement in machine tools, hydraulic or pneumatic press </a:t>
            </a:r>
            <a:endParaRPr lang="en-US" sz="2400" dirty="0" smtClean="0"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Rounded MT Bold" panose="020F0704030504030204" pitchFamily="34" charset="0"/>
              </a:rPr>
              <a:t>Impact </a:t>
            </a:r>
            <a:r>
              <a:rPr lang="en-US" sz="2400" dirty="0">
                <a:latin typeface="Arial Rounded MT Bold" panose="020F0704030504030204" pitchFamily="34" charset="0"/>
              </a:rPr>
              <a:t>sensors in aerospace vehicles</a:t>
            </a:r>
          </a:p>
        </p:txBody>
      </p:sp>
    </p:spTree>
    <p:extLst>
      <p:ext uri="{BB962C8B-B14F-4D97-AF65-F5344CB8AC3E}">
        <p14:creationId xmlns:p14="http://schemas.microsoft.com/office/powerpoint/2010/main" val="160017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296837"/>
            <a:ext cx="10134600" cy="533400"/>
          </a:xfrm>
        </p:spPr>
        <p:txBody>
          <a:bodyPr>
            <a:noAutofit/>
          </a:bodyPr>
          <a:lstStyle/>
          <a:p>
            <a:endParaRPr lang="en-US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65E11-B1BE-45BD-AED7-23AE3FC9E452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03309"/>
            <a:ext cx="2895600" cy="365125"/>
          </a:xfrm>
        </p:spPr>
        <p:txBody>
          <a:bodyPr/>
          <a:lstStyle/>
          <a:p>
            <a:r>
              <a:rPr lang="en-US" smtClean="0"/>
              <a:t>S RAJARAJAN, Asst Prof, BSARC.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563537"/>
            <a:ext cx="4343400" cy="29786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09" y="3808844"/>
            <a:ext cx="4608591" cy="21853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93482"/>
            <a:ext cx="1666875" cy="1219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1325" y="632937"/>
            <a:ext cx="1895475" cy="9048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6543" y="1831485"/>
            <a:ext cx="3842657" cy="12452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0343" y="3542144"/>
            <a:ext cx="3935074" cy="269446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8886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685800"/>
            <a:ext cx="10134600" cy="5334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CAPACITIVE SENSOR</a:t>
            </a:r>
            <a:r>
              <a:rPr lang="en-US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/>
            </a:r>
            <a:br>
              <a:rPr lang="en-US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endParaRPr lang="en-US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74971" y="6365874"/>
            <a:ext cx="2133600" cy="365125"/>
          </a:xfrm>
        </p:spPr>
        <p:txBody>
          <a:bodyPr/>
          <a:lstStyle/>
          <a:p>
            <a:fld id="{C2010655-7125-4253-86B8-9B4DBA5689D4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BF24-F5FB-43F6-9004-DC067164F403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2200" y="737255"/>
            <a:ext cx="5657850" cy="360614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600" y="2369532"/>
            <a:ext cx="236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latin typeface="Arial Rounded MT Bold" panose="020F0704030504030204" pitchFamily="34" charset="0"/>
              </a:rPr>
              <a:t>C = ε</a:t>
            </a:r>
            <a:r>
              <a:rPr lang="pt-BR" sz="2800" baseline="-25000" dirty="0">
                <a:latin typeface="Arial Rounded MT Bold" panose="020F0704030504030204" pitchFamily="34" charset="0"/>
              </a:rPr>
              <a:t>r</a:t>
            </a:r>
            <a:r>
              <a:rPr lang="pt-BR" sz="2800" dirty="0">
                <a:latin typeface="Arial Rounded MT Bold" panose="020F0704030504030204" pitchFamily="34" charset="0"/>
              </a:rPr>
              <a:t> ε</a:t>
            </a:r>
            <a:r>
              <a:rPr lang="pt-BR" sz="2800" baseline="-25000" dirty="0">
                <a:latin typeface="Arial Rounded MT Bold" panose="020F0704030504030204" pitchFamily="34" charset="0"/>
              </a:rPr>
              <a:t>o</a:t>
            </a:r>
            <a:r>
              <a:rPr lang="pt-BR" sz="2800" dirty="0">
                <a:latin typeface="Arial Rounded MT Bold" panose="020F0704030504030204" pitchFamily="34" charset="0"/>
              </a:rPr>
              <a:t> A / d 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971" y="4343400"/>
            <a:ext cx="838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Rounded MT Bold" panose="020F0704030504030204" pitchFamily="34" charset="0"/>
              </a:rPr>
              <a:t>• </a:t>
            </a:r>
            <a:r>
              <a:rPr lang="en-US" sz="2400" dirty="0" smtClean="0">
                <a:latin typeface="Arial Rounded MT Bold" panose="020F0704030504030204" pitchFamily="34" charset="0"/>
              </a:rPr>
              <a:t>Automatic Feed </a:t>
            </a:r>
            <a:r>
              <a:rPr lang="en-US" sz="2400" dirty="0">
                <a:latin typeface="Arial Rounded MT Bold" panose="020F0704030504030204" pitchFamily="34" charset="0"/>
              </a:rPr>
              <a:t>hopper level monitoring</a:t>
            </a:r>
          </a:p>
          <a:p>
            <a:r>
              <a:rPr lang="en-US" sz="2400" dirty="0">
                <a:latin typeface="Arial Rounded MT Bold" panose="020F0704030504030204" pitchFamily="34" charset="0"/>
              </a:rPr>
              <a:t>• </a:t>
            </a:r>
            <a:r>
              <a:rPr lang="en-US" sz="2400" dirty="0" smtClean="0">
                <a:latin typeface="Arial Rounded MT Bold" panose="020F0704030504030204" pitchFamily="34" charset="0"/>
              </a:rPr>
              <a:t>Grease </a:t>
            </a:r>
            <a:r>
              <a:rPr lang="en-US" sz="2400" dirty="0">
                <a:latin typeface="Arial Rounded MT Bold" panose="020F0704030504030204" pitchFamily="34" charset="0"/>
              </a:rPr>
              <a:t>level monitoring</a:t>
            </a:r>
          </a:p>
          <a:p>
            <a:r>
              <a:rPr lang="en-US" sz="2400" dirty="0">
                <a:latin typeface="Arial Rounded MT Bold" panose="020F0704030504030204" pitchFamily="34" charset="0"/>
              </a:rPr>
              <a:t>• Level control of liquids</a:t>
            </a:r>
          </a:p>
          <a:p>
            <a:r>
              <a:rPr lang="en-US" sz="2400" dirty="0" smtClean="0">
                <a:latin typeface="Arial Rounded MT Bold" panose="020F0704030504030204" pitchFamily="34" charset="0"/>
              </a:rPr>
              <a:t>•To </a:t>
            </a:r>
            <a:r>
              <a:rPr lang="en-US" sz="2400" dirty="0">
                <a:latin typeface="Arial Rounded MT Bold" panose="020F0704030504030204" pitchFamily="34" charset="0"/>
              </a:rPr>
              <a:t>measure shape errors in the part being </a:t>
            </a:r>
            <a:r>
              <a:rPr lang="en-US" sz="2400" dirty="0" smtClean="0">
                <a:latin typeface="Arial Rounded MT Bold" panose="020F0704030504030204" pitchFamily="34" charset="0"/>
              </a:rPr>
              <a:t>produced</a:t>
            </a:r>
          </a:p>
          <a:p>
            <a:r>
              <a:rPr lang="en-US" sz="2400" dirty="0" smtClean="0">
                <a:latin typeface="Arial Rounded MT Bold" panose="020F0704030504030204" pitchFamily="34" charset="0"/>
              </a:rPr>
              <a:t>•To test assembled parts for uniformity, thickness or</a:t>
            </a:r>
          </a:p>
          <a:p>
            <a:r>
              <a:rPr lang="en-US" sz="2400" dirty="0" smtClean="0">
                <a:latin typeface="Arial Rounded MT Bold" panose="020F0704030504030204" pitchFamily="34" charset="0"/>
              </a:rPr>
              <a:t>•Machine tool monitoring</a:t>
            </a:r>
          </a:p>
          <a:p>
            <a:endParaRPr lang="en-US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98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771" y="1116647"/>
            <a:ext cx="9334500" cy="5334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LINEAR VARIABLE DIFFERENTIAL TRANSFORMER (LVDT)</a:t>
            </a:r>
            <a:br>
              <a:rPr lang="en-US" sz="32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r>
              <a:rPr lang="en-US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/>
            </a:r>
            <a:br>
              <a:rPr lang="en-US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endParaRPr lang="en-US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68D7-9AC5-4737-898B-382417A575AC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92493"/>
            <a:ext cx="3200400" cy="10444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02" y="1083990"/>
            <a:ext cx="8808795" cy="455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7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5250" y="580669"/>
            <a:ext cx="9334500" cy="5334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APPLICATION -LVDT</a:t>
            </a:r>
            <a:r>
              <a:rPr lang="en-US" sz="3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/>
            </a:r>
            <a:br>
              <a:rPr lang="en-US" sz="3600" dirty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endParaRPr lang="en-US" sz="36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3FBE-EA50-4BF5-9F00-22F21D2BE6A7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8601" y="914400"/>
            <a:ext cx="850174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Rounded MT Bold" panose="020F0704030504030204" pitchFamily="34" charset="0"/>
              </a:rPr>
              <a:t>• Measurement of spool position in a wide range of servo valve applications</a:t>
            </a:r>
          </a:p>
          <a:p>
            <a:r>
              <a:rPr lang="en-US" sz="2400" dirty="0">
                <a:latin typeface="Arial Rounded MT Bold" panose="020F0704030504030204" pitchFamily="34" charset="0"/>
              </a:rPr>
              <a:t>• To provide displacement feedback for hydraulic cylinders</a:t>
            </a:r>
          </a:p>
          <a:p>
            <a:r>
              <a:rPr lang="en-US" sz="2400" dirty="0">
                <a:latin typeface="Arial Rounded MT Bold" panose="020F0704030504030204" pitchFamily="34" charset="0"/>
              </a:rPr>
              <a:t>• To control weight and thickness of medicinal products viz. tablets or pills</a:t>
            </a:r>
          </a:p>
          <a:p>
            <a:r>
              <a:rPr lang="en-US" sz="2400" dirty="0">
                <a:latin typeface="Arial Rounded MT Bold" panose="020F0704030504030204" pitchFamily="34" charset="0"/>
              </a:rPr>
              <a:t>• For automatic inspection of final dimensions of products being packed for dispatch</a:t>
            </a:r>
          </a:p>
          <a:p>
            <a:r>
              <a:rPr lang="en-US" sz="2400" dirty="0">
                <a:latin typeface="Arial Rounded MT Bold" panose="020F0704030504030204" pitchFamily="34" charset="0"/>
              </a:rPr>
              <a:t>• To measure distance between the approaching metals during Friction welding process</a:t>
            </a:r>
          </a:p>
          <a:p>
            <a:r>
              <a:rPr lang="en-US" sz="2400" dirty="0">
                <a:latin typeface="Arial Rounded MT Bold" panose="020F0704030504030204" pitchFamily="34" charset="0"/>
              </a:rPr>
              <a:t>• To continuously monitor fluid level as part of leak detection system</a:t>
            </a:r>
          </a:p>
          <a:p>
            <a:r>
              <a:rPr lang="en-US" sz="2400" dirty="0">
                <a:latin typeface="Arial Rounded MT Bold" panose="020F0704030504030204" pitchFamily="34" charset="0"/>
              </a:rPr>
              <a:t>• To detect the number of currency bills dispensed by an </a:t>
            </a:r>
            <a:r>
              <a:rPr lang="en-US" sz="2400" dirty="0" smtClean="0">
                <a:latin typeface="Arial Rounded MT Bold" panose="020F0704030504030204" pitchFamily="34" charset="0"/>
              </a:rPr>
              <a:t>ATM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56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5250" y="580669"/>
            <a:ext cx="9334500" cy="5334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EDDY CURRENT PROXIMITY SENSOR</a:t>
            </a:r>
            <a:r>
              <a:rPr lang="en-US" sz="3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/>
            </a:r>
            <a:br>
              <a:rPr lang="en-US" sz="3600" dirty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endParaRPr lang="en-US" sz="36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5F72-ADD3-46A7-BB62-ACBB865D245B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92493"/>
            <a:ext cx="3200400" cy="10444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" y="457200"/>
            <a:ext cx="4550229" cy="34562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003496"/>
            <a:ext cx="4342612" cy="27542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8971" y="4450015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Rounded MT Bold" panose="020F0704030504030204" pitchFamily="34" charset="0"/>
              </a:rPr>
              <a:t>• Automation requiring precise </a:t>
            </a:r>
            <a:r>
              <a:rPr lang="en-US" sz="2400" dirty="0" smtClean="0">
                <a:latin typeface="Arial Rounded MT Bold" panose="020F0704030504030204" pitchFamily="34" charset="0"/>
              </a:rPr>
              <a:t>location</a:t>
            </a:r>
          </a:p>
          <a:p>
            <a:r>
              <a:rPr lang="en-US" sz="2400" dirty="0" smtClean="0">
                <a:latin typeface="Arial Rounded MT Bold" panose="020F0704030504030204" pitchFamily="34" charset="0"/>
              </a:rPr>
              <a:t>• Machine tool monitoring</a:t>
            </a:r>
          </a:p>
          <a:p>
            <a:r>
              <a:rPr lang="en-US" sz="2400" dirty="0" smtClean="0">
                <a:latin typeface="Arial Rounded MT Bold" panose="020F0704030504030204" pitchFamily="34" charset="0"/>
              </a:rPr>
              <a:t>• Final assembly of precision equipment such as disk drives</a:t>
            </a:r>
          </a:p>
          <a:p>
            <a:endParaRPr lang="en-US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73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5250" y="1143000"/>
            <a:ext cx="9334500" cy="5334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INDUCTIVE PROXIMITY SENSOR</a:t>
            </a:r>
            <a:r>
              <a:rPr lang="en-US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/>
            </a:r>
            <a:br>
              <a:rPr lang="en-US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endParaRPr lang="en-US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A267-BBE6-42E3-ADD1-0D1F1CE277CF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92493"/>
            <a:ext cx="3200400" cy="10444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09700"/>
            <a:ext cx="8381928" cy="34177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8971" y="4838293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Rounded MT Bold" panose="020F0704030504030204" pitchFamily="34" charset="0"/>
              </a:rPr>
              <a:t>• Industrial automation: counting of products during production or transfer</a:t>
            </a:r>
          </a:p>
          <a:p>
            <a:r>
              <a:rPr lang="en-US" sz="2400" dirty="0">
                <a:latin typeface="Arial Rounded MT Bold" panose="020F0704030504030204" pitchFamily="34" charset="0"/>
              </a:rPr>
              <a:t>• Security: detection of metal objects, arms, land mines</a:t>
            </a:r>
          </a:p>
        </p:txBody>
      </p:sp>
    </p:spTree>
    <p:extLst>
      <p:ext uri="{BB962C8B-B14F-4D97-AF65-F5344CB8AC3E}">
        <p14:creationId xmlns:p14="http://schemas.microsoft.com/office/powerpoint/2010/main" val="327753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6" y="941873"/>
            <a:ext cx="9334500" cy="5334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OPTICAL ENCODER – RELATIVE (INCREMENTAL ENCODER)</a:t>
            </a:r>
            <a:r>
              <a:rPr lang="en-US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/>
            </a:r>
            <a:br>
              <a:rPr lang="en-US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endParaRPr lang="en-US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A1BD-EF1C-4FAE-B0A5-167FA68E3179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92493"/>
            <a:ext cx="3200400" cy="10444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52718"/>
            <a:ext cx="7848600" cy="501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8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9318"/>
            <a:ext cx="9334500" cy="5334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OPTICAL ENCODER - ABSOLUTE</a:t>
            </a:r>
            <a:r>
              <a:rPr lang="en-US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/>
            </a:r>
            <a:br>
              <a:rPr lang="en-US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endParaRPr lang="en-US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B104-7474-4FBB-BBEF-980B48CF0EA0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92493"/>
            <a:ext cx="3200400" cy="10444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493" y="719318"/>
            <a:ext cx="7415014" cy="46908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5377543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Rounded MT Bold" panose="020F0704030504030204" pitchFamily="34" charset="0"/>
              </a:rPr>
              <a:t>Application : Servo motors to measure the rotation of shafts</a:t>
            </a:r>
          </a:p>
        </p:txBody>
      </p:sp>
    </p:spTree>
    <p:extLst>
      <p:ext uri="{BB962C8B-B14F-4D97-AF65-F5344CB8AC3E}">
        <p14:creationId xmlns:p14="http://schemas.microsoft.com/office/powerpoint/2010/main" val="236875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9318"/>
            <a:ext cx="9334500" cy="5334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PNEUMATIC SENSOR</a:t>
            </a:r>
            <a:r>
              <a:rPr lang="en-US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/>
            </a:r>
            <a:br>
              <a:rPr lang="en-US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endParaRPr lang="en-US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9A000-ACD1-4F51-81BC-418F86FE7E74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92493"/>
            <a:ext cx="3200400" cy="10444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7146"/>
            <a:ext cx="9105900" cy="38195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51816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Rounded MT Bold" panose="020F0704030504030204" pitchFamily="34" charset="0"/>
              </a:rPr>
              <a:t>Application </a:t>
            </a:r>
            <a:r>
              <a:rPr lang="en-US" sz="2400" dirty="0" smtClean="0">
                <a:latin typeface="Arial Rounded MT Bold" panose="020F0704030504030204" pitchFamily="34" charset="0"/>
              </a:rPr>
              <a:t>: Robotics</a:t>
            </a:r>
            <a:r>
              <a:rPr lang="en-US" sz="2400" dirty="0">
                <a:latin typeface="Arial Rounded MT Bold" panose="020F0704030504030204" pitchFamily="34" charset="0"/>
              </a:rPr>
              <a:t>, pneumatics and for tooling in CNC machine tools </a:t>
            </a:r>
          </a:p>
        </p:txBody>
      </p:sp>
    </p:spTree>
    <p:extLst>
      <p:ext uri="{BB962C8B-B14F-4D97-AF65-F5344CB8AC3E}">
        <p14:creationId xmlns:p14="http://schemas.microsoft.com/office/powerpoint/2010/main" val="417272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050" y="427957"/>
            <a:ext cx="9334500" cy="5334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PROXIMITY SWITCH</a:t>
            </a:r>
            <a:b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endParaRPr lang="en-US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29D7C-3A33-4012-866F-28F010B5F1BC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92493"/>
            <a:ext cx="3200400" cy="10444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51816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Rounded MT Bold" panose="020F0704030504030204" pitchFamily="34" charset="0"/>
              </a:rPr>
              <a:t>Application : to detect the presence of an item on the conveyor belt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" y="716428"/>
            <a:ext cx="8867775" cy="367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6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050" y="427957"/>
            <a:ext cx="9334500" cy="5334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REED SWITCH</a:t>
            </a:r>
            <a:b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endParaRPr lang="en-US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7987-7D39-4DC8-939E-80B6BC86AC56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92493"/>
            <a:ext cx="3200400" cy="10444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51816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Rounded MT Bold" panose="020F0704030504030204" pitchFamily="34" charset="0"/>
              </a:rPr>
              <a:t>Application : </a:t>
            </a:r>
            <a:r>
              <a:rPr lang="en-US" sz="2400" dirty="0" smtClean="0">
                <a:latin typeface="Arial Rounded MT Bold" panose="020F0704030504030204" pitchFamily="34" charset="0"/>
              </a:rPr>
              <a:t>to check closure of doors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726021"/>
            <a:ext cx="5595937" cy="411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7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21C6-752A-436F-BAA5-D0E32DC9A81D}" type="datetime1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457200"/>
            <a:ext cx="701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BASIC ELEMENTS OF MECHATRONICS</a:t>
            </a:r>
            <a:endParaRPr lang="en-US" sz="32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662" y="2007046"/>
            <a:ext cx="8448675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17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050" y="427957"/>
            <a:ext cx="9334500" cy="5334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PHOTOSENSITIVE SENSOR</a:t>
            </a:r>
            <a:b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endParaRPr lang="en-US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4AB58-6B6D-4F0E-8931-7378AFC6ED1D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92493"/>
            <a:ext cx="3200400" cy="10444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51816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Rounded MT Bold" panose="020F0704030504030204" pitchFamily="34" charset="0"/>
              </a:rPr>
              <a:t>Application : </a:t>
            </a:r>
            <a:r>
              <a:rPr lang="en-US" sz="2400" dirty="0" smtClean="0">
                <a:latin typeface="Arial Rounded MT Bold" panose="020F0704030504030204" pitchFamily="34" charset="0"/>
              </a:rPr>
              <a:t>to check closure of lift doors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1" y="1066799"/>
            <a:ext cx="4365498" cy="36767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9041" y="671513"/>
            <a:ext cx="4597482" cy="390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1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248"/>
            <a:ext cx="9334500" cy="5334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HALL EFFECT SENSOR</a:t>
            </a:r>
            <a:endParaRPr lang="en-US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3190-E317-419A-8796-8B4551790339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92493"/>
            <a:ext cx="3200400" cy="10444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51816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Rounded MT Bold" panose="020F0704030504030204" pitchFamily="34" charset="0"/>
              </a:rPr>
              <a:t>Application : </a:t>
            </a:r>
            <a:r>
              <a:rPr lang="en-US" sz="2400" dirty="0" smtClean="0">
                <a:latin typeface="Arial Rounded MT Bold" panose="020F0704030504030204" pitchFamily="34" charset="0"/>
              </a:rPr>
              <a:t>to check the level of fuel in the tank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9648"/>
            <a:ext cx="4419600" cy="43891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24200" y="1279408"/>
            <a:ext cx="5867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 panose="020F0704030504030204" pitchFamily="34" charset="0"/>
              </a:rPr>
              <a:t>Hall voltage </a:t>
            </a:r>
            <a:r>
              <a:rPr lang="el-GR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distance between   magnet and conductor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02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7714"/>
            <a:ext cx="9334500" cy="394285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VELOCITY &amp; MOTION SENSORS</a:t>
            </a:r>
            <a:endParaRPr lang="en-US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5353-316E-4704-9CE7-E6F4D0F222FF}" type="datetime1">
              <a:rPr lang="en-US" smtClean="0"/>
              <a:t>2/23/2018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914400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2800" b="1" dirty="0" smtClean="0">
              <a:solidFill>
                <a:srgbClr val="00206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1295400"/>
            <a:ext cx="41148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Optical encoder</a:t>
            </a:r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Tachogenerator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Pyroelectric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sensors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0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248"/>
            <a:ext cx="9334500" cy="5334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TACHOGENERATOR</a:t>
            </a:r>
            <a:endParaRPr lang="en-US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4BB95-4C30-499A-A805-34583DA89ECA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92493"/>
            <a:ext cx="3200400" cy="10444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51816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Rounded MT Bold" panose="020F0704030504030204" pitchFamily="34" charset="0"/>
              </a:rPr>
              <a:t>Application : </a:t>
            </a:r>
            <a:r>
              <a:rPr lang="en-US" sz="2400" dirty="0" smtClean="0">
                <a:latin typeface="Arial Rounded MT Bold" panose="020F0704030504030204" pitchFamily="34" charset="0"/>
              </a:rPr>
              <a:t>to measure angular velocity of the shaft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29" y="733567"/>
            <a:ext cx="5356071" cy="35623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562600" y="1352733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Arial Rounded MT Bold" panose="020F0704030504030204" pitchFamily="34" charset="0"/>
              </a:rPr>
              <a:t>EMF = N .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 . n . ɷ . Sin (</a:t>
            </a:r>
            <a:r>
              <a:rPr lang="en-US" dirty="0" err="1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ɷt</a:t>
            </a:r>
            <a:r>
              <a:rPr lang="en-US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N – No. of teeth</a:t>
            </a:r>
          </a:p>
          <a:p>
            <a:r>
              <a:rPr lang="en-US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n – No of turns in the coil</a:t>
            </a:r>
          </a:p>
          <a:p>
            <a:r>
              <a:rPr lang="en-US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ɷ - angular velocity</a:t>
            </a: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 – magnetic flux</a:t>
            </a:r>
          </a:p>
          <a:p>
            <a:r>
              <a:rPr lang="en-US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t - time</a:t>
            </a:r>
          </a:p>
          <a:p>
            <a:r>
              <a:rPr lang="en-US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77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248"/>
            <a:ext cx="9334500" cy="5334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PYROELECTRIC SENSORS</a:t>
            </a:r>
            <a:endParaRPr lang="en-US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5EBA-9603-4E37-9BC7-6837EFF60942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92493"/>
            <a:ext cx="3200400" cy="10444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51816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Rounded MT Bold" panose="020F0704030504030204" pitchFamily="34" charset="0"/>
              </a:rPr>
              <a:t>Application : </a:t>
            </a:r>
            <a:r>
              <a:rPr lang="en-US" sz="2400" dirty="0" smtClean="0">
                <a:latin typeface="Arial Rounded MT Bold" panose="020F0704030504030204" pitchFamily="34" charset="0"/>
              </a:rPr>
              <a:t>to detect intruders &amp; heat source</a:t>
            </a:r>
          </a:p>
          <a:p>
            <a:r>
              <a:rPr lang="en-US" sz="2400" dirty="0">
                <a:latin typeface="Arial Rounded MT Bold" panose="020F0704030504030204" pitchFamily="34" charset="0"/>
              </a:rPr>
              <a:t>	</a:t>
            </a:r>
            <a:r>
              <a:rPr lang="en-US" sz="2400" dirty="0" smtClean="0">
                <a:latin typeface="Arial Rounded MT Bold" panose="020F0704030504030204" pitchFamily="34" charset="0"/>
              </a:rPr>
              <a:t>	  In engine analysis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4219617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 panose="020F0704030504030204" pitchFamily="34" charset="0"/>
              </a:rPr>
              <a:t>Change in temperature </a:t>
            </a:r>
            <a:r>
              <a:rPr lang="el-G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change in charge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582" y="704544"/>
            <a:ext cx="6241694" cy="28384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24582" y="3577709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Rounded MT Bold" panose="020F0704030504030204" pitchFamily="34" charset="0"/>
              </a:rPr>
              <a:t>BEFORE POLARISATION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3529331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Rounded MT Bold" panose="020F0704030504030204" pitchFamily="34" charset="0"/>
              </a:rPr>
              <a:t>AFTER POLARISATION</a:t>
            </a:r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61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7714"/>
            <a:ext cx="9334500" cy="394285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FORCE SENSORS</a:t>
            </a:r>
            <a:endParaRPr lang="en-US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CBDC-E7B1-476A-918A-FBC8B9D49F1A}" type="datetime1">
              <a:rPr lang="en-US" smtClean="0"/>
              <a:t>2/23/2018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914400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2800" b="1" dirty="0" smtClean="0">
              <a:solidFill>
                <a:srgbClr val="00206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761999"/>
            <a:ext cx="86106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Force can be measured by the measurement of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displacements.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Spring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balance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train gauge load cell</a:t>
            </a:r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Piezoelectric sensors</a:t>
            </a:r>
          </a:p>
          <a:p>
            <a:pPr>
              <a:lnSpc>
                <a:spcPct val="250000"/>
              </a:lnSpc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2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657"/>
            <a:ext cx="9334500" cy="5334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STRAIN GAUGE LOAD CELL</a:t>
            </a:r>
            <a:endParaRPr lang="en-US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D788-48CC-47C2-852A-36DD8F7E29DD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92493"/>
            <a:ext cx="3200400" cy="10444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51816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Rounded MT Bold" panose="020F0704030504030204" pitchFamily="34" charset="0"/>
              </a:rPr>
              <a:t>Application : laboratory balances, industrial scales, platform </a:t>
            </a:r>
            <a:r>
              <a:rPr lang="en-US" sz="2400" dirty="0" smtClean="0">
                <a:latin typeface="Arial Rounded MT Bold" panose="020F0704030504030204" pitchFamily="34" charset="0"/>
              </a:rPr>
              <a:t>scales etc.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05400" y="1363074"/>
            <a:ext cx="3886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FORCE APPLIED</a:t>
            </a:r>
          </a:p>
          <a:p>
            <a:endParaRPr lang="en-US" dirty="0" smtClean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COMPRESSION / TENSION </a:t>
            </a:r>
          </a:p>
          <a:p>
            <a:endParaRPr lang="en-US" dirty="0" smtClean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CHANGE IN RESISTANCE</a:t>
            </a:r>
          </a:p>
          <a:p>
            <a:r>
              <a:rPr lang="en-US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39630"/>
            <a:ext cx="4724400" cy="3483960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6819900" y="1739087"/>
            <a:ext cx="228600" cy="4684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6836229" y="2583593"/>
            <a:ext cx="228600" cy="4684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8600" y="4290168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Rounded MT Bold" panose="020F0704030504030204" pitchFamily="34" charset="0"/>
              </a:rPr>
              <a:t>Change in resistance </a:t>
            </a:r>
            <a:r>
              <a:rPr lang="el-G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Strain </a:t>
            </a:r>
            <a:r>
              <a:rPr lang="el-G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 of force applied</a:t>
            </a:r>
            <a:r>
              <a:rPr lang="en-US" sz="2400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Arial Rounded MT Bold" panose="020F0704030504030204" pitchFamily="34" charset="0"/>
            </a:endParaRP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454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657"/>
            <a:ext cx="9334500" cy="5334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PIEZOELECTRIC SEENSORS</a:t>
            </a:r>
            <a:endParaRPr lang="en-US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A0CB-F7AC-483C-A781-4D3657D9A839}" type="datetime1">
              <a:rPr lang="en-US" smtClean="0"/>
              <a:t>2/23/2018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92493"/>
            <a:ext cx="3200400" cy="10444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5205407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Rounded MT Bold" panose="020F0704030504030204" pitchFamily="34" charset="0"/>
              </a:rPr>
              <a:t>Application : to monitor </a:t>
            </a:r>
            <a:r>
              <a:rPr lang="en-US" sz="2400" dirty="0" smtClean="0">
                <a:latin typeface="Arial Rounded MT Bold" panose="020F0704030504030204" pitchFamily="34" charset="0"/>
              </a:rPr>
              <a:t>combustion in automotive industry, touch pads of mobile phones, used in medical, aerospace &amp; nuclear instrumentation.</a:t>
            </a:r>
          </a:p>
          <a:p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smtClean="0">
                <a:latin typeface="Arial Rounded MT Bold" panose="020F0704030504030204" pitchFamily="34" charset="0"/>
              </a:rPr>
              <a:t>                         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3835332"/>
            <a:ext cx="8382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Rounded MT Bold" panose="020F0704030504030204" pitchFamily="34" charset="0"/>
              </a:rPr>
              <a:t>Charge generated </a:t>
            </a:r>
            <a:r>
              <a:rPr lang="el-G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displacement due to compression / tension  </a:t>
            </a:r>
            <a:r>
              <a:rPr lang="el-G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orce applied</a:t>
            </a:r>
            <a:r>
              <a:rPr lang="en-US" sz="2400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Arial Rounded MT Bold" panose="020F0704030504030204" pitchFamily="34" charset="0"/>
            </a:endParaRPr>
          </a:p>
          <a:p>
            <a:pPr algn="ctr"/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87828"/>
            <a:ext cx="3657600" cy="30936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343400" y="12192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Rounded MT Bold" panose="020F0704030504030204" pitchFamily="34" charset="0"/>
              </a:rPr>
              <a:t>Materials: Quartz, Topaz, Tourmaline minerals group</a:t>
            </a:r>
            <a:endParaRPr lang="en-US" sz="2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69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7714"/>
            <a:ext cx="9334500" cy="394285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PRESSURE SENSORS</a:t>
            </a:r>
            <a:endParaRPr lang="en-US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9CE6-D5A9-414B-933A-9B3EF6ABDEA7}" type="datetime1">
              <a:rPr lang="en-US" smtClean="0"/>
              <a:t>2/23/2018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914400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2800" b="1" dirty="0" smtClean="0">
              <a:solidFill>
                <a:srgbClr val="00206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" y="877927"/>
            <a:ext cx="86106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Fluid pressure can be measured by the elastic deformation.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diaphragms, capsules, bellows, bourdon tubes.</a:t>
            </a:r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Piezoelectric sensor</a:t>
            </a:r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Tactile sensor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0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95300" y="331447"/>
            <a:ext cx="10134600" cy="354353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DIAPHRAGM, CAPSULES &amp; BELOWS</a:t>
            </a:r>
            <a:b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endParaRPr lang="en-US" sz="4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0033" y="1427571"/>
            <a:ext cx="4186237" cy="24923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94DE-DEB9-45CF-918E-CD76C533F87C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0" y="3200400"/>
            <a:ext cx="4343400" cy="30047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19700" y="956221"/>
            <a:ext cx="381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CAPSULE – corrugated diaphragm &amp; BELLOWS – a stack of capsules</a:t>
            </a:r>
          </a:p>
          <a:p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7048500" y="2317607"/>
            <a:ext cx="762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504539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DIAPHRAGM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2590800" y="4224746"/>
            <a:ext cx="45719" cy="65205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60033" y="5764940"/>
            <a:ext cx="4710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Materials: SS, PB, Ni, RUBBER WITH NYLON</a:t>
            </a:r>
            <a:endParaRPr lang="en-US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601868"/>
            <a:ext cx="6959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USED IN COMBINATION WITH STRAN GAUGE &amp; LVDT</a:t>
            </a:r>
            <a:endParaRPr lang="en-US" sz="20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495300"/>
            <a:ext cx="10134600" cy="228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NEED FOR MECHATRONICS</a:t>
            </a:r>
            <a:endParaRPr lang="en-US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ED24-80ED-4C67-8AC6-E2337004A499}" type="datetime1">
              <a:rPr lang="en-US" smtClean="0"/>
              <a:t>2/23/2018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914400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2800" b="1" dirty="0" smtClean="0">
              <a:solidFill>
                <a:srgbClr val="00206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1524258"/>
            <a:ext cx="6781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Better design of products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Better process planning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Reliable and quality oriented products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Intelligent process 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Batch production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Changing design perspective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Ease of reconfiguration of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Demand for increased flexibility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Dynamic market condition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4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53975"/>
            <a:ext cx="10134600" cy="5334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BELLOW WITH LVDT</a:t>
            </a:r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E666D-DD97-45C7-B0D7-638A6A0450EA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447800"/>
            <a:ext cx="6781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0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BOURDON TUBE</a:t>
            </a:r>
            <a:endParaRPr lang="en-US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143000"/>
            <a:ext cx="8305799" cy="5029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87C14-5344-4D7D-BFCF-0A2684F85786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19400" y="5486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Materials: SS, PB</a:t>
            </a:r>
            <a:endParaRPr lang="en-US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TACTILE SENSOR</a:t>
            </a:r>
            <a:endParaRPr lang="en-US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838201"/>
            <a:ext cx="4800600" cy="4191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887F2-42C9-4406-9C7B-A6AB69FC3932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" y="499118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POLYVINYLIDENE FLUORIDE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52900" y="892414"/>
            <a:ext cx="4800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 panose="020F0704030504030204" pitchFamily="34" charset="0"/>
              </a:rPr>
              <a:t>A.C. INPUT TO LOWER PVDF LAYER</a:t>
            </a:r>
          </a:p>
          <a:p>
            <a:pPr algn="ctr"/>
            <a:endParaRPr lang="en-US" dirty="0" smtClean="0">
              <a:latin typeface="Arial Rounded MT Bold" panose="020F0704030504030204" pitchFamily="34" charset="0"/>
            </a:endParaRPr>
          </a:p>
          <a:p>
            <a:pPr algn="ctr"/>
            <a:endParaRPr lang="en-US" dirty="0" smtClean="0">
              <a:latin typeface="Arial Rounded MT Bold" panose="020F0704030504030204" pitchFamily="34" charset="0"/>
            </a:endParaRPr>
          </a:p>
          <a:p>
            <a:pPr algn="ctr"/>
            <a:r>
              <a:rPr lang="en-US" dirty="0" smtClean="0">
                <a:latin typeface="Arial Rounded MT Bold" panose="020F0704030504030204" pitchFamily="34" charset="0"/>
              </a:rPr>
              <a:t>VIBRATIONS GENERATED</a:t>
            </a:r>
          </a:p>
          <a:p>
            <a:pPr algn="ctr"/>
            <a:endParaRPr lang="en-US" dirty="0">
              <a:latin typeface="Arial Rounded MT Bold" panose="020F0704030504030204" pitchFamily="34" charset="0"/>
            </a:endParaRPr>
          </a:p>
          <a:p>
            <a:pPr algn="ctr"/>
            <a:endParaRPr lang="en-US" dirty="0" smtClean="0">
              <a:latin typeface="Arial Rounded MT Bold" panose="020F0704030504030204" pitchFamily="34" charset="0"/>
            </a:endParaRPr>
          </a:p>
          <a:p>
            <a:pPr algn="ctr"/>
            <a:r>
              <a:rPr lang="en-US" dirty="0" smtClean="0">
                <a:latin typeface="Arial Rounded MT Bold" panose="020F0704030504030204" pitchFamily="34" charset="0"/>
              </a:rPr>
              <a:t>TRANSMITTED TO UPPER PVDF LAYER VIA SOFT LAYER</a:t>
            </a:r>
          </a:p>
          <a:p>
            <a:pPr algn="ctr"/>
            <a:endParaRPr lang="en-US" dirty="0">
              <a:latin typeface="Arial Rounded MT Bold" panose="020F0704030504030204" pitchFamily="34" charset="0"/>
            </a:endParaRPr>
          </a:p>
          <a:p>
            <a:pPr algn="ctr"/>
            <a:endParaRPr lang="en-US" dirty="0" smtClean="0">
              <a:latin typeface="Arial Rounded MT Bold" panose="020F0704030504030204" pitchFamily="34" charset="0"/>
            </a:endParaRPr>
          </a:p>
          <a:p>
            <a:pPr algn="ctr"/>
            <a:r>
              <a:rPr lang="en-US" dirty="0" smtClean="0">
                <a:latin typeface="Arial Rounded MT Bold" panose="020F0704030504030204" pitchFamily="34" charset="0"/>
              </a:rPr>
              <a:t>CAUSES ALTERNATING VOLTAGE IN UPPER PVDF</a:t>
            </a:r>
          </a:p>
          <a:p>
            <a:pPr algn="ctr"/>
            <a:endParaRPr lang="en-US" dirty="0">
              <a:latin typeface="Arial Rounded MT Bold" panose="020F0704030504030204" pitchFamily="34" charset="0"/>
            </a:endParaRPr>
          </a:p>
          <a:p>
            <a:pPr algn="ctr"/>
            <a:endParaRPr lang="en-US" dirty="0" smtClean="0">
              <a:latin typeface="Arial Rounded MT Bold" panose="020F0704030504030204" pitchFamily="34" charset="0"/>
            </a:endParaRPr>
          </a:p>
          <a:p>
            <a:pPr algn="ctr"/>
            <a:r>
              <a:rPr lang="en-US" dirty="0" smtClean="0">
                <a:latin typeface="Arial Rounded MT Bold" panose="020F0704030504030204" pitchFamily="34" charset="0"/>
              </a:rPr>
              <a:t>ANY PRESSURE CHANGES THE VOLTAGE GENERATED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6324600" y="1347033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6362700" y="2149941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6411686" y="3270150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6406243" y="4263559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1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32657"/>
            <a:ext cx="9334500" cy="394285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LIQUID FLOW SENSORS</a:t>
            </a:r>
            <a:endParaRPr lang="en-US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6222-1D36-4AC5-9CBF-8900A22B0B24}" type="datetime1">
              <a:rPr lang="en-US" smtClean="0"/>
              <a:t>2/23/2018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914400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2800" b="1" dirty="0" smtClean="0">
              <a:solidFill>
                <a:srgbClr val="00206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5814" y="459599"/>
                <a:ext cx="8610600" cy="679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Traditional method: to measure pressure drop at the constrictions of the flow</a:t>
                </a:r>
                <a:endParaRPr lang="en-US" sz="2800" b="0" i="1" dirty="0" smtClean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1− 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− 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)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*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2( 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− 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sz="28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ρ</m:t>
                            </m:r>
                          </m:den>
                        </m:f>
                      </m:e>
                    </m:rad>
                  </m:oMath>
                </a14:m>
                <a:endParaRPr lang="en-US" sz="2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Eg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Arial Rounded MT Bold" panose="020F0704030504030204" pitchFamily="34" charset="0"/>
                    <a:cs typeface="Arial" panose="020B0604020202020204" pitchFamily="34" charset="0"/>
                  </a:rPr>
                  <a:t>Orifice plate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solidFill>
                      <a:srgbClr val="FF0000"/>
                    </a:solidFill>
                    <a:latin typeface="Arial Rounded MT Bold" panose="020F0704030504030204" pitchFamily="34" charset="0"/>
                    <a:cs typeface="Arial" panose="020B0604020202020204" pitchFamily="34" charset="0"/>
                  </a:rPr>
                  <a:t>Turbine meter 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rotation of rotor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2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Change in magnetic flux of magnetic pickup coil</a:t>
                </a:r>
              </a:p>
              <a:p>
                <a:pPr algn="ctr">
                  <a:lnSpc>
                    <a:spcPct val="150000"/>
                  </a:lnSpc>
                </a:pPr>
                <a:endParaRPr lang="en-US" sz="2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Generation of alternative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emf</a:t>
                </a:r>
                <a:endParaRPr lang="en-US" sz="2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3">
                  <a:lnSpc>
                    <a:spcPct val="150000"/>
                  </a:lnSpc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	 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814" y="459599"/>
                <a:ext cx="8610600" cy="6793719"/>
              </a:xfrm>
              <a:prstGeom prst="rect">
                <a:avLst/>
              </a:prstGeom>
              <a:blipFill rotWithShape="0">
                <a:blip r:embed="rId3"/>
                <a:stretch>
                  <a:fillRect l="-1275" t="-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4495800" y="3886200"/>
            <a:ext cx="304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4495800" y="5311322"/>
            <a:ext cx="304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LIQUID FLOW SENSOR</a:t>
            </a:r>
            <a:br>
              <a:rPr lang="en-US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ORIFICE PLATE</a:t>
            </a:r>
            <a:endParaRPr lang="en-US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A4F8-9717-4AB8-BCD6-EC1BF157EC8D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286000"/>
            <a:ext cx="7391400" cy="3886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18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132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TURBINE METER</a:t>
            </a:r>
            <a:endParaRPr lang="en-US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FE80-52E2-46DD-8799-33BAA46F4F56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66543"/>
            <a:ext cx="7924800" cy="43912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" y="5254899"/>
            <a:ext cx="8610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latin typeface="Arial Rounded MT Bold" panose="020F0704030504030204" pitchFamily="34" charset="0"/>
              </a:rPr>
              <a:t>emf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>
                <a:latin typeface="Arial Rounded MT Bold" panose="020F0704030504030204" pitchFamily="34" charset="0"/>
              </a:rPr>
              <a:t>generated </a:t>
            </a:r>
            <a:r>
              <a:rPr lang="el-G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number of magnetic pulse </a:t>
            </a:r>
            <a:r>
              <a:rPr lang="el-G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angular velocity of rotor </a:t>
            </a:r>
            <a:r>
              <a:rPr lang="el-G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fluid flow rate</a:t>
            </a:r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34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7714"/>
            <a:ext cx="9334500" cy="394285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LIQUID LEVEL SENSORS</a:t>
            </a:r>
            <a:endParaRPr lang="en-US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BE96-E7A4-4133-BB36-1A87E12DF817}" type="datetime1">
              <a:rPr lang="en-US" smtClean="0"/>
              <a:t>2/23/2018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914400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2800" b="1" dirty="0" smtClean="0">
              <a:solidFill>
                <a:srgbClr val="00206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236205"/>
            <a:ext cx="8610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Monitoring the position of the liquid surface.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float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Indirectly by measuring the weight ( A*h*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*g 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load cell , pressure (h*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*g)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3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6475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LIQUID LEVEL SENSOR – FLOAT with POTENTIOMETER / LVDT / STRAIN GAUGE</a:t>
            </a:r>
            <a:endParaRPr lang="en-US" sz="28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143000"/>
            <a:ext cx="6858000" cy="52133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239E5-F0CB-470D-9CA7-F9A081BDB79F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1529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 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DIFFERENTIAL PRESSURE CELL</a:t>
            </a:r>
            <a:r>
              <a:rPr lang="en-US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r>
              <a:rPr lang="en-US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endParaRPr lang="en-US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F681F-B183-4CBD-83DE-6D3762237AF0}" type="datetime1">
              <a:rPr lang="en-US" smtClean="0"/>
              <a:t>2/23/2018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5" y="1088729"/>
            <a:ext cx="6343650" cy="32327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4832943"/>
            <a:ext cx="1611573" cy="10630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4832943"/>
            <a:ext cx="2285999" cy="1063032"/>
          </a:xfrm>
          <a:prstGeom prst="rect">
            <a:avLst/>
          </a:prstGeom>
        </p:spPr>
      </p:pic>
      <p:sp>
        <p:nvSpPr>
          <p:cNvPr id="11" name="Up Arrow 10"/>
          <p:cNvSpPr/>
          <p:nvPr/>
        </p:nvSpPr>
        <p:spPr>
          <a:xfrm>
            <a:off x="2286000" y="4267200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5181600" y="4267200"/>
            <a:ext cx="2286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7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7714"/>
            <a:ext cx="9334500" cy="394285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TEMPERATURE SENSORS</a:t>
            </a:r>
            <a:endParaRPr lang="en-US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C381-AF9B-4CEB-8DF1-11DCFD3A3758}" type="datetime1">
              <a:rPr lang="en-US" smtClean="0"/>
              <a:t>2/23/2018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914400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2800" b="1" dirty="0" smtClean="0">
              <a:solidFill>
                <a:srgbClr val="00206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236205"/>
            <a:ext cx="861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Monitoring the expansion / contraction of the material.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Bimetallic strip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Change in the resistance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RTD, Thermistor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Thermoelectric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emf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smtClean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Thermo diodes, Thermo transistor, Thermocouple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3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495300"/>
            <a:ext cx="10134600" cy="228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EMERGING AREA OF MECHATRONICS</a:t>
            </a:r>
            <a:endParaRPr lang="en-US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88298-B7DE-4925-AE9A-77E3B75A902C}" type="datetime1">
              <a:rPr lang="en-US" smtClean="0"/>
              <a:t>2/23/2018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914400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2800" b="1" dirty="0" smtClean="0">
              <a:solidFill>
                <a:srgbClr val="00206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3500" y="1554966"/>
            <a:ext cx="6705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Automation and Robotics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Computer integrated manufacturing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Unmanned vehicles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CNC machines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Sensing &amp; control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Automobile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Human machine interface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Medical diagnosis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2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0734"/>
            <a:ext cx="8229600" cy="34706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 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TEMPERATURE – BIMETALLIC STRIP</a:t>
            </a:r>
            <a:r>
              <a:rPr lang="en-US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r>
              <a:rPr lang="en-US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endParaRPr lang="en-US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F57B4-A403-46CC-9254-B3054393E353}" type="datetime1">
              <a:rPr lang="en-US" smtClean="0"/>
              <a:t>2/23/2018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08" y="1010460"/>
            <a:ext cx="8659584" cy="39425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17964" y="5479013"/>
            <a:ext cx="6651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Application : to </a:t>
            </a:r>
            <a:r>
              <a:rPr lang="en-US" dirty="0" smtClean="0">
                <a:latin typeface="Arial Rounded MT Bold" panose="020F0704030504030204" pitchFamily="34" charset="0"/>
              </a:rPr>
              <a:t>protect the heat appliances</a:t>
            </a:r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38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6475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TEMPERATURE – </a:t>
            </a:r>
            <a:r>
              <a:rPr lang="en-US" sz="36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RESISTANCE TEMPERATURE DETECTORS</a:t>
            </a:r>
            <a:endParaRPr lang="en-US" sz="36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C15E-2846-4996-82D3-E0421E0AC554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057400"/>
            <a:ext cx="2514600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219200"/>
            <a:ext cx="5562600" cy="3105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324350"/>
            <a:ext cx="7924800" cy="2032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32004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Pt, Ni, Ni-Cu</a:t>
            </a:r>
            <a:endParaRPr lang="en-US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19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755"/>
            <a:ext cx="9334500" cy="394285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APPLICATION - RTD</a:t>
            </a:r>
            <a:endParaRPr lang="en-US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E22C-A89F-49FD-8E36-2FF4689DBB21}" type="datetime1">
              <a:rPr lang="en-US" smtClean="0"/>
              <a:t>2/23/2018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914400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2800" b="1" dirty="0" smtClean="0">
              <a:solidFill>
                <a:srgbClr val="00206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12897"/>
            <a:ext cx="8610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• To maintain correct temperature in the food handling and processing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industry -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Textile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production -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Plastics processing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Petrochemical processing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equipments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• To control the operations of consumer appliances such as toasters, coffee makers, refrigerators, freezers, hair dryers, etc.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Air, gas and liquid temperature measurement in pipes and tanks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• Exhaust gas temperature measurement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4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TEMPERATURE – </a:t>
            </a:r>
            <a:r>
              <a:rPr lang="en-US" sz="36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THERMISTOR</a:t>
            </a:r>
            <a:endParaRPr lang="en-US" sz="36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8979" y="762001"/>
            <a:ext cx="5715000" cy="31241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DE6-1153-451F-8F30-699D27416A3F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" y="4419600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sintered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metal oxide (mixtures of metal oxides, chromium, cobalt, iron, manganese and nickel) or doped polycrystalline ceramic containing barium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titanate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(BaTiO3)</a:t>
            </a:r>
          </a:p>
        </p:txBody>
      </p:sp>
    </p:spTree>
    <p:extLst>
      <p:ext uri="{BB962C8B-B14F-4D97-AF65-F5344CB8AC3E}">
        <p14:creationId xmlns:p14="http://schemas.microsoft.com/office/powerpoint/2010/main" val="232744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TEMPERATURE – </a:t>
            </a:r>
            <a:r>
              <a:rPr lang="en-US" sz="36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THERMISTOR</a:t>
            </a:r>
            <a:endParaRPr lang="en-US" sz="36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12F0-2898-47F6-9728-8CC04556EE8F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33599"/>
            <a:ext cx="3657600" cy="27476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1" y="762001"/>
            <a:ext cx="4970984" cy="536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41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2777"/>
            <a:ext cx="9334500" cy="394285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APPLICATION - THERMISTOR</a:t>
            </a:r>
            <a:endParaRPr lang="en-US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2594F-323E-46F9-8264-5F28CE76C8FA}" type="datetime1">
              <a:rPr lang="en-US" smtClean="0"/>
              <a:t>2/23/2018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914400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2800" b="1" dirty="0" smtClean="0">
              <a:solidFill>
                <a:srgbClr val="00206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883958"/>
            <a:ext cx="861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• To monitor the coolant temperature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temperature of an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incubator - 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temperature of battery packs while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charging - temperature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hot ends of 3D printers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• To maintain correct temperature in the food handling and processing industry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equipments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• To control the operations of consumer appliances such as toasters, coffee makers, refrigerators, freezers, hair dryers, etc.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6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TEMPERATURE – </a:t>
            </a:r>
            <a:r>
              <a:rPr lang="en-US" sz="36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THERMO DIODES &amp; THERMO TRANSISTOR</a:t>
            </a:r>
            <a:endParaRPr lang="en-US" sz="36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2314-70D5-4E7C-B3D0-EEEEFF0D1132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400" y="1676400"/>
            <a:ext cx="3200400" cy="114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05400" y="1524000"/>
            <a:ext cx="2438400" cy="14477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6299" y="3153299"/>
            <a:ext cx="800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Diodes :  potential difference between p-n junction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linear function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needs signal conditioning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Transistor : voltage across emitter &amp; base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2 transistor with different collector current – 	       difference in base-emitter voltage directly 		       proportional to T difference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57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TEMPERATURE – </a:t>
            </a:r>
            <a:r>
              <a:rPr lang="en-US" sz="36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THERMOCOUPLE</a:t>
            </a:r>
            <a:endParaRPr lang="en-US" sz="36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7393-2300-450D-868B-A5353667A006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845254"/>
            <a:ext cx="3216251" cy="23512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6800"/>
            <a:ext cx="5867400" cy="520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72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2777"/>
            <a:ext cx="9334500" cy="394285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APPLICATION - THERMOCOUPLES</a:t>
            </a:r>
            <a:endParaRPr lang="en-US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6EB3-2FB4-4845-8DF7-334EA633F13F}" type="datetime1">
              <a:rPr lang="en-US" smtClean="0"/>
              <a:t>2/23/2018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914400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2800" b="1" dirty="0" smtClean="0">
              <a:solidFill>
                <a:srgbClr val="00206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883958"/>
            <a:ext cx="8610600" cy="5563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• To monitor temperatures and chemistry throughout the steel making process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• Testing temperatures associated with process plants e.g. chemical production and petroleum refineries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• Testing of heating appliance safety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• Temperature profiling in ovens, furnaces and kilns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• Temperature measurement of gas turbine and engine exhausts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• Monitoring of temperatures throughout the production and smelting process in the steel, iron and aluminum industry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2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496" y="364726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LIGHT SENSORS</a:t>
            </a:r>
            <a:endParaRPr lang="en-US" sz="36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FDDDE-9234-4909-ADD3-5E23DF3DA5B4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95400" y="2347990"/>
            <a:ext cx="701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Photo resistor (LDR) –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CdS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light intensity    resistance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Photo diodes – light intensity into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emf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3276600" y="2865627"/>
            <a:ext cx="1524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5334000" y="2865627"/>
            <a:ext cx="152400" cy="3272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152400"/>
            <a:ext cx="10134600" cy="228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SYSTEM</a:t>
            </a:r>
            <a:endParaRPr lang="en-US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AD68-C1C8-4F0B-A7F9-06AF0FB381D6}" type="datetime1">
              <a:rPr lang="en-US" smtClean="0"/>
              <a:t>2/23/2018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914400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2800" b="1" dirty="0" smtClean="0">
              <a:solidFill>
                <a:srgbClr val="00206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0668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Box / block diagram –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/p &amp; o/p – concerned only with relationship between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/p &amp; o/p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" y="2902754"/>
            <a:ext cx="7705725" cy="257175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8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0472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LIGHT SENSORS APPLICATION</a:t>
            </a:r>
            <a:endParaRPr lang="en-US" sz="36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33B9-2599-4236-94A8-18CE3C1105CF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" y="738116"/>
            <a:ext cx="835243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Camera: </a:t>
            </a:r>
            <a:endParaRPr lang="en-US" sz="2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Light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Meters, Automatic Shutter Control, Auto-focus, Photographic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Flash Control</a:t>
            </a: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Medical: </a:t>
            </a:r>
            <a:endParaRPr lang="en-US" sz="2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CAT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Scanners - X ray Detection, Pulse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Oximeters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, Blood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Particle Analyzers</a:t>
            </a: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Industry :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Bar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Code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Scanners,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Brightness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Controls, Encoders, Position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Sensors</a:t>
            </a:r>
          </a:p>
          <a:p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Safety Equipment :</a:t>
            </a:r>
          </a:p>
          <a:p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Smoke Detectors, Flame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Monitors</a:t>
            </a:r>
          </a:p>
          <a:p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16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62323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SELECTION OF SENSORS</a:t>
            </a:r>
            <a:endParaRPr lang="en-US" sz="36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8D97-959B-4B17-B4C8-ACF05A7F64D1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95400" y="2286000"/>
            <a:ext cx="701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Nature of variable measured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Nature of output from the sensors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Terminology of sensors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Environmental factors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Economic factors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46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SIGNAL CONDITIONING</a:t>
            </a:r>
            <a:endParaRPr lang="en-US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70550"/>
          </a:xfrm>
        </p:spPr>
        <p:txBody>
          <a:bodyPr>
            <a:normAutofit/>
          </a:bodyPr>
          <a:lstStyle/>
          <a:p>
            <a:pPr algn="just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BC9A-953D-4F28-B414-29D786645640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5" y="742950"/>
            <a:ext cx="752475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4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87"/>
            <a:ext cx="8229600" cy="437813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MODULE 1 SUMMARY</a:t>
            </a:r>
            <a:endParaRPr lang="en-US" sz="36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346B1-114B-45E0-BFEC-3ADC34421251}" type="datetime1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450376"/>
            <a:ext cx="80772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Mechatronics basics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System - Modeling system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Measurement system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 system – open loop, closed loop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Sequential controller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Sensors &amp; transducer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Terminologies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Displacement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Velocity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Force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 pressure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Liquid flow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Liquid level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Light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Selection of sensor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Signal conditioning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39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mayil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 RAJARAJAN, Asst Prof, BSARC.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AF69D-0803-48B4-B0C0-B96BB7493A4C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1C0F08-47A9-4BB9-A98E-4DCFFBE92E58}" type="datetime1">
              <a:rPr lang="en-US" smtClean="0"/>
              <a:t>2/23/2018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4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152400"/>
            <a:ext cx="10134600" cy="228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MODELLING OF SYSTEM</a:t>
            </a:r>
            <a:endParaRPr lang="en-US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FE61E-B088-4DBE-8AD5-6C229D8473D3}" type="datetime1">
              <a:rPr lang="en-US" smtClean="0"/>
              <a:t>2/23/2018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914400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2800" b="1" dirty="0" smtClean="0">
              <a:solidFill>
                <a:srgbClr val="00206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257" y="529988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Represents real behavior of the system by mathematical equation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2257" y="1471050"/>
            <a:ext cx="7472362" cy="285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4650" y="4171950"/>
            <a:ext cx="7267575" cy="268605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1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381000"/>
            <a:ext cx="10134600" cy="2286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</a:t>
            </a:r>
            <a:r>
              <a:rPr lang="en-US" sz="3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ONNECTED SYSTEMS</a:t>
            </a:r>
            <a:endParaRPr lang="en-US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0655-7125-4253-86B8-9B4DBA5689D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7388-E469-47B8-BE08-2AFCF650087A}" type="datetime1">
              <a:rPr lang="en-US" smtClean="0"/>
              <a:t>2/23/2018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914400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2800" b="1" dirty="0" smtClean="0">
              <a:solidFill>
                <a:srgbClr val="00206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988894"/>
            <a:ext cx="853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Interconnected blocks – each block with specific functions</a:t>
            </a:r>
          </a:p>
          <a:p>
            <a:pPr lvl="1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543" y="2448382"/>
            <a:ext cx="8587554" cy="2257657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 RAJARAJAN, Asst Prof, BSARC.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1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6611</TotalTime>
  <Words>2507</Words>
  <Application>Microsoft Office PowerPoint</Application>
  <PresentationFormat>On-screen Show (4:3)</PresentationFormat>
  <Paragraphs>653</Paragraphs>
  <Slides>74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1" baseType="lpstr">
      <vt:lpstr>Arial</vt:lpstr>
      <vt:lpstr>Arial Black</vt:lpstr>
      <vt:lpstr>Arial Rounded MT Bold</vt:lpstr>
      <vt:lpstr>Calibri</vt:lpstr>
      <vt:lpstr>Cambria Math</vt:lpstr>
      <vt:lpstr>Times New Roman</vt:lpstr>
      <vt:lpstr>Office Theme</vt:lpstr>
      <vt:lpstr>MODULE I INTRODUCTION</vt:lpstr>
      <vt:lpstr>INTRODUCTION</vt:lpstr>
      <vt:lpstr>PowerPoint Presentation</vt:lpstr>
      <vt:lpstr>PowerPoint Presentation</vt:lpstr>
      <vt:lpstr>NEED FOR MECHATRONICS</vt:lpstr>
      <vt:lpstr>EMERGING AREA OF MECHATRONICS</vt:lpstr>
      <vt:lpstr>SYSTEM</vt:lpstr>
      <vt:lpstr>MODELLING OF SYSTEM</vt:lpstr>
      <vt:lpstr>CONNECTED SYSTEMS</vt:lpstr>
      <vt:lpstr>MEASUREMENT SYSTEMS</vt:lpstr>
      <vt:lpstr>CONTROL SYSTEMS</vt:lpstr>
      <vt:lpstr>FEEDBACK CONTROL</vt:lpstr>
      <vt:lpstr>TYPES OF CONTROL SYSTEM</vt:lpstr>
      <vt:lpstr>Cont…</vt:lpstr>
      <vt:lpstr> </vt:lpstr>
      <vt:lpstr> </vt:lpstr>
      <vt:lpstr> </vt:lpstr>
      <vt:lpstr>SEQUENTIAL CONTROLLER</vt:lpstr>
      <vt:lpstr>DIGITAL CAMERA WITH AUTOMATIC FOCUS</vt:lpstr>
      <vt:lpstr>ENGINE MANAGEMENT SYSTEM</vt:lpstr>
      <vt:lpstr>SENSORS</vt:lpstr>
      <vt:lpstr>STATIC SPECIFICATION</vt:lpstr>
      <vt:lpstr>Cont..</vt:lpstr>
      <vt:lpstr>Cont..</vt:lpstr>
      <vt:lpstr>DYNAMIC SPECIFICATION</vt:lpstr>
      <vt:lpstr>CLASSIFICATION</vt:lpstr>
      <vt:lpstr>DISPLACEMENT, POSITION AND PROXIMITY SENSORS</vt:lpstr>
      <vt:lpstr>POTENTIOMETER SENSOR  </vt:lpstr>
      <vt:lpstr>STRAIN GAUGE ELEMENT  </vt:lpstr>
      <vt:lpstr>CAPACITIVE SENSOR  </vt:lpstr>
      <vt:lpstr>LINEAR VARIABLE DIFFERENTIAL TRANSFORMER (LVDT)   </vt:lpstr>
      <vt:lpstr>APPLICATION -LVDT  </vt:lpstr>
      <vt:lpstr>EDDY CURRENT PROXIMITY SENSOR  </vt:lpstr>
      <vt:lpstr>INDUCTIVE PROXIMITY SENSOR  </vt:lpstr>
      <vt:lpstr>OPTICAL ENCODER – RELATIVE (INCREMENTAL ENCODER)  </vt:lpstr>
      <vt:lpstr>OPTICAL ENCODER - ABSOLUTE  </vt:lpstr>
      <vt:lpstr>PNEUMATIC SENSOR  </vt:lpstr>
      <vt:lpstr>PROXIMITY SWITCH </vt:lpstr>
      <vt:lpstr>REED SWITCH </vt:lpstr>
      <vt:lpstr>PHOTOSENSITIVE SENSOR </vt:lpstr>
      <vt:lpstr>HALL EFFECT SENSOR</vt:lpstr>
      <vt:lpstr>VELOCITY &amp; MOTION SENSORS</vt:lpstr>
      <vt:lpstr>TACHOGENERATOR</vt:lpstr>
      <vt:lpstr>PYROELECTRIC SENSORS</vt:lpstr>
      <vt:lpstr>FORCE SENSORS</vt:lpstr>
      <vt:lpstr>STRAIN GAUGE LOAD CELL</vt:lpstr>
      <vt:lpstr>PIEZOELECTRIC SEENSORS</vt:lpstr>
      <vt:lpstr>PRESSURE SENSORS</vt:lpstr>
      <vt:lpstr>DIAPHRAGM, CAPSULES &amp; BELOWS </vt:lpstr>
      <vt:lpstr>BELLOW WITH LVDT</vt:lpstr>
      <vt:lpstr>BOURDON TUBE</vt:lpstr>
      <vt:lpstr>TACTILE SENSOR</vt:lpstr>
      <vt:lpstr>LIQUID FLOW SENSORS</vt:lpstr>
      <vt:lpstr>LIQUID FLOW SENSOR ORIFICE PLATE</vt:lpstr>
      <vt:lpstr>TURBINE METER</vt:lpstr>
      <vt:lpstr>LIQUID LEVEL SENSORS</vt:lpstr>
      <vt:lpstr>LIQUID LEVEL SENSOR – FLOAT with POTENTIOMETER / LVDT / STRAIN GAUGE</vt:lpstr>
      <vt:lpstr>  DIFFERENTIAL PRESSURE CELL  </vt:lpstr>
      <vt:lpstr>TEMPERATURE SENSORS</vt:lpstr>
      <vt:lpstr>  TEMPERATURE – BIMETALLIC STRIP  </vt:lpstr>
      <vt:lpstr>TEMPERATURE – RESISTANCE TEMPERATURE DETECTORS</vt:lpstr>
      <vt:lpstr>APPLICATION - RTD</vt:lpstr>
      <vt:lpstr>TEMPERATURE – THERMISTOR</vt:lpstr>
      <vt:lpstr>TEMPERATURE – THERMISTOR</vt:lpstr>
      <vt:lpstr>APPLICATION - THERMISTOR</vt:lpstr>
      <vt:lpstr>TEMPERATURE – THERMO DIODES &amp; THERMO TRANSISTOR</vt:lpstr>
      <vt:lpstr>TEMPERATURE – THERMOCOUPLE</vt:lpstr>
      <vt:lpstr>APPLICATION - THERMOCOUPLES</vt:lpstr>
      <vt:lpstr>LIGHT SENSORS</vt:lpstr>
      <vt:lpstr>LIGHT SENSORS APPLICATION</vt:lpstr>
      <vt:lpstr>SELECTION OF SENSORS</vt:lpstr>
      <vt:lpstr>SIGNAL CONDITIONING</vt:lpstr>
      <vt:lpstr>MODULE 1 SUMMARY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Demand Side Management– Concept and Need For It.</dc:title>
  <dc:creator>KEYA</dc:creator>
  <cp:lastModifiedBy>rajarajan</cp:lastModifiedBy>
  <cp:revision>322</cp:revision>
  <dcterms:created xsi:type="dcterms:W3CDTF">2012-03-11T08:23:30Z</dcterms:created>
  <dcterms:modified xsi:type="dcterms:W3CDTF">2018-02-23T07:13:06Z</dcterms:modified>
</cp:coreProperties>
</file>