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50" r:id="rId14"/>
    <p:sldId id="341" r:id="rId15"/>
    <p:sldId id="342" r:id="rId16"/>
    <p:sldId id="344" r:id="rId17"/>
    <p:sldId id="345" r:id="rId18"/>
    <p:sldId id="346" r:id="rId19"/>
    <p:sldId id="347" r:id="rId20"/>
    <p:sldId id="348" r:id="rId21"/>
    <p:sldId id="349" r:id="rId22"/>
    <p:sldId id="34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0127" autoAdjust="0"/>
  </p:normalViewPr>
  <p:slideViewPr>
    <p:cSldViewPr>
      <p:cViewPr varScale="1">
        <p:scale>
          <a:sx n="95" d="100"/>
          <a:sy n="95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2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35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C2FF419-F8C5-4EC8-809B-2ED3DC5FCFAC}" type="slidenum">
              <a:rPr/>
              <a:pPr lvl="0"/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427028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0919A7B-8A5C-47A5-8B62-D9A2BD9A2933}" type="slidenum">
              <a:rPr/>
              <a:pPr lvl="0"/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4131975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F7C615D-8459-4DE7-9DEA-7A47E5207981}" type="slidenum">
              <a:rPr/>
              <a:pPr lvl="0"/>
              <a:t>12</a:t>
            </a:fld>
            <a:endParaRPr lang="en-US"/>
          </a:p>
        </p:txBody>
      </p:sp>
      <p:sp>
        <p:nvSpPr>
          <p:cNvPr id="2" name="Notes Placeholder 1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="" xmlns:p14="http://schemas.microsoft.com/office/powerpoint/2010/main" val="291942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E71CBAA-F4AC-436C-9A20-A0E653D1602F}" type="slidenum">
              <a:rPr/>
              <a:pPr lvl="0"/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32230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D00D111-C704-47E7-AC6D-62582CF2ABAB}" type="slidenum">
              <a:rPr/>
              <a:pPr lvl="0"/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636265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134DEAB-3598-4E53-8F49-A262760121DB}" type="slidenum">
              <a:rPr/>
              <a:pPr lvl="0"/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784575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DB0BB7B-F0F2-4AD9-AC96-594089FE4C3D}" type="slidenum">
              <a:rPr/>
              <a:pPr lvl="0"/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 dirty="0"/>
          </a:p>
        </p:txBody>
      </p:sp>
    </p:spTree>
    <p:extLst>
      <p:ext uri="{BB962C8B-B14F-4D97-AF65-F5344CB8AC3E}">
        <p14:creationId xmlns="" xmlns:p14="http://schemas.microsoft.com/office/powerpoint/2010/main" val="4139421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018D717-232B-4CAE-8CB0-F33ED7ED3ECC}" type="slidenum">
              <a:rPr/>
              <a:pPr lvl="0"/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712728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3050DD7-5F63-4C5F-A48A-4D8125C697FC}" type="slidenum">
              <a:rPr/>
              <a:pPr lvl="0"/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693419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34ACCAB-043E-43B4-9E2C-5B7CDC7381B5}" type="slidenum">
              <a:rPr/>
              <a:pPr lvl="0"/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40034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466BE95-6003-4F48-8778-D3214607959C}" type="slidenum">
              <a:rPr/>
              <a:pPr lvl="0"/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180619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10E5216-BE09-4B2B-A3BB-8B320FC7C44A}" type="slidenum">
              <a:rPr/>
              <a:pPr lvl="0"/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033729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E88D1B8-D8A9-4B65-A3E6-CA86AC0465DC}" type="slidenum">
              <a:rPr/>
              <a:pPr lvl="0"/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15075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87E6A64-FD0E-43BB-AFC7-6DB002D6B412}" type="slidenum">
              <a:rPr/>
              <a:pPr lvl="0"/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115097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082A10D-0241-4819-9675-E611EC5A3170}" type="slidenum">
              <a:rPr/>
              <a:pPr lvl="0"/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160087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3BF11B8-0CF4-48C8-8D8D-00F3AD62291B}" type="slidenum">
              <a:rPr/>
              <a:pPr lvl="0"/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51203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5E5B337-922A-4029-BAB3-D66CA35CE09B}" type="slidenum">
              <a:rPr/>
              <a:pPr lvl="0"/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74391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8222DD9-FEC5-4487-B2E8-68C92E1E7BF5}" type="slidenum">
              <a:rPr/>
              <a:pPr lvl="0"/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809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72C33C9-2C51-44A5-BE70-A7B24F37F019}" type="slidenum">
              <a:rPr/>
              <a:pPr lvl="0"/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305758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ACB8084-E46A-417F-AC23-0B52B67BEF07}" type="slidenum">
              <a:rPr/>
              <a:pPr lvl="0"/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148666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6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KINEMATICS OF MACHINERY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09800"/>
            <a:ext cx="30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MEC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2211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1941" y="4340195"/>
            <a:ext cx="1524000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MODULE 5</a:t>
            </a:r>
            <a:endParaRPr lang="en-IN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4724400"/>
            <a:ext cx="1524000" cy="400110"/>
          </a:xfrm>
          <a:prstGeom prst="rect">
            <a:avLst/>
          </a:prstGeo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Gear Trains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build="allAtOnce" animBg="1"/>
      <p:bldP spid="14" grpId="1" build="allAtOnce" animBg="1"/>
      <p:bldP spid="16" grpId="0" build="allAtOnce" animBg="1"/>
      <p:bldP spid="16" grpI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/>
              <a:t>Planetary Gear Train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295400"/>
            <a:ext cx="4419600" cy="3059299"/>
          </a:xfrm>
        </p:spPr>
        <p:txBody>
          <a:bodyPr wrap="square">
            <a:spAutoFit/>
          </a:bodyPr>
          <a:lstStyle/>
          <a:p>
            <a:pPr marL="0" lvl="0" indent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Also called as Epicyclic gear train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Axis of one gear (planet- B) revolve around another gear (sun -A)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Consists of sun, planet and arm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Planet may also mesh with an annulus (internal gear)</a:t>
            </a:r>
          </a:p>
          <a:p>
            <a:pPr marL="0" lvl="0" indent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Used for speed reduction in less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76400" y="4380099"/>
            <a:ext cx="202242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https://upload.wikimedia.org/wikipedia/commons/thumb/5/56/Planetary_Gear_Animation.gif/180px-Planetary_Gear_Animati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42" name="Picture 6" descr="https://upload.wikimedia.org/wikipedia/commons/thumb/5/56/Planetary_Gear_Animation.gif/180px-Planetary_Gear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90" y="1600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6184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3200"/>
              <a:t>	Simple Planetary Gear Train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191120" cy="4133439"/>
          </a:xfrm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Each gear rotate in separate axis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the arm D , connected to the input shaft, moves around its axis at A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the sun wheel </a:t>
            </a:r>
            <a:r>
              <a:rPr lang="en-US" sz="2400" i="1" dirty="0"/>
              <a:t>A</a:t>
            </a:r>
            <a:r>
              <a:rPr lang="en-US" sz="2400" dirty="0"/>
              <a:t>  is fixed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the planet wheel </a:t>
            </a:r>
            <a:r>
              <a:rPr lang="en-US" sz="2400" i="1" dirty="0"/>
              <a:t>B</a:t>
            </a:r>
            <a:r>
              <a:rPr lang="en-US" sz="2400" dirty="0"/>
              <a:t> moves in the direction of the moving arm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the Internal gear </a:t>
            </a:r>
            <a:r>
              <a:rPr lang="en-US" sz="2400" i="1" dirty="0"/>
              <a:t>C </a:t>
            </a:r>
            <a:r>
              <a:rPr lang="en-US" sz="2400" dirty="0"/>
              <a:t>(annulus) is connected to output shaft</a:t>
            </a:r>
          </a:p>
          <a:p>
            <a:pPr marL="341280" lvl="0" indent="-341280">
              <a:lnSpc>
                <a:spcPct val="90000"/>
              </a:lnSpc>
              <a:spcBef>
                <a:spcPts val="598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48320" y="1219320"/>
            <a:ext cx="3962160" cy="3581279"/>
            <a:chOff x="4648320" y="1219320"/>
            <a:chExt cx="3962160" cy="35812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t="56376" r="67840"/>
            <a:stretch>
              <a:fillRect/>
            </a:stretch>
          </p:blipFill>
          <p:spPr>
            <a:xfrm>
              <a:off x="4648320" y="1219320"/>
              <a:ext cx="2971800" cy="3581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7848720" y="2743199"/>
              <a:ext cx="228600" cy="838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7848720" y="2133720"/>
              <a:ext cx="228600" cy="609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848720" y="1981080"/>
              <a:ext cx="609480" cy="2438640"/>
            </a:xfrm>
            <a:custGeom>
              <a:avLst/>
              <a:gdLst>
                <a:gd name="f0" fmla="val 0"/>
                <a:gd name="f1" fmla="val 384"/>
                <a:gd name="f2" fmla="val 1536"/>
                <a:gd name="f3" fmla="val 96"/>
                <a:gd name="f4" fmla="val 1440"/>
                <a:gd name="f5" fmla="val 1392"/>
                <a:gd name="f6" fmla="val 144"/>
                <a:gd name="f7" fmla="val 1488"/>
                <a:gd name="f8" fmla="val 336"/>
                <a:gd name="f9" fmla="val 4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84" h="1536">
                  <a:moveTo>
                    <a:pt x="f0" y="f3"/>
                  </a:moveTo>
                  <a:lnTo>
                    <a:pt x="f0" y="f0"/>
                  </a:ln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0" y="f4"/>
                  </a:lnTo>
                  <a:lnTo>
                    <a:pt x="f0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6" y="f9"/>
                  </a:lnTo>
                  <a:lnTo>
                    <a:pt x="f6" y="f3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620120" y="1371599"/>
              <a:ext cx="75960" cy="1981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305920" y="3124079"/>
              <a:ext cx="30456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20120" y="3124079"/>
              <a:ext cx="609480" cy="152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96080" y="2362320"/>
              <a:ext cx="152640" cy="152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67479" y="4038479"/>
              <a:ext cx="381240" cy="368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Lucida Sans Unicode" pitchFamily="2"/>
                </a:rPr>
                <a:t>C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848720" y="3429000"/>
              <a:ext cx="380880" cy="368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Lucida Sans Unicode" pitchFamily="2"/>
                </a:rPr>
                <a:t>A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848720" y="2286000"/>
              <a:ext cx="380880" cy="368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Lucida Sans Unicode" pitchFamily="2"/>
                </a:rPr>
                <a:t>B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620120" y="1219320"/>
              <a:ext cx="380880" cy="368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1123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Lucida Sans Unicode" pitchFamily="2"/>
                  <a:cs typeface="Lucida Sans Unicode" pitchFamily="2"/>
                </a:rPr>
                <a:t>D</a:t>
              </a:r>
            </a:p>
          </p:txBody>
        </p:sp>
      </p:grpSp>
      <p:sp>
        <p:nvSpPr>
          <p:cNvPr id="17" name="Straight Connector 16"/>
          <p:cNvSpPr/>
          <p:nvPr/>
        </p:nvSpPr>
        <p:spPr>
          <a:xfrm>
            <a:off x="6248520" y="3200400"/>
            <a:ext cx="2590560" cy="144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  <a:ds d="800000" sp="100000"/>
            </a:custDash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53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038479" y="2057400"/>
            <a:ext cx="4572000" cy="38442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1">
            <a:spAutoFit/>
          </a:bodyPr>
          <a:lstStyle/>
          <a:p>
            <a:pPr marL="339725" marR="0" lvl="0" indent="-339725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339725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an arm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FG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is fast on a shaft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AA</a:t>
            </a:r>
          </a:p>
          <a:p>
            <a:pPr marL="339725" marR="0" lvl="0" indent="-339725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bevel wheel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B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 is loose on this arm</a:t>
            </a:r>
          </a:p>
          <a:p>
            <a:pPr marL="339725" marR="0" lvl="0" indent="-339725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bevel wheels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 and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C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 are loose on the shaft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AA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 </a:t>
            </a:r>
          </a:p>
          <a:p>
            <a:pPr marL="339725" marR="0" lvl="0" indent="-339725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differential motions of the arm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FG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 around and with shaft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,</a:t>
            </a:r>
          </a:p>
          <a:p>
            <a:pPr marL="339725" marR="0" lvl="0" indent="-339725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or, by  making the arm loose on the shaft, a differential motion of the shaft and arm can be obtained.</a:t>
            </a:r>
          </a:p>
          <a:p>
            <a:pPr marL="228600" marR="0" lvl="0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685800" algn="l"/>
                <a:tab pos="1143000" algn="l"/>
                <a:tab pos="1600199" algn="l"/>
                <a:tab pos="2057400" algn="l"/>
                <a:tab pos="2514600" algn="l"/>
                <a:tab pos="2971799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4999" algn="l"/>
                <a:tab pos="6172200" algn="l"/>
                <a:tab pos="6629399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endParaRPr lang="en-US" sz="16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  <a:p>
            <a:pPr marL="228600" marR="0" lvl="0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685800" algn="l"/>
                <a:tab pos="1143000" algn="l"/>
                <a:tab pos="1600199" algn="l"/>
                <a:tab pos="2057400" algn="l"/>
                <a:tab pos="2514600" algn="l"/>
                <a:tab pos="2971799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4999" algn="l"/>
                <a:tab pos="6172200" algn="l"/>
                <a:tab pos="6629399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endParaRPr lang="en-US" sz="16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  <a:p>
            <a:pPr marL="228600" marR="0" lvl="0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685800" algn="l"/>
                <a:tab pos="1143000" algn="l"/>
                <a:tab pos="1600199" algn="l"/>
                <a:tab pos="2057400" algn="l"/>
                <a:tab pos="2514600" algn="l"/>
                <a:tab pos="2971799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4999" algn="l"/>
                <a:tab pos="6172200" algn="l"/>
                <a:tab pos="6629399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endParaRPr lang="en-US" sz="16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  <a:p>
            <a:pPr marL="228600" marR="0" lvl="0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685800" algn="l"/>
                <a:tab pos="1143000" algn="l"/>
                <a:tab pos="1600199" algn="l"/>
                <a:tab pos="2057400" algn="l"/>
                <a:tab pos="2514600" algn="l"/>
                <a:tab pos="2971799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4999" algn="l"/>
                <a:tab pos="6172200" algn="l"/>
                <a:tab pos="6629399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endParaRPr lang="en-US" sz="16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7697" t="45850" b="17275"/>
          <a:stretch>
            <a:fillRect/>
          </a:stretch>
        </p:blipFill>
        <p:spPr>
          <a:xfrm>
            <a:off x="380880" y="1676519"/>
            <a:ext cx="3407040" cy="32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3505319" y="3276720"/>
            <a:ext cx="3002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G</a:t>
            </a:r>
          </a:p>
        </p:txBody>
      </p:sp>
      <p:sp>
        <p:nvSpPr>
          <p:cNvPr id="5" name="Freeform 4"/>
          <p:cNvSpPr/>
          <p:nvPr/>
        </p:nvSpPr>
        <p:spPr>
          <a:xfrm>
            <a:off x="2055960" y="1752479"/>
            <a:ext cx="28368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</a:t>
            </a:r>
          </a:p>
        </p:txBody>
      </p:sp>
      <p:sp>
        <p:nvSpPr>
          <p:cNvPr id="6" name="Freeform 5"/>
          <p:cNvSpPr/>
          <p:nvPr/>
        </p:nvSpPr>
        <p:spPr>
          <a:xfrm>
            <a:off x="2075039" y="4160880"/>
            <a:ext cx="28368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</a:t>
            </a:r>
          </a:p>
        </p:txBody>
      </p:sp>
      <p:sp>
        <p:nvSpPr>
          <p:cNvPr id="7" name="Freeform 6"/>
          <p:cNvSpPr/>
          <p:nvPr/>
        </p:nvSpPr>
        <p:spPr>
          <a:xfrm>
            <a:off x="1066320" y="3352680"/>
            <a:ext cx="2912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C</a:t>
            </a:r>
          </a:p>
        </p:txBody>
      </p:sp>
      <p:sp>
        <p:nvSpPr>
          <p:cNvPr id="8" name="Freeform 7"/>
          <p:cNvSpPr/>
          <p:nvPr/>
        </p:nvSpPr>
        <p:spPr>
          <a:xfrm>
            <a:off x="914039" y="2514600"/>
            <a:ext cx="29124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</a:t>
            </a:r>
          </a:p>
        </p:txBody>
      </p:sp>
      <p:sp>
        <p:nvSpPr>
          <p:cNvPr id="9" name="Freeform 8"/>
          <p:cNvSpPr/>
          <p:nvPr/>
        </p:nvSpPr>
        <p:spPr>
          <a:xfrm>
            <a:off x="3276720" y="2438280"/>
            <a:ext cx="283680" cy="27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360" tIns="44280" rIns="90360" bIns="4428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B</a:t>
            </a:r>
          </a:p>
        </p:txBody>
      </p:sp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0" y="-397996"/>
            <a:ext cx="6629400" cy="1938992"/>
          </a:xfrm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4000" dirty="0"/>
              <a:t>	</a:t>
            </a:r>
            <a:r>
              <a:rPr lang="en-US" sz="2400" dirty="0"/>
              <a:t>Simple Planetary Gear Train (contd.)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4000" dirty="0" err="1" smtClean="0"/>
              <a:t>Epi</a:t>
            </a:r>
            <a:r>
              <a:rPr lang="en-US" sz="4000" dirty="0" smtClean="0"/>
              <a:t>-cyclic </a:t>
            </a:r>
            <a:r>
              <a:rPr lang="en-US" sz="4000" dirty="0"/>
              <a:t>Bevel Gears (Differential)</a:t>
            </a:r>
          </a:p>
        </p:txBody>
      </p:sp>
    </p:spTree>
    <p:extLst>
      <p:ext uri="{BB962C8B-B14F-4D97-AF65-F5344CB8AC3E}">
        <p14:creationId xmlns="" xmlns:p14="http://schemas.microsoft.com/office/powerpoint/2010/main" val="1022785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Gear 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9090" name="Picture 2" descr="dif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943600" cy="4754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86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Compound Gear Train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63850" t="22036" r="11324" b="14873"/>
          <a:stretch>
            <a:fillRect/>
          </a:stretch>
        </p:blipFill>
        <p:spPr>
          <a:xfrm>
            <a:off x="3124079" y="1905120"/>
            <a:ext cx="262584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9407" b="3828"/>
          <a:stretch>
            <a:fillRect/>
          </a:stretch>
        </p:blipFill>
        <p:spPr>
          <a:xfrm rot="195426">
            <a:off x="0" y="1248748"/>
            <a:ext cx="3200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5715000" y="2362320"/>
            <a:ext cx="3808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C</a:t>
            </a:r>
          </a:p>
        </p:txBody>
      </p:sp>
      <p:sp>
        <p:nvSpPr>
          <p:cNvPr id="6" name="Freeform 5"/>
          <p:cNvSpPr/>
          <p:nvPr/>
        </p:nvSpPr>
        <p:spPr>
          <a:xfrm>
            <a:off x="6095880" y="1752479"/>
            <a:ext cx="3048120" cy="4221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 is the fixed sun gear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 is the internal gear connected to S</a:t>
            </a:r>
            <a:r>
              <a:rPr lang="en-US" sz="1800" b="0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1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B &amp; C are compounded planet gear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B meshes with sun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C meshed with annulus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H is the arm connected to S</a:t>
            </a:r>
            <a:r>
              <a:rPr lang="en-US" sz="1800" b="0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S</a:t>
            </a:r>
            <a:r>
              <a:rPr lang="en-US" sz="1800" b="0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1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and S</a:t>
            </a:r>
            <a:r>
              <a:rPr lang="en-US" sz="1800" b="0" i="0" u="none" strike="noStrike" baseline="-25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2 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are input and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output shafts</a:t>
            </a:r>
          </a:p>
        </p:txBody>
      </p:sp>
    </p:spTree>
    <p:extLst>
      <p:ext uri="{BB962C8B-B14F-4D97-AF65-F5344CB8AC3E}">
        <p14:creationId xmlns="" xmlns:p14="http://schemas.microsoft.com/office/powerpoint/2010/main" val="1326349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/>
              <a:t>Torques in Gear Train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lIns="91440" tIns="45720" rIns="91440" bIns="45720">
            <a:spAutoFit/>
          </a:bodyPr>
          <a:lstStyle/>
          <a:p>
            <a:pPr marL="0" lvl="0" indent="0"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/>
              <a:t>There are three torques in gear train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320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Input torque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320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Output torque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320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Holding Torque</a:t>
            </a:r>
          </a:p>
          <a:p>
            <a:pPr marL="0" lvl="0" indent="0"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/>
              <a:t>Under equilibrium </a:t>
            </a:r>
            <a:r>
              <a:rPr lang="en-US">
                <a:latin typeface="Symbol" pitchFamily="18"/>
              </a:rPr>
              <a:t></a:t>
            </a:r>
            <a:r>
              <a:rPr lang="en-US"/>
              <a:t>T=0 i.e., T</a:t>
            </a:r>
            <a:r>
              <a:rPr lang="en-US" baseline="-25000"/>
              <a:t>O</a:t>
            </a:r>
            <a:r>
              <a:rPr lang="en-US"/>
              <a:t>+T</a:t>
            </a:r>
            <a:r>
              <a:rPr lang="en-US" baseline="-25000"/>
              <a:t>I</a:t>
            </a:r>
            <a:r>
              <a:rPr lang="en-US"/>
              <a:t>+T</a:t>
            </a:r>
            <a:r>
              <a:rPr lang="en-US" baseline="-25000"/>
              <a:t>H</a:t>
            </a:r>
            <a:r>
              <a:rPr lang="en-US"/>
              <a:t>=0</a:t>
            </a:r>
          </a:p>
          <a:p>
            <a:pPr marL="0" lvl="0" indent="0"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/>
              <a:t>Assuming no power loss</a:t>
            </a:r>
          </a:p>
          <a:p>
            <a:pPr marL="0" lvl="0" indent="0"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/>
              <a:t>Input power=output power  </a:t>
            </a:r>
            <a:r>
              <a:rPr lang="en-US">
                <a:latin typeface="Symbol" pitchFamily="18"/>
              </a:rPr>
              <a:t></a:t>
            </a:r>
            <a:r>
              <a:rPr lang="en-US"/>
              <a:t>T</a:t>
            </a:r>
            <a:r>
              <a:rPr lang="en-US">
                <a:latin typeface="Symbol" pitchFamily="18"/>
              </a:rPr>
              <a:t></a:t>
            </a:r>
            <a:r>
              <a:rPr lang="en-US"/>
              <a:t>=0</a:t>
            </a:r>
          </a:p>
        </p:txBody>
      </p:sp>
    </p:spTree>
    <p:extLst>
      <p:ext uri="{BB962C8B-B14F-4D97-AF65-F5344CB8AC3E}">
        <p14:creationId xmlns="" xmlns:p14="http://schemas.microsoft.com/office/powerpoint/2010/main" val="3119373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186779"/>
            <a:ext cx="5943600" cy="769441"/>
          </a:xfrm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Problem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0" y="1413000"/>
            <a:ext cx="262728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7848" t="37200" r="6445" b="5709"/>
          <a:stretch>
            <a:fillRect/>
          </a:stretch>
        </p:blipFill>
        <p:spPr>
          <a:xfrm>
            <a:off x="395280" y="1197000"/>
            <a:ext cx="7596360" cy="494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468360" y="1268280"/>
            <a:ext cx="1582560" cy="2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96000" y="1268280"/>
            <a:ext cx="360359" cy="28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022560" y="1725660"/>
            <a:ext cx="360359" cy="28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384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Solution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439615" y="1275942"/>
            <a:ext cx="8229600" cy="4525963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>
                <a:latin typeface="Times New Roman" pitchFamily="18"/>
              </a:rPr>
              <a:t>Given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8309" t="52959" r="36519" b="42422"/>
          <a:stretch>
            <a:fillRect/>
          </a:stretch>
        </p:blipFill>
        <p:spPr>
          <a:xfrm>
            <a:off x="1752600" y="1206226"/>
            <a:ext cx="511308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2078" t="62980" r="3127" b="22267"/>
          <a:stretch>
            <a:fillRect/>
          </a:stretch>
        </p:blipFill>
        <p:spPr>
          <a:xfrm>
            <a:off x="5148360" y="4941719"/>
            <a:ext cx="56196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0812" t="78711" r="41144" b="6512"/>
          <a:stretch>
            <a:fillRect/>
          </a:stretch>
        </p:blipFill>
        <p:spPr>
          <a:xfrm>
            <a:off x="5867279" y="4710240"/>
            <a:ext cx="3276720" cy="129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8458200" y="2286000"/>
            <a:ext cx="228600" cy="228600"/>
          </a:xfrm>
          <a:prstGeom prst="rect">
            <a:avLst/>
          </a:prstGeom>
          <a:solidFill>
            <a:srgbClr val="E6E6E6"/>
          </a:solidFill>
          <a:ln w="0">
            <a:solidFill>
              <a:srgbClr val="C0C0C0"/>
            </a:solidFill>
            <a:prstDash val="solid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1334" t="33226" r="51189" b="59284"/>
          <a:stretch/>
        </p:blipFill>
        <p:spPr>
          <a:xfrm>
            <a:off x="914401" y="2209800"/>
            <a:ext cx="21336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2556" t="34058" r="40578" b="60949"/>
          <a:stretch/>
        </p:blipFill>
        <p:spPr>
          <a:xfrm>
            <a:off x="3505201" y="2286000"/>
            <a:ext cx="838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2556" t="34058" r="29967" b="60949"/>
          <a:stretch/>
        </p:blipFill>
        <p:spPr>
          <a:xfrm>
            <a:off x="3449894" y="2275138"/>
            <a:ext cx="2133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2556" t="34058" r="22476" b="60117"/>
          <a:stretch/>
        </p:blipFill>
        <p:spPr>
          <a:xfrm>
            <a:off x="3505201" y="2286000"/>
            <a:ext cx="3048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2556" t="34058" r="3751" b="60117"/>
          <a:stretch/>
        </p:blipFill>
        <p:spPr>
          <a:xfrm>
            <a:off x="3505200" y="2249622"/>
            <a:ext cx="5333999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0812" t="40992" r="49941" b="51517"/>
          <a:stretch/>
        </p:blipFill>
        <p:spPr>
          <a:xfrm>
            <a:off x="850681" y="2789892"/>
            <a:ext cx="234971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0812" t="40992" r="3127" b="51517"/>
          <a:stretch/>
        </p:blipFill>
        <p:spPr>
          <a:xfrm>
            <a:off x="850680" y="2789892"/>
            <a:ext cx="806471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0812" t="50396" r="49941" b="41791"/>
          <a:stretch/>
        </p:blipFill>
        <p:spPr>
          <a:xfrm>
            <a:off x="850681" y="3475692"/>
            <a:ext cx="2349720" cy="71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0812" t="50396" r="3127" b="41791"/>
          <a:stretch/>
        </p:blipFill>
        <p:spPr>
          <a:xfrm>
            <a:off x="850680" y="3475692"/>
            <a:ext cx="8064719" cy="715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850680" y="1673280"/>
            <a:ext cx="8064719" cy="536520"/>
            <a:chOff x="850680" y="1673280"/>
            <a:chExt cx="8064719" cy="536520"/>
          </a:xfrm>
        </p:grpSpPr>
        <p:grpSp>
          <p:nvGrpSpPr>
            <p:cNvPr id="25" name="Group 24"/>
            <p:cNvGrpSpPr/>
            <p:nvPr/>
          </p:nvGrpSpPr>
          <p:grpSpPr>
            <a:xfrm>
              <a:off x="850680" y="1673280"/>
              <a:ext cx="8064719" cy="536520"/>
              <a:chOff x="850680" y="1673280"/>
              <a:chExt cx="8064719" cy="5365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</a:extLst>
              </a:blip>
              <a:srcRect l="30812" t="27366" r="3127" b="66774"/>
              <a:stretch/>
            </p:blipFill>
            <p:spPr>
              <a:xfrm>
                <a:off x="850680" y="1673280"/>
                <a:ext cx="8064719" cy="536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493916" y="1752600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829238" y="1764268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alphaModFix/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47365" t="63792" r="49674" b="33068"/>
            <a:stretch/>
          </p:blipFill>
          <p:spPr>
            <a:xfrm>
              <a:off x="3505200" y="1752600"/>
              <a:ext cx="381000" cy="303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alphaModFix/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47613" t="67264" r="49427" b="29580"/>
            <a:stretch/>
          </p:blipFill>
          <p:spPr>
            <a:xfrm>
              <a:off x="4636478" y="1776631"/>
              <a:ext cx="3810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1116000" y="4653000"/>
            <a:ext cx="4105440" cy="1900080"/>
            <a:chOff x="1116000" y="4653000"/>
            <a:chExt cx="4105440" cy="1900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33610" t="60032" r="34489" b="20293"/>
            <a:stretch>
              <a:fillRect/>
            </a:stretch>
          </p:blipFill>
          <p:spPr>
            <a:xfrm>
              <a:off x="1116000" y="4653000"/>
              <a:ext cx="4105440" cy="190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781301" y="5904482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25816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Solution (Contd.)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2325392"/>
            <a:ext cx="5638800" cy="400110"/>
          </a:xfrm>
        </p:spPr>
        <p:txBody>
          <a:bodyPr wrap="square">
            <a:spAutoFit/>
          </a:bodyPr>
          <a:lstStyle/>
          <a:p>
            <a:pPr marL="52388" lvl="0" indent="0">
              <a:spcBef>
                <a:spcPts val="499"/>
              </a:spcBef>
              <a:buNone/>
            </a:pPr>
            <a:r>
              <a:rPr lang="en-US" sz="2000" dirty="0" smtClean="0">
                <a:latin typeface="Times New Roman" pitchFamily="18"/>
              </a:rPr>
              <a:t>From Figure (b), </a:t>
            </a:r>
            <a:r>
              <a:rPr lang="en-US" sz="2000" b="1" i="1" dirty="0" smtClean="0">
                <a:latin typeface="Times New Roman" pitchFamily="18"/>
              </a:rPr>
              <a:t>D</a:t>
            </a:r>
            <a:r>
              <a:rPr lang="en-US" sz="2000" b="1" i="1" baseline="-25000" dirty="0" smtClean="0">
                <a:latin typeface="Times New Roman" pitchFamily="18"/>
              </a:rPr>
              <a:t>S</a:t>
            </a:r>
            <a:r>
              <a:rPr lang="en-US" sz="2000" b="1" i="1" dirty="0" smtClean="0">
                <a:latin typeface="Times New Roman" pitchFamily="18"/>
              </a:rPr>
              <a:t>+2D</a:t>
            </a:r>
            <a:r>
              <a:rPr lang="en-US" sz="2000" b="1" i="1" baseline="-25000" dirty="0" smtClean="0">
                <a:latin typeface="Times New Roman" pitchFamily="18"/>
              </a:rPr>
              <a:t>P</a:t>
            </a:r>
            <a:r>
              <a:rPr lang="en-US" sz="2000" b="1" i="1" dirty="0" smtClean="0">
                <a:latin typeface="Times New Roman" pitchFamily="18"/>
              </a:rPr>
              <a:t>=D</a:t>
            </a:r>
            <a:r>
              <a:rPr lang="en-US" sz="2000" b="1" i="1" baseline="-25000" dirty="0" smtClean="0">
                <a:latin typeface="Times New Roman" pitchFamily="18"/>
              </a:rPr>
              <a:t>A</a:t>
            </a:r>
            <a:endParaRPr lang="en-US" sz="2000" b="1" i="1" baseline="-25000" dirty="0">
              <a:latin typeface="Times New Roman" pitchFamily="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0063" t="68714" r="30408" b="22778"/>
          <a:stretch/>
        </p:blipFill>
        <p:spPr>
          <a:xfrm>
            <a:off x="0" y="1258741"/>
            <a:ext cx="5410200" cy="87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2425" t="82033" r="16534" b="15179"/>
          <a:stretch>
            <a:fillRect/>
          </a:stretch>
        </p:blipFill>
        <p:spPr>
          <a:xfrm>
            <a:off x="3352800" y="3276221"/>
            <a:ext cx="5616720" cy="28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3405" t="77222" r="3126" b="18025"/>
          <a:stretch/>
        </p:blipFill>
        <p:spPr>
          <a:xfrm>
            <a:off x="21021" y="2725502"/>
            <a:ext cx="8686800" cy="4886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/>
          <p:cNvGrpSpPr/>
          <p:nvPr/>
        </p:nvGrpSpPr>
        <p:grpSpPr>
          <a:xfrm>
            <a:off x="0" y="3516046"/>
            <a:ext cx="4049486" cy="3479640"/>
            <a:chOff x="0" y="3516046"/>
            <a:chExt cx="4049486" cy="3479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58044" t="54156" r="12296" b="5709"/>
            <a:stretch/>
          </p:blipFill>
          <p:spPr>
            <a:xfrm>
              <a:off x="0" y="3516046"/>
              <a:ext cx="3429000" cy="34796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1676400" y="37338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00200" y="65532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657600" y="3733800"/>
              <a:ext cx="0" cy="28194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09700" y="44196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586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352800" y="4419600"/>
              <a:ext cx="24492" cy="14478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377292" y="3737712"/>
              <a:ext cx="24492" cy="7219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340554" y="5874798"/>
              <a:ext cx="24492" cy="7219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92286" y="4932424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A</a:t>
              </a:r>
              <a:endParaRPr lang="en-US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33057" y="49779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S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48692" y="3816218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P</a:t>
              </a:r>
              <a:endParaRPr lang="en-US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48692" y="6056367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P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09742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186779"/>
            <a:ext cx="5943600" cy="769441"/>
          </a:xfrm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Problem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7117" t="28340" r="3127" b="16537"/>
          <a:stretch>
            <a:fillRect/>
          </a:stretch>
        </p:blipFill>
        <p:spPr>
          <a:xfrm>
            <a:off x="227160" y="1143000"/>
            <a:ext cx="8459640" cy="5013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395280" y="1268280"/>
            <a:ext cx="1800360" cy="28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38800" y="1268280"/>
            <a:ext cx="685800" cy="28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139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-151775"/>
            <a:ext cx="5943600" cy="1446550"/>
          </a:xfrm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Gear </a:t>
            </a:r>
            <a:r>
              <a:rPr lang="en-US" dirty="0"/>
              <a:t>Trains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062138"/>
          </a:xfrm>
        </p:spPr>
        <p:txBody>
          <a:bodyPr wrap="square">
            <a:spAutoFit/>
          </a:bodyPr>
          <a:lstStyle/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Combination of gears used to</a:t>
            </a:r>
          </a:p>
          <a:p>
            <a:pPr marL="400050" lvl="2" indent="0" hangingPunc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decrease or</a:t>
            </a:r>
          </a:p>
          <a:p>
            <a:pPr marL="400050" lvl="2" indent="0" hangingPunc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increase the speed of driven shafts</a:t>
            </a:r>
          </a:p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Widely used in</a:t>
            </a:r>
          </a:p>
          <a:p>
            <a:pPr marL="400050" lvl="2" indent="0" hangingPunc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watches</a:t>
            </a:r>
          </a:p>
          <a:p>
            <a:pPr marL="400050" lvl="2" indent="0" hangingPunc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mills</a:t>
            </a:r>
          </a:p>
          <a:p>
            <a:pPr marL="400050" lvl="2" indent="0" hangingPunc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automobile</a:t>
            </a:r>
          </a:p>
          <a:p>
            <a:pPr marL="341280" lvl="0" indent="-341280"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725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rcRect l="29328" t="31293" r="3127" b="7683"/>
          <a:stretch>
            <a:fillRect/>
          </a:stretch>
        </p:blipFill>
        <p:spPr>
          <a:xfrm>
            <a:off x="457200" y="1240379"/>
            <a:ext cx="7308720" cy="4953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3429000" y="3646461"/>
            <a:ext cx="158436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343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Solution (Contd.)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9328" t="41147" r="27117" b="35246"/>
          <a:stretch>
            <a:fillRect/>
          </a:stretch>
        </p:blipFill>
        <p:spPr>
          <a:xfrm>
            <a:off x="480646" y="1752600"/>
            <a:ext cx="7979466" cy="3243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45401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186779"/>
            <a:ext cx="5943600" cy="769441"/>
          </a:xfrm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Problem 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11722" y="1143000"/>
            <a:ext cx="8598877" cy="1631216"/>
          </a:xfrm>
        </p:spPr>
        <p:txBody>
          <a:bodyPr wrap="square">
            <a:spAutoFit/>
          </a:bodyPr>
          <a:lstStyle/>
          <a:p>
            <a:pPr marL="284163" lvl="0" indent="-284163">
              <a:spcBef>
                <a:spcPts val="499"/>
              </a:spcBef>
              <a:tabLst>
                <a:tab pos="112713" algn="l"/>
                <a:tab pos="568325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000" dirty="0"/>
              <a:t>In an </a:t>
            </a:r>
            <a:r>
              <a:rPr lang="en-US" sz="2000" dirty="0" err="1"/>
              <a:t>epi</a:t>
            </a:r>
            <a:r>
              <a:rPr lang="en-US" sz="2000" dirty="0"/>
              <a:t>-cyclic gear train the sun S, Annulus A and Planet P form the gear train. Size of the wheels are such that speed of arm is 1/5</a:t>
            </a:r>
            <a:r>
              <a:rPr lang="en-US" sz="2000" baseline="30000" dirty="0"/>
              <a:t>th </a:t>
            </a:r>
            <a:r>
              <a:rPr lang="en-US" sz="2000" dirty="0"/>
              <a:t>speed of sun. Minimum number of teeth on any wheel is 16. If the driving torque at S is 100 Nm. Find the power transmitted and holding torque for stationary annulus if the efficiency is 95%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848" t="52142" r="6445" b="5709"/>
          <a:stretch>
            <a:fillRect/>
          </a:stretch>
        </p:blipFill>
        <p:spPr>
          <a:xfrm>
            <a:off x="468360" y="2997360"/>
            <a:ext cx="7596000" cy="365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47037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-28665"/>
            <a:ext cx="5943600" cy="1200329"/>
          </a:xfrm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800" dirty="0"/>
              <a:t>Gear Trains (contd.)</a:t>
            </a:r>
            <a:br>
              <a:rPr lang="en-US" sz="2800" dirty="0"/>
            </a:br>
            <a:r>
              <a:rPr lang="en-US" sz="2400" dirty="0"/>
              <a:t>	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684838"/>
          </a:xfrm>
        </p:spPr>
        <p:txBody>
          <a:bodyPr wrap="square">
            <a:spAutoFit/>
          </a:bodyPr>
          <a:lstStyle/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Simple Gear Train</a:t>
            </a:r>
          </a:p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Compound Gear Train</a:t>
            </a:r>
          </a:p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 err="1" smtClean="0"/>
              <a:t>Epi</a:t>
            </a:r>
            <a:r>
              <a:rPr lang="en-US" dirty="0" smtClean="0"/>
              <a:t>-cyclic </a:t>
            </a:r>
            <a:r>
              <a:rPr lang="en-US" dirty="0"/>
              <a:t>Gear Train</a:t>
            </a:r>
          </a:p>
          <a:p>
            <a:pPr marL="400050" lvl="2" indent="0" hangingPunc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Simple</a:t>
            </a:r>
          </a:p>
          <a:p>
            <a:pPr marL="400050" lvl="2" indent="0" hangingPunc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Compound</a:t>
            </a:r>
          </a:p>
        </p:txBody>
      </p:sp>
    </p:spTree>
    <p:extLst>
      <p:ext uri="{BB962C8B-B14F-4D97-AF65-F5344CB8AC3E}">
        <p14:creationId xmlns="" xmlns:p14="http://schemas.microsoft.com/office/powerpoint/2010/main" val="1866048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Simple Gear Train</a:t>
            </a:r>
          </a:p>
        </p:txBody>
      </p:sp>
      <p:sp>
        <p:nvSpPr>
          <p:cNvPr id="3" name="Freeform 2"/>
          <p:cNvSpPr/>
          <p:nvPr/>
        </p:nvSpPr>
        <p:spPr>
          <a:xfrm>
            <a:off x="324000" y="1125360"/>
            <a:ext cx="8820000" cy="205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Gears rotate in separate axes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Driver and follower rotate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In the same directions if the no. of gears  is add</a:t>
            </a:r>
          </a:p>
          <a:p>
            <a:pPr marL="0" marR="0" lvl="1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In the opposite direction if the no. of gears is even</a:t>
            </a: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8839080" cy="106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76519" y="5638680"/>
            <a:ext cx="609480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05860" y="6046135"/>
            <a:ext cx="746747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	Odd (Same )		Even (opposite)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8360" y="2852640"/>
            <a:ext cx="6934319" cy="3240360"/>
            <a:chOff x="468360" y="2852640"/>
            <a:chExt cx="6934319" cy="32403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26071" t="6030" b="10441"/>
            <a:stretch>
              <a:fillRect/>
            </a:stretch>
          </p:blipFill>
          <p:spPr>
            <a:xfrm>
              <a:off x="468360" y="2852640"/>
              <a:ext cx="6934319" cy="3240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Freeform 8"/>
            <p:cNvSpPr/>
            <p:nvPr/>
          </p:nvSpPr>
          <p:spPr>
            <a:xfrm>
              <a:off x="468360" y="2852640"/>
              <a:ext cx="6934319" cy="3240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74609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800"/>
              <a:t>Simple Gear Train (Contd..)</a:t>
            </a:r>
            <a:br>
              <a:rPr lang="en-US" sz="2800"/>
            </a:br>
            <a:r>
              <a:rPr lang="en-US" sz="2800"/>
              <a:t>			</a:t>
            </a:r>
            <a:r>
              <a:rPr lang="en-US"/>
              <a:t>Speed Ratio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800600" y="2514600"/>
          <a:ext cx="3962520" cy="3059279"/>
        </p:xfrm>
        <a:graphic>
          <a:graphicData uri="http://schemas.openxmlformats.org/presentationml/2006/ole">
            <p:oleObj spid="_x0000_s87060" name="Equation" r:id="rId4" imgW="42334774" imgH="32684936" progId="Equation.3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6761" t="6030" b="44434"/>
          <a:stretch>
            <a:fillRect/>
          </a:stretch>
        </p:blipFill>
        <p:spPr>
          <a:xfrm>
            <a:off x="457200" y="2590919"/>
            <a:ext cx="4114800" cy="1725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53485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Compound Gear Train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/>
              <a:t>Two gears of  gear train rotate in the same shaft</a:t>
            </a:r>
          </a:p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/>
              <a:t>Multiplication of speed change</a:t>
            </a:r>
          </a:p>
          <a:p>
            <a:pPr marL="341280" lvl="0" indent="-341280"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4051" t="23299" r="12661" b="14602"/>
          <a:stretch>
            <a:fillRect/>
          </a:stretch>
        </p:blipFill>
        <p:spPr>
          <a:xfrm>
            <a:off x="685799" y="2514600"/>
            <a:ext cx="57150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75063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2400"/>
              <a:t/>
            </a:r>
            <a:br>
              <a:rPr lang="en-US" sz="2400"/>
            </a:br>
            <a:r>
              <a:rPr lang="en-US" sz="2400"/>
              <a:t>Compound Gear Train (Contd.)</a:t>
            </a:r>
            <a:br>
              <a:rPr lang="en-US" sz="2400"/>
            </a:br>
            <a:r>
              <a:rPr lang="en-US"/>
              <a:t>Speed ratio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4120" y="2057400"/>
          <a:ext cx="3429000" cy="2590919"/>
        </p:xfrm>
        <a:graphic>
          <a:graphicData uri="http://schemas.openxmlformats.org/presentationml/2006/ole">
            <p:oleObj spid="_x0000_s88084" name="Equation" r:id="rId4" imgW="43268630" imgH="32684936" progId="Equation.3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3836" r="4787" b="1338"/>
          <a:stretch>
            <a:fillRect/>
          </a:stretch>
        </p:blipFill>
        <p:spPr>
          <a:xfrm>
            <a:off x="609480" y="1676519"/>
            <a:ext cx="4724640" cy="430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61296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186779"/>
            <a:ext cx="5943600" cy="769441"/>
          </a:xfrm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Problem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323640" y="1148862"/>
            <a:ext cx="8229600" cy="2901307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dirty="0"/>
              <a:t>The figure shows the internal gearing of a “spinner” used for drilling works. If the motor M, rotates the shaft S with a constant angular velocity of 100 rpm, calculate</a:t>
            </a:r>
          </a:p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 the train speed/gear ratio,</a:t>
            </a:r>
          </a:p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000" dirty="0"/>
              <a:t>(ii) the angular velocity of output gear D in rpm.</a:t>
            </a:r>
          </a:p>
          <a:p>
            <a:pPr marL="341280" lvl="0" indent="-341280">
              <a:tabLst>
                <a:tab pos="341280" algn="l"/>
                <a:tab pos="911160" algn="l"/>
                <a:tab pos="1825559" algn="l"/>
                <a:tab pos="2739960" algn="l"/>
                <a:tab pos="3654360" algn="l"/>
                <a:tab pos="4568759" algn="l"/>
                <a:tab pos="5483160" algn="l"/>
                <a:tab pos="6397560" algn="l"/>
                <a:tab pos="7311960" algn="l"/>
                <a:tab pos="8226359" algn="l"/>
                <a:tab pos="9140760" algn="l"/>
                <a:tab pos="10055159" algn="l"/>
                <a:tab pos="10058040" algn="l"/>
                <a:tab pos="10515240" algn="l"/>
              </a:tabLst>
            </a:pPr>
            <a:r>
              <a:rPr lang="en-US" sz="1600" dirty="0"/>
              <a:t>						</a:t>
            </a:r>
            <a:r>
              <a:rPr lang="en-US" sz="1600" dirty="0" smtClean="0"/>
              <a:t>(</a:t>
            </a:r>
            <a:r>
              <a:rPr lang="en-US" sz="1600" dirty="0" err="1"/>
              <a:t>Ans</a:t>
            </a:r>
            <a:r>
              <a:rPr lang="en-US" sz="1600" dirty="0"/>
              <a:t>: </a:t>
            </a:r>
            <a:r>
              <a:rPr lang="en-US" sz="1600" dirty="0" err="1"/>
              <a:t>i</a:t>
            </a:r>
            <a:r>
              <a:rPr lang="en-US" sz="1600" dirty="0"/>
              <a:t>. 2.5 , ii. 40rpm)</a:t>
            </a:r>
          </a:p>
          <a:p>
            <a:pPr marL="341280" lvl="0" indent="-341280"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000" dirty="0"/>
          </a:p>
          <a:p>
            <a:pPr marL="341280" lvl="0" indent="-341280"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lum contrast="-20000"/>
          </a:blip>
          <a:srcRect/>
          <a:stretch>
            <a:fillRect/>
          </a:stretch>
        </p:blipFill>
        <p:spPr>
          <a:xfrm>
            <a:off x="1187280" y="3921120"/>
            <a:ext cx="3745080" cy="293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47637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186779"/>
            <a:ext cx="5943600" cy="769441"/>
          </a:xfrm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Problem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0" y="1125360"/>
            <a:ext cx="8229600" cy="452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For the system of gears shown, find the speed ratio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547640" y="2204999"/>
            <a:ext cx="5899320" cy="345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4616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565</Words>
  <Application>Microsoft Office PowerPoint</Application>
  <PresentationFormat>On-screen Show (4:3)</PresentationFormat>
  <Paragraphs>125</Paragraphs>
  <Slides>22</Slides>
  <Notes>21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KINEMATICS OF MACHINERY</vt:lpstr>
      <vt:lpstr>Introduction to Gear Trains</vt:lpstr>
      <vt:lpstr>Gear Trains (contd.)  Types</vt:lpstr>
      <vt:lpstr>Simple Gear Train</vt:lpstr>
      <vt:lpstr>Simple Gear Train (Contd..)    Speed Ratio</vt:lpstr>
      <vt:lpstr>Compound Gear Train</vt:lpstr>
      <vt:lpstr> Compound Gear Train (Contd.) Speed ratio</vt:lpstr>
      <vt:lpstr>Problem 1</vt:lpstr>
      <vt:lpstr>Problem 2</vt:lpstr>
      <vt:lpstr>Planetary Gear Train</vt:lpstr>
      <vt:lpstr> Simple Planetary Gear Train</vt:lpstr>
      <vt:lpstr> Simple Planetary Gear Train (contd.)  Epi-cyclic Bevel Gears (Differential)</vt:lpstr>
      <vt:lpstr>Differential Gear Train</vt:lpstr>
      <vt:lpstr>Compound Gear Train</vt:lpstr>
      <vt:lpstr>Torques in Gear Train</vt:lpstr>
      <vt:lpstr>Problem 3</vt:lpstr>
      <vt:lpstr>Solution</vt:lpstr>
      <vt:lpstr>Solution (Contd.)</vt:lpstr>
      <vt:lpstr>Problem 4</vt:lpstr>
      <vt:lpstr>Solution</vt:lpstr>
      <vt:lpstr>Solution (Contd.)</vt:lpstr>
      <vt:lpstr>Problem 5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rasool</cp:lastModifiedBy>
  <cp:revision>156</cp:revision>
  <dcterms:created xsi:type="dcterms:W3CDTF">2012-01-07T15:28:18Z</dcterms:created>
  <dcterms:modified xsi:type="dcterms:W3CDTF">2019-01-03T04:36:13Z</dcterms:modified>
</cp:coreProperties>
</file>