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53" r:id="rId13"/>
    <p:sldId id="316" r:id="rId14"/>
    <p:sldId id="317" r:id="rId15"/>
    <p:sldId id="318" r:id="rId16"/>
    <p:sldId id="319" r:id="rId17"/>
    <p:sldId id="320" r:id="rId18"/>
    <p:sldId id="321" r:id="rId19"/>
    <p:sldId id="350" r:id="rId20"/>
    <p:sldId id="351" r:id="rId21"/>
    <p:sldId id="352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 varScale="1">
        <p:scale>
          <a:sx n="95" d="100"/>
          <a:sy n="95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2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35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B719051-15B3-4466-BC52-C3847A173A85}" type="slidenum">
              <a:rPr/>
              <a:pPr lvl="0"/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419258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EF563A8-4D6C-4E67-B847-4FC9E604308F}" type="slidenum">
              <a:rPr/>
              <a:pPr lvl="0"/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18504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D2D37EC-E948-416C-9ACB-2F455A6F0532}" type="slidenum">
              <a:rPr/>
              <a:pPr lvl="0"/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59502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26EA0B1-3319-4A61-BE5A-69047A99EBD1}" type="slidenum">
              <a:rPr/>
              <a:pPr lvl="0"/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030057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81B91BC-2001-43C4-8D9C-6C52ED9B1DD1}" type="slidenum">
              <a:rPr/>
              <a:pPr lvl="0"/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1219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3A0013F2-B7C3-4534-A91E-1F991E6A8CB0}" type="slidenum">
              <a:rPr/>
              <a:pPr lvl="0"/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165436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EBFAEAB-6AC6-4AA3-8D6C-8D567FAC669E}" type="slidenum">
              <a:rPr/>
              <a:pPr lvl="0"/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35047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292FB4A-3A92-4116-9F38-81315E0725DF}" type="slidenum">
              <a:rPr/>
              <a:pPr lvl="0"/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551962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4CD1DA8-B482-4EC5-96BB-A1ED0ACD1378}" type="slidenum">
              <a:rPr/>
              <a:pPr lvl="0"/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95534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C35237D-C927-4396-BEBA-29A97127490A}" type="slidenum">
              <a:rPr/>
              <a:pPr lvl="0"/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77329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084633D9-CC51-4592-9A8C-F65DCE1B600C}" type="slidenum">
              <a:rPr/>
              <a:pPr lvl="0"/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5315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23114E8-A2DD-445D-9EEC-31FFF7E0956C}" type="slidenum">
              <a:rPr/>
              <a:pPr lvl="0"/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45005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002B04-9B5B-4520-B03C-260825113B5E}" type="slidenum">
              <a:rPr/>
              <a:pPr lvl="0"/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423587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4FD8A15-609F-4C92-B842-CE00855C4CC1}" type="slidenum">
              <a:rPr/>
              <a:pPr lvl="0"/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532645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E763384-5F4C-4261-A4A3-D0E17832DB5E}" type="slidenum">
              <a:rPr/>
              <a:pPr lvl="0"/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560178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8B21B48-4467-4496-9AD8-32F5D6191EA8}" type="slidenum">
              <a:rPr/>
              <a:pPr lvl="0"/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043743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4C35887-E545-4B9C-8576-7A3D17C22B9D}" type="slidenum">
              <a:rPr/>
              <a:pPr lvl="0"/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61102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B3DDAB0-B91D-4A46-AEA5-05746246316B}" type="slidenum">
              <a:rPr/>
              <a:pPr lvl="0"/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80566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BDB80EC8-1DAA-4786-9A40-93D43D268669}" type="slidenum">
              <a:rPr/>
              <a:pPr lvl="0"/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149090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69402D5C-BB56-4600-9CCC-686D302A3B5B}" type="slidenum">
              <a:rPr/>
              <a:pPr lvl="0"/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283108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19F30DA8-16E3-41E6-B629-9BFCD8DD0B49}" type="slidenum">
              <a:rPr/>
              <a:pPr lvl="0"/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77554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E61C7D5-3DE4-4441-A1D3-4ADFF8E04980}" type="slidenum">
              <a:rPr/>
              <a:pPr lvl="0"/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92305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2F1C8116-B830-4AB6-8EEE-384CEE3367A7}" type="slidenum">
              <a:rPr/>
              <a:pPr lvl="0"/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428629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F04924A-8017-4F15-B525-E12DFD70AA16}" type="slidenum">
              <a:rPr/>
              <a:pPr lvl="0"/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="" xmlns:p14="http://schemas.microsoft.com/office/powerpoint/2010/main" val="362198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jpeg"/><Relationship Id="rId3" Type="http://schemas.openxmlformats.org/officeDocument/2006/relationships/hyperlink" Target="http://www.gears-manufacturers.com/steel-gears.html" TargetMode="External"/><Relationship Id="rId7" Type="http://schemas.openxmlformats.org/officeDocument/2006/relationships/hyperlink" Target="http://www.gears-manufacturers.com/wooden-gears.html" TargetMode="External"/><Relationship Id="rId12" Type="http://schemas.microsoft.com/office/2007/relationships/hdphoto" Target="../media/hdphoto11.wdp"/><Relationship Id="rId2" Type="http://schemas.openxmlformats.org/officeDocument/2006/relationships/notesSlide" Target="../notesSlides/notesSlide13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ars-manufacturers.com/powdered-metal-gears.html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gears-manufacturers.com/plastic-gears.html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31.jpeg"/><Relationship Id="rId4" Type="http://schemas.openxmlformats.org/officeDocument/2006/relationships/hyperlink" Target="http://www.gears-manufacturers.com/cast-iron-gears.html" TargetMode="External"/><Relationship Id="rId9" Type="http://schemas.microsoft.com/office/2007/relationships/hdphoto" Target="../media/hdphoto10.wdp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ars-manufacturers.com/wind-turbine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KINEMATICS </a:t>
            </a:r>
            <a:r>
              <a:rPr lang="en-US" sz="10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MACHINERY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09800"/>
            <a:ext cx="30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MEC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2211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800600"/>
            <a:ext cx="152400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MODULE 5</a:t>
            </a:r>
            <a:endParaRPr lang="en-IN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343400" y="4953000"/>
            <a:ext cx="990600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build="allAtOnce" animBg="1"/>
      <p:bldP spid="14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Types of Meshing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5882" b="10536"/>
          <a:stretch>
            <a:fillRect/>
          </a:stretch>
        </p:blipFill>
        <p:spPr>
          <a:xfrm>
            <a:off x="228600" y="1828800"/>
            <a:ext cx="3071880" cy="21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51394" b="3773"/>
          <a:stretch>
            <a:fillRect/>
          </a:stretch>
        </p:blipFill>
        <p:spPr>
          <a:xfrm>
            <a:off x="3200400" y="1905120"/>
            <a:ext cx="2971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alphaModFix/>
          </a:blip>
          <a:srcRect l="49061"/>
          <a:stretch>
            <a:fillRect/>
          </a:stretch>
        </p:blipFill>
        <p:spPr>
          <a:xfrm>
            <a:off x="6248520" y="1905120"/>
            <a:ext cx="266688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5943600" y="4191120"/>
            <a:ext cx="2989440" cy="380880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55080" tIns="27720" rIns="55080" bIns="27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Rack and pinion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57600" y="4267080"/>
            <a:ext cx="1965240" cy="238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54000" tIns="27000" rIns="54000" bIns="270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Internal</a:t>
            </a:r>
          </a:p>
        </p:txBody>
      </p:sp>
      <p:sp>
        <p:nvSpPr>
          <p:cNvPr id="8" name="Freeform 7"/>
          <p:cNvSpPr/>
          <p:nvPr/>
        </p:nvSpPr>
        <p:spPr>
          <a:xfrm>
            <a:off x="914400" y="4267080"/>
            <a:ext cx="1617840" cy="249480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55080" tIns="27720" rIns="55080" bIns="27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External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782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39305" t="8057" r="29953" b="11811"/>
          <a:stretch>
            <a:fillRect/>
          </a:stretch>
        </p:blipFill>
        <p:spPr>
          <a:xfrm>
            <a:off x="3597120" y="1344600"/>
            <a:ext cx="2880000" cy="2652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755639" y="2636999"/>
            <a:ext cx="4876920" cy="76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70224" t="11283" r="3432" b="10208"/>
          <a:stretch>
            <a:fillRect/>
          </a:stretch>
        </p:blipFill>
        <p:spPr>
          <a:xfrm>
            <a:off x="6603840" y="1219320"/>
            <a:ext cx="2540160" cy="259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32226" t="29689" r="34374" b="37505"/>
          <a:stretch>
            <a:fillRect/>
          </a:stretch>
        </p:blipFill>
        <p:spPr>
          <a:xfrm>
            <a:off x="152280" y="1295280"/>
            <a:ext cx="3276720" cy="25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5638680" y="4038479"/>
            <a:ext cx="3878280" cy="754199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1760" tIns="20880" rIns="41760" bIns="2088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atha" pitchFamily="2"/>
                <a:cs typeface="Latha" pitchFamily="2"/>
              </a:rPr>
              <a:t>Rack and pinion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atha" pitchFamily="2"/>
                <a:cs typeface="Latha" pitchFamily="2"/>
              </a:rPr>
              <a:t> (reciprocating -rotary)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atha" pitchFamily="2"/>
              <a:cs typeface="Lath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24360" y="4064040"/>
            <a:ext cx="2004840" cy="4460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1040" tIns="20520" rIns="41040" bIns="205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atha" pitchFamily="2"/>
                <a:cs typeface="Latha" pitchFamily="2"/>
              </a:rPr>
              <a:t>Internal (same)</a:t>
            </a:r>
          </a:p>
        </p:txBody>
      </p:sp>
      <p:sp>
        <p:nvSpPr>
          <p:cNvPr id="8" name="Freeform 7"/>
          <p:cNvSpPr/>
          <p:nvPr/>
        </p:nvSpPr>
        <p:spPr>
          <a:xfrm>
            <a:off x="291960" y="4064040"/>
            <a:ext cx="2401920" cy="426960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1760" tIns="20880" rIns="41760" bIns="2088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atha" pitchFamily="2"/>
                <a:cs typeface="Latha" pitchFamily="2"/>
              </a:rPr>
              <a:t>External (opposite)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atha" pitchFamily="2"/>
              <a:cs typeface="Latha" pitchFamily="2"/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2800"/>
              <a:t>Types of Meshing (contd..)</a:t>
            </a:r>
          </a:p>
        </p:txBody>
      </p:sp>
    </p:spTree>
    <p:extLst>
      <p:ext uri="{BB962C8B-B14F-4D97-AF65-F5344CB8AC3E}">
        <p14:creationId xmlns="" xmlns:p14="http://schemas.microsoft.com/office/powerpoint/2010/main" val="829404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Gears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7042" name="Picture 2" descr="spur ge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3970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bev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6" name="Picture 6" descr="wor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494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rac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6638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bevel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07693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975" y="4445001"/>
            <a:ext cx="121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Spur Gears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185249"/>
            <a:ext cx="155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Bevel  Gears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2769" y="4111409"/>
            <a:ext cx="172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Worm &amp;  Gear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581006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Rack and  Gear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17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Position of Shafts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93" r="61285" b="49295"/>
          <a:stretch>
            <a:fillRect/>
          </a:stretch>
        </p:blipFill>
        <p:spPr>
          <a:xfrm>
            <a:off x="3505319" y="1676519"/>
            <a:ext cx="2743199" cy="20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47494" t="4566" r="5619" b="56396"/>
          <a:stretch>
            <a:fillRect/>
          </a:stretch>
        </p:blipFill>
        <p:spPr>
          <a:xfrm>
            <a:off x="304920" y="1676519"/>
            <a:ext cx="2819160" cy="20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77119" y="1573200"/>
            <a:ext cx="2438280" cy="21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304920" y="3886200"/>
            <a:ext cx="2743199" cy="3049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55080" tIns="27720" rIns="55080" bIns="27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Parallel shafts</a:t>
            </a:r>
          </a:p>
        </p:txBody>
      </p:sp>
      <p:sp>
        <p:nvSpPr>
          <p:cNvPr id="7" name="Freeform 6"/>
          <p:cNvSpPr/>
          <p:nvPr/>
        </p:nvSpPr>
        <p:spPr>
          <a:xfrm>
            <a:off x="3124079" y="3886200"/>
            <a:ext cx="3200400" cy="3808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1200" tIns="30600" rIns="61200" bIns="306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Intersecting shafts</a:t>
            </a:r>
          </a:p>
        </p:txBody>
      </p:sp>
      <p:sp>
        <p:nvSpPr>
          <p:cNvPr id="8" name="Freeform 7"/>
          <p:cNvSpPr/>
          <p:nvPr/>
        </p:nvSpPr>
        <p:spPr>
          <a:xfrm>
            <a:off x="6172200" y="3581279"/>
            <a:ext cx="2971800" cy="1219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2640" tIns="31320" rIns="62640" bIns="313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Non Parallel –Non Intersecting shafts</a:t>
            </a:r>
          </a:p>
        </p:txBody>
      </p:sp>
      <p:cxnSp>
        <p:nvCxnSpPr>
          <p:cNvPr id="9" name="Elbow Connector 8"/>
          <p:cNvCxnSpPr>
            <a:stCxn id="7" idx="0"/>
          </p:cNvCxnSpPr>
          <p:nvPr/>
        </p:nvCxnSpPr>
        <p:spPr>
          <a:xfrm flipH="1" flipV="1">
            <a:off x="4507920" y="3450600"/>
            <a:ext cx="222480" cy="214559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10" name="Straight Connector 9"/>
          <p:cNvSpPr/>
          <p:nvPr/>
        </p:nvSpPr>
        <p:spPr>
          <a:xfrm flipH="1" flipV="1">
            <a:off x="912959" y="1445760"/>
            <a:ext cx="79200" cy="917640"/>
          </a:xfrm>
          <a:prstGeom prst="line">
            <a:avLst/>
          </a:prstGeom>
          <a:noFill/>
          <a:ln w="28440">
            <a:solidFill>
              <a:srgbClr val="000000"/>
            </a:solidFill>
            <a:custDash>
              <a:ds d="100000" sp="100000"/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 flipV="1">
            <a:off x="2208240" y="1445760"/>
            <a:ext cx="79199" cy="917640"/>
          </a:xfrm>
          <a:prstGeom prst="line">
            <a:avLst/>
          </a:prstGeom>
          <a:noFill/>
          <a:ln w="28440">
            <a:solidFill>
              <a:srgbClr val="000000"/>
            </a:solidFill>
            <a:custDash>
              <a:ds d="100000" sp="100000"/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4114800" y="2514600"/>
            <a:ext cx="1219320" cy="1440"/>
          </a:xfrm>
          <a:prstGeom prst="line">
            <a:avLst/>
          </a:prstGeom>
          <a:noFill/>
          <a:ln w="28440">
            <a:solidFill>
              <a:srgbClr val="000000"/>
            </a:solidFill>
            <a:custDash>
              <a:ds d="100000" sp="100000"/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V="1">
            <a:off x="5029200" y="2207880"/>
            <a:ext cx="1440" cy="917640"/>
          </a:xfrm>
          <a:prstGeom prst="line">
            <a:avLst/>
          </a:prstGeom>
          <a:noFill/>
          <a:ln w="28440">
            <a:solidFill>
              <a:srgbClr val="000000"/>
            </a:solidFill>
            <a:custDash>
              <a:ds d="100000" sp="100000"/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6703920" y="2895479"/>
            <a:ext cx="1069920" cy="457201"/>
          </a:xfrm>
          <a:prstGeom prst="line">
            <a:avLst/>
          </a:prstGeom>
          <a:noFill/>
          <a:ln w="28440">
            <a:solidFill>
              <a:srgbClr val="000000"/>
            </a:solidFill>
            <a:custDash>
              <a:ds d="100000" sp="100000"/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6400799" y="1981080"/>
            <a:ext cx="2438281" cy="1800"/>
          </a:xfrm>
          <a:prstGeom prst="line">
            <a:avLst/>
          </a:prstGeom>
          <a:noFill/>
          <a:ln w="28440">
            <a:solidFill>
              <a:srgbClr val="000000"/>
            </a:solidFill>
            <a:custDash>
              <a:ds d="100000" sp="100000"/>
              <a:ds d="400000" sp="100000"/>
            </a:custDash>
            <a:miter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784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Gear Materials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9999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Steel Gears</a:t>
            </a:r>
            <a:endParaRPr lang="en-US" sz="2800" dirty="0">
              <a:hlinkClick r:id="rId3"/>
            </a:endParaRP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9999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Cast Iron Gears</a:t>
            </a:r>
            <a:endParaRPr lang="en-US" sz="2800" dirty="0">
              <a:hlinkClick r:id="rId4"/>
            </a:endParaRP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9999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Plastic Gears</a:t>
            </a:r>
            <a:endParaRPr lang="en-US" sz="2800" dirty="0">
              <a:hlinkClick r:id="rId5"/>
            </a:endParaRP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9999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Powdered Metal Gears</a:t>
            </a:r>
            <a:endParaRPr lang="en-US" sz="2800" dirty="0">
              <a:hlinkClick r:id="rId6"/>
            </a:endParaRP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Copper Gears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Brass Gears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Aluminum Gears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Other Metal Gears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9999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Wood Gears</a:t>
            </a:r>
            <a:endParaRPr lang="en-US" sz="2800" dirty="0">
              <a:hlinkClick r:id="rId7"/>
            </a:endParaRPr>
          </a:p>
          <a:p>
            <a:pPr marL="341280" lvl="0" indent="-341280">
              <a:lnSpc>
                <a:spcPct val="90000"/>
              </a:lnSpc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1132" t="37855" r="4966" b="8619"/>
          <a:stretch>
            <a:fillRect/>
          </a:stretch>
        </p:blipFill>
        <p:spPr>
          <a:xfrm>
            <a:off x="4716360" y="1125360"/>
            <a:ext cx="12258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lum bright="-50000"/>
            <a:alphaModFix/>
          </a:blip>
          <a:srcRect l="20808" t="8859" r="28728" b="11399"/>
          <a:stretch>
            <a:fillRect/>
          </a:stretch>
        </p:blipFill>
        <p:spPr>
          <a:xfrm>
            <a:off x="6012000" y="549360"/>
            <a:ext cx="1224000" cy="194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alphaModFix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8001" t="14778" r="14997" b="8719"/>
          <a:stretch>
            <a:fillRect/>
          </a:stretch>
        </p:blipFill>
        <p:spPr>
          <a:xfrm>
            <a:off x="4932360" y="2636999"/>
            <a:ext cx="1728719" cy="172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 l="29633" t="19438" r="6091" b="14898"/>
          <a:stretch>
            <a:fillRect/>
          </a:stretch>
        </p:blipFill>
        <p:spPr>
          <a:xfrm>
            <a:off x="7236000" y="692279"/>
            <a:ext cx="1655640" cy="170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lum bright="-50000"/>
            <a:alphaModFix/>
          </a:blip>
          <a:srcRect l="8383" t="42895" r="46741" b="7299"/>
          <a:stretch>
            <a:fillRect/>
          </a:stretch>
        </p:blipFill>
        <p:spPr>
          <a:xfrm>
            <a:off x="7308720" y="2421000"/>
            <a:ext cx="1224000" cy="136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6574" t="6459" r="11499" b="15298"/>
          <a:stretch>
            <a:fillRect/>
          </a:stretch>
        </p:blipFill>
        <p:spPr>
          <a:xfrm>
            <a:off x="6948360" y="3933720"/>
            <a:ext cx="1800360" cy="1728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19308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333399"/>
                </a:solidFill>
              </a:rPr>
              <a:t>Nomenclature-Gears </a:t>
            </a:r>
            <a:r>
              <a:rPr lang="en-US" dirty="0">
                <a:solidFill>
                  <a:srgbClr val="333399"/>
                </a:solidFill>
              </a:rPr>
              <a:t>in Mesh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5799" y="1295280"/>
            <a:ext cx="7924680" cy="4884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3124079" y="6019919"/>
            <a:ext cx="350531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079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676519" y="1476360"/>
            <a:ext cx="5486399" cy="45212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333399"/>
                </a:solidFill>
              </a:rPr>
              <a:t>Gears in Mesh (Contd..)</a:t>
            </a:r>
          </a:p>
        </p:txBody>
      </p:sp>
      <p:sp>
        <p:nvSpPr>
          <p:cNvPr id="4" name="Freeform 3"/>
          <p:cNvSpPr/>
          <p:nvPr/>
        </p:nvSpPr>
        <p:spPr>
          <a:xfrm>
            <a:off x="1752479" y="5410079"/>
            <a:ext cx="106704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600200" y="5486399"/>
            <a:ext cx="121932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00200" y="5486399"/>
            <a:ext cx="1447919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71599" y="5257800"/>
            <a:ext cx="160020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027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2800"/>
              <a:t>Gear Nomenclature (Contd..)</a:t>
            </a:r>
          </a:p>
        </p:txBody>
      </p:sp>
      <p:sp>
        <p:nvSpPr>
          <p:cNvPr id="2" name="Text Placeholder 1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  <a:tab pos="9716760" algn="l"/>
                <a:tab pos="10173960" algn="l"/>
              </a:tabLst>
            </a:pPr>
            <a:r>
              <a:rPr lang="en-US" dirty="0"/>
              <a:t>Circular Pitch p 		= </a:t>
            </a:r>
            <a:r>
              <a:rPr lang="en-US" dirty="0">
                <a:latin typeface="Symbol" pitchFamily="18"/>
              </a:rPr>
              <a:t></a:t>
            </a:r>
            <a:r>
              <a:rPr lang="en-US" dirty="0"/>
              <a:t> D / T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  <a:tab pos="9716760" algn="l"/>
                <a:tab pos="10173960" algn="l"/>
              </a:tabLst>
            </a:pPr>
            <a:r>
              <a:rPr lang="en-US" dirty="0"/>
              <a:t>Metric module, m 		= </a:t>
            </a:r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en-US" dirty="0"/>
              <a:t> /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marL="341280" lvl="0" indent="-341280">
              <a:tabLst>
                <a:tab pos="341280" algn="l"/>
                <a:tab pos="911160" algn="l"/>
                <a:tab pos="1825559" algn="l"/>
                <a:tab pos="2739960" algn="l"/>
                <a:tab pos="3654360" algn="l"/>
                <a:tab pos="4568759" algn="l"/>
                <a:tab pos="5483160" algn="l"/>
                <a:tab pos="6397560" algn="l"/>
                <a:tab pos="7311960" algn="l"/>
                <a:tab pos="8226359" algn="l"/>
                <a:tab pos="9140760" algn="l"/>
                <a:tab pos="10055159" algn="l"/>
                <a:tab pos="10058040" algn="l"/>
                <a:tab pos="10515240" algn="l"/>
              </a:tabLst>
            </a:pPr>
            <a:r>
              <a:rPr lang="en-US" dirty="0"/>
              <a:t>						= 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/>
              <a:t> / T</a:t>
            </a:r>
            <a:r>
              <a:rPr lang="en-US" baseline="-25000" dirty="0"/>
              <a:t>w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  <a:tab pos="9716760" algn="l"/>
                <a:tab pos="10173960" algn="l"/>
              </a:tabLst>
            </a:pPr>
            <a:r>
              <a:rPr lang="en-US" i="1" dirty="0"/>
              <a:t>Centre distance</a:t>
            </a:r>
            <a:r>
              <a:rPr lang="en-US" dirty="0"/>
              <a:t>, C 	= (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/>
              <a:t> + </a:t>
            </a:r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ta-IN" dirty="0"/>
              <a:t>) / 2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  <a:tab pos="9716760" algn="l"/>
                <a:tab pos="10173960" algn="l"/>
              </a:tabLst>
            </a:pPr>
            <a:r>
              <a:rPr lang="en-US" i="1" dirty="0"/>
              <a:t>Tangential velocity</a:t>
            </a:r>
            <a:r>
              <a:rPr lang="en-US" dirty="0"/>
              <a:t>, v 	= </a:t>
            </a:r>
            <a:r>
              <a:rPr lang="en-US" dirty="0">
                <a:latin typeface="Symbol" pitchFamily="18"/>
              </a:rPr>
              <a:t>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p</a:t>
            </a:r>
            <a:r>
              <a:rPr lang="ta-IN" dirty="0"/>
              <a:t>/ 60  </a:t>
            </a:r>
          </a:p>
          <a:p>
            <a:pPr marL="341280" lvl="0" indent="-341280">
              <a:tabLst>
                <a:tab pos="341280" algn="l"/>
                <a:tab pos="911160" algn="l"/>
                <a:tab pos="1825559" algn="l"/>
                <a:tab pos="2739960" algn="l"/>
                <a:tab pos="3654360" algn="l"/>
                <a:tab pos="4568759" algn="l"/>
                <a:tab pos="5483160" algn="l"/>
                <a:tab pos="6397560" algn="l"/>
                <a:tab pos="7311960" algn="l"/>
                <a:tab pos="8226359" algn="l"/>
                <a:tab pos="9140760" algn="l"/>
                <a:tab pos="10055159" algn="l"/>
                <a:tab pos="10058040" algn="l"/>
                <a:tab pos="10515240" algn="l"/>
              </a:tabLst>
            </a:pPr>
            <a:r>
              <a:rPr lang="en-US" dirty="0"/>
              <a:t>					    	</a:t>
            </a:r>
            <a:r>
              <a:rPr lang="ta-IN" dirty="0"/>
              <a:t>=</a:t>
            </a:r>
            <a:r>
              <a:rPr lang="en-US" dirty="0">
                <a:latin typeface="Symbol" pitchFamily="18"/>
              </a:rPr>
              <a:t>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w</a:t>
            </a:r>
            <a:r>
              <a:rPr lang="ta-IN" dirty="0"/>
              <a:t> / 60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69880" algn="l"/>
                <a:tab pos="1484279" algn="l"/>
                <a:tab pos="2398680" algn="l"/>
                <a:tab pos="3313080" algn="l"/>
                <a:tab pos="4227479" algn="l"/>
                <a:tab pos="5141880" algn="l"/>
                <a:tab pos="6056280" algn="l"/>
                <a:tab pos="6970680" algn="l"/>
                <a:tab pos="7885079" algn="l"/>
                <a:tab pos="8799480" algn="l"/>
                <a:tab pos="9713879" algn="l"/>
                <a:tab pos="9716760" algn="l"/>
                <a:tab pos="10173960" algn="l"/>
              </a:tabLst>
            </a:pPr>
            <a:r>
              <a:rPr lang="en-US" i="1" dirty="0"/>
              <a:t>Gear reduction ratio</a:t>
            </a:r>
            <a:r>
              <a:rPr lang="en-US" dirty="0"/>
              <a:t>, R 	= T</a:t>
            </a:r>
            <a:r>
              <a:rPr lang="en-US" baseline="-25000" dirty="0"/>
              <a:t>w</a:t>
            </a:r>
            <a:r>
              <a:rPr lang="en-US" dirty="0"/>
              <a:t> /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marL="341280" lvl="0" indent="-341280">
              <a:tabLst>
                <a:tab pos="341280" algn="l"/>
                <a:tab pos="911160" algn="l"/>
                <a:tab pos="1825559" algn="l"/>
                <a:tab pos="2739960" algn="l"/>
                <a:tab pos="3654360" algn="l"/>
                <a:tab pos="4568759" algn="l"/>
                <a:tab pos="5483160" algn="l"/>
                <a:tab pos="6397560" algn="l"/>
                <a:tab pos="7311960" algn="l"/>
                <a:tab pos="8226359" algn="l"/>
                <a:tab pos="9140760" algn="l"/>
                <a:tab pos="10055159" algn="l"/>
                <a:tab pos="10058040" algn="l"/>
                <a:tab pos="10515240" algn="l"/>
              </a:tabLst>
            </a:pPr>
            <a:r>
              <a:rPr lang="en-US" dirty="0"/>
              <a:t>						= 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/>
              <a:t> / </a:t>
            </a:r>
            <a:r>
              <a:rPr lang="en-US" dirty="0" err="1"/>
              <a:t>D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marL="341280" lvl="0" indent="-341280">
              <a:tabLst>
                <a:tab pos="341280" algn="l"/>
                <a:tab pos="911160" algn="l"/>
                <a:tab pos="1825559" algn="l"/>
                <a:tab pos="2739960" algn="l"/>
                <a:tab pos="3654360" algn="l"/>
                <a:tab pos="4568759" algn="l"/>
                <a:tab pos="5483160" algn="l"/>
                <a:tab pos="6397560" algn="l"/>
                <a:tab pos="7311960" algn="l"/>
                <a:tab pos="8226359" algn="l"/>
                <a:tab pos="9140760" algn="l"/>
                <a:tab pos="10055159" algn="l"/>
                <a:tab pos="10058040" algn="l"/>
                <a:tab pos="10515240" algn="l"/>
              </a:tabLst>
            </a:pPr>
            <a:r>
              <a:rPr lang="en-US" dirty="0"/>
              <a:t>						= </a:t>
            </a:r>
            <a:r>
              <a:rPr lang="en-US" dirty="0" err="1"/>
              <a:t>N</a:t>
            </a:r>
            <a:r>
              <a:rPr lang="en-US" baseline="-25000" dirty="0" err="1"/>
              <a:t>p</a:t>
            </a:r>
            <a:r>
              <a:rPr lang="en-US" baseline="-25000" dirty="0"/>
              <a:t> </a:t>
            </a:r>
            <a:r>
              <a:rPr lang="en-US" dirty="0"/>
              <a:t>/ </a:t>
            </a:r>
            <a:r>
              <a:rPr lang="en-US" dirty="0" err="1"/>
              <a:t>N</a:t>
            </a:r>
            <a:r>
              <a:rPr lang="en-US" baseline="-25000" dirty="0" err="1"/>
              <a:t>w</a:t>
            </a:r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469732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Conjugate Profile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304800" y="1219200"/>
            <a:ext cx="8229600" cy="4619726"/>
          </a:xfrm>
        </p:spPr>
        <p:txBody>
          <a:bodyPr wrap="square">
            <a:spAutoFit/>
          </a:bodyPr>
          <a:lstStyle/>
          <a:p>
            <a:pPr marL="339725" lvl="0" indent="-339725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39725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/>
              <a:t>A primary requirement of gears is the constancy of angular velocities</a:t>
            </a:r>
          </a:p>
          <a:p>
            <a:pPr marL="339725" lvl="0" indent="-339725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39725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/>
              <a:t>Constant velocity is the 'conjugate action' of the gear tooth profile.</a:t>
            </a:r>
          </a:p>
          <a:p>
            <a:pPr marL="339725" lvl="0" indent="-339725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39725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/>
              <a:t>They should obey law of gearing</a:t>
            </a:r>
          </a:p>
          <a:p>
            <a:pPr marL="339725" lvl="0" indent="-339725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39725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>
                <a:solidFill>
                  <a:srgbClr val="00B0F0"/>
                </a:solidFill>
              </a:rPr>
              <a:t>A common normal to the tooth profiles at their point of contact must pass through a fixed point on the line of centers </a:t>
            </a:r>
            <a:r>
              <a:rPr lang="en-US" sz="2400" dirty="0" smtClean="0">
                <a:solidFill>
                  <a:srgbClr val="00B0F0"/>
                </a:solidFill>
              </a:rPr>
              <a:t>which divides the line of centres in the inverse velocity ratio. </a:t>
            </a:r>
          </a:p>
          <a:p>
            <a:pPr marL="339725" lvl="0" indent="-339725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39725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 smtClean="0">
                <a:solidFill>
                  <a:srgbClr val="00B0F0"/>
                </a:solidFill>
              </a:rPr>
              <a:t>The fixed </a:t>
            </a:r>
            <a:r>
              <a:rPr lang="en-US" sz="2400" dirty="0">
                <a:solidFill>
                  <a:srgbClr val="00B0F0"/>
                </a:solidFill>
              </a:rPr>
              <a:t>point </a:t>
            </a:r>
            <a:r>
              <a:rPr lang="en-US" sz="2400" dirty="0" smtClean="0">
                <a:solidFill>
                  <a:srgbClr val="00B0F0"/>
                </a:solidFill>
              </a:rPr>
              <a:t>is called the </a:t>
            </a:r>
            <a:r>
              <a:rPr lang="en-US" sz="2400" b="1" i="1" dirty="0" smtClean="0">
                <a:solidFill>
                  <a:srgbClr val="00B0F0"/>
                </a:solidFill>
              </a:rPr>
              <a:t>pitch </a:t>
            </a:r>
            <a:r>
              <a:rPr lang="en-US" sz="2400" b="1" i="1" dirty="0">
                <a:solidFill>
                  <a:srgbClr val="00B0F0"/>
                </a:solidFill>
              </a:rPr>
              <a:t>point </a:t>
            </a:r>
          </a:p>
          <a:p>
            <a:pPr marL="339725" lvl="0" indent="-339725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39725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2400" dirty="0"/>
              <a:t> Any two profiles engaging each other and satisfying the law of gearing are conjugate curves.</a:t>
            </a:r>
          </a:p>
          <a:p>
            <a:pPr marL="341280" lvl="0" indent="-341280">
              <a:lnSpc>
                <a:spcPct val="90000"/>
              </a:lnSpc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37114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Gearing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92202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Consider two arbitrary teeth profiles in meshing</a:t>
            </a:r>
          </a:p>
          <a:p>
            <a:r>
              <a:rPr lang="en-US" sz="1800" dirty="0" smtClean="0"/>
              <a:t>Let </a:t>
            </a:r>
            <a:r>
              <a:rPr lang="en-US" sz="1800" dirty="0" smtClean="0">
                <a:sym typeface="Symbol" panose="05050102010706020507" pitchFamily="18" charset="2"/>
              </a:rPr>
              <a:t>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be the angular velocity of gear 1</a:t>
            </a:r>
          </a:p>
          <a:p>
            <a:r>
              <a:rPr lang="en-US" sz="1800" dirty="0" smtClean="0"/>
              <a:t>And </a:t>
            </a:r>
            <a:r>
              <a:rPr lang="en-US" sz="1800" dirty="0">
                <a:sym typeface="Symbol" panose="05050102010706020507" pitchFamily="18" charset="2"/>
              </a:rPr>
              <a:t>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be the angular velocity of gear 2</a:t>
            </a:r>
          </a:p>
          <a:p>
            <a:r>
              <a:rPr lang="en-US" sz="1800" dirty="0" smtClean="0"/>
              <a:t>n-n is the common normal at the point of contact</a:t>
            </a:r>
          </a:p>
          <a:p>
            <a:r>
              <a:rPr lang="en-US" sz="1800" dirty="0" smtClean="0"/>
              <a:t>t-t be the common tangent at eh point of contact</a:t>
            </a:r>
          </a:p>
          <a:p>
            <a:r>
              <a:rPr lang="en-US" sz="1800" dirty="0" smtClean="0"/>
              <a:t>C </a:t>
            </a:r>
            <a:r>
              <a:rPr lang="en-US" sz="1800" dirty="0"/>
              <a:t>&amp; D are points of contact at gears 1 &amp; 2 respectively</a:t>
            </a: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023076" y="3313867"/>
            <a:ext cx="3979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Their corresponding  velocities are V</a:t>
            </a:r>
            <a:r>
              <a:rPr lang="en-US" baseline="-25000" dirty="0" smtClean="0"/>
              <a:t>C</a:t>
            </a:r>
            <a:r>
              <a:rPr lang="en-US" dirty="0" smtClean="0"/>
              <a:t> and V</a:t>
            </a:r>
            <a:r>
              <a:rPr lang="en-US" baseline="-25000" dirty="0" smtClean="0"/>
              <a:t>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Resolving the velocities and parallel to common tangent and common normal and finding their relative velocities along common normal:</a:t>
            </a:r>
          </a:p>
          <a:p>
            <a:r>
              <a:rPr lang="en-US" dirty="0" smtClean="0"/>
              <a:t>      V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smtClean="0">
                <a:sym typeface="Symbol" panose="05050102010706020507" pitchFamily="18" charset="2"/>
              </a:rPr>
              <a:t>-</a:t>
            </a:r>
            <a:r>
              <a:rPr lang="en-US" dirty="0" smtClean="0"/>
              <a:t>V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Relative velocity should be zero along n-n to  maintain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Hence </a:t>
            </a:r>
            <a:r>
              <a:rPr lang="en-US" dirty="0" smtClean="0"/>
              <a:t>V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>
                <a:sym typeface="Symbol" panose="05050102010706020507" pitchFamily="18" charset="2"/>
              </a:rPr>
              <a:t>-</a:t>
            </a:r>
            <a:r>
              <a:rPr lang="en-US" dirty="0"/>
              <a:t>V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 smtClean="0">
                <a:sym typeface="Symbol" panose="05050102010706020507" pitchFamily="18" charset="2"/>
              </a:rPr>
              <a:t>=0</a:t>
            </a:r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52400" y="3388088"/>
            <a:ext cx="5153960" cy="3434743"/>
            <a:chOff x="152400" y="3388088"/>
            <a:chExt cx="5153960" cy="3434743"/>
          </a:xfrm>
        </p:grpSpPr>
        <p:grpSp>
          <p:nvGrpSpPr>
            <p:cNvPr id="69" name="Group 68"/>
            <p:cNvGrpSpPr/>
            <p:nvPr/>
          </p:nvGrpSpPr>
          <p:grpSpPr>
            <a:xfrm>
              <a:off x="152400" y="3388088"/>
              <a:ext cx="5153960" cy="3434743"/>
              <a:chOff x="3810000" y="2386620"/>
              <a:chExt cx="5153960" cy="343474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810000" y="2386620"/>
                <a:ext cx="5153960" cy="3434743"/>
                <a:chOff x="3810000" y="2386620"/>
                <a:chExt cx="5153960" cy="3434743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3810000" y="2386620"/>
                  <a:ext cx="5153960" cy="3434743"/>
                  <a:chOff x="983685" y="1913619"/>
                  <a:chExt cx="5153960" cy="3434743"/>
                </a:xfrm>
              </p:grpSpPr>
              <p:sp>
                <p:nvSpPr>
                  <p:cNvPr id="7" name="Freeform 6"/>
                  <p:cNvSpPr/>
                  <p:nvPr/>
                </p:nvSpPr>
                <p:spPr>
                  <a:xfrm rot="20267162">
                    <a:off x="983685" y="2624468"/>
                    <a:ext cx="2101760" cy="1585343"/>
                  </a:xfrm>
                  <a:custGeom>
                    <a:avLst/>
                    <a:gdLst>
                      <a:gd name="connsiteX0" fmla="*/ 540200 w 2101760"/>
                      <a:gd name="connsiteY0" fmla="*/ 1577284 h 1585343"/>
                      <a:gd name="connsiteX1" fmla="*/ 1712508 w 2101760"/>
                      <a:gd name="connsiteY1" fmla="*/ 1225592 h 1585343"/>
                      <a:gd name="connsiteX2" fmla="*/ 2099369 w 2101760"/>
                      <a:gd name="connsiteY2" fmla="*/ 276022 h 1585343"/>
                      <a:gd name="connsiteX3" fmla="*/ 1571831 w 2101760"/>
                      <a:gd name="connsiteY3" fmla="*/ 18115 h 1585343"/>
                      <a:gd name="connsiteX4" fmla="*/ 282293 w 2101760"/>
                      <a:gd name="connsiteY4" fmla="*/ 674607 h 1585343"/>
                      <a:gd name="connsiteX5" fmla="*/ 12662 w 2101760"/>
                      <a:gd name="connsiteY5" fmla="*/ 1401438 h 1585343"/>
                      <a:gd name="connsiteX6" fmla="*/ 540200 w 2101760"/>
                      <a:gd name="connsiteY6" fmla="*/ 1577284 h 1585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01760" h="1585343">
                        <a:moveTo>
                          <a:pt x="540200" y="1577284"/>
                        </a:moveTo>
                        <a:cubicBezTo>
                          <a:pt x="823508" y="1547976"/>
                          <a:pt x="1452647" y="1442469"/>
                          <a:pt x="1712508" y="1225592"/>
                        </a:cubicBezTo>
                        <a:cubicBezTo>
                          <a:pt x="1972369" y="1008715"/>
                          <a:pt x="2122815" y="477268"/>
                          <a:pt x="2099369" y="276022"/>
                        </a:cubicBezTo>
                        <a:cubicBezTo>
                          <a:pt x="2075923" y="74776"/>
                          <a:pt x="1874677" y="-48316"/>
                          <a:pt x="1571831" y="18115"/>
                        </a:cubicBezTo>
                        <a:cubicBezTo>
                          <a:pt x="1268985" y="84546"/>
                          <a:pt x="542155" y="444053"/>
                          <a:pt x="282293" y="674607"/>
                        </a:cubicBezTo>
                        <a:cubicBezTo>
                          <a:pt x="22431" y="905161"/>
                          <a:pt x="-28369" y="1245130"/>
                          <a:pt x="12662" y="1401438"/>
                        </a:cubicBezTo>
                        <a:cubicBezTo>
                          <a:pt x="53693" y="1557746"/>
                          <a:pt x="256892" y="1606592"/>
                          <a:pt x="540200" y="1577284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 rot="20987658">
                    <a:off x="2929970" y="2628966"/>
                    <a:ext cx="2774886" cy="2328445"/>
                  </a:xfrm>
                  <a:custGeom>
                    <a:avLst/>
                    <a:gdLst>
                      <a:gd name="connsiteX0" fmla="*/ 1676497 w 2774886"/>
                      <a:gd name="connsiteY0" fmla="*/ 2095121 h 2328445"/>
                      <a:gd name="connsiteX1" fmla="*/ 2626066 w 2774886"/>
                      <a:gd name="connsiteY1" fmla="*/ 2270967 h 2328445"/>
                      <a:gd name="connsiteX2" fmla="*/ 2672959 w 2774886"/>
                      <a:gd name="connsiteY2" fmla="*/ 1215890 h 2328445"/>
                      <a:gd name="connsiteX3" fmla="*/ 1653051 w 2774886"/>
                      <a:gd name="connsiteY3" fmla="*/ 90475 h 2328445"/>
                      <a:gd name="connsiteX4" fmla="*/ 422128 w 2774886"/>
                      <a:gd name="connsiteY4" fmla="*/ 137367 h 2328445"/>
                      <a:gd name="connsiteX5" fmla="*/ 97 w 2774886"/>
                      <a:gd name="connsiteY5" fmla="*/ 688351 h 2328445"/>
                      <a:gd name="connsiteX6" fmla="*/ 398682 w 2774886"/>
                      <a:gd name="connsiteY6" fmla="*/ 1508967 h 2328445"/>
                      <a:gd name="connsiteX7" fmla="*/ 1735113 w 2774886"/>
                      <a:gd name="connsiteY7" fmla="*/ 2118567 h 2328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886" h="2328445">
                        <a:moveTo>
                          <a:pt x="1676497" y="2095121"/>
                        </a:moveTo>
                        <a:cubicBezTo>
                          <a:pt x="2068243" y="2256313"/>
                          <a:pt x="2459989" y="2417506"/>
                          <a:pt x="2626066" y="2270967"/>
                        </a:cubicBezTo>
                        <a:cubicBezTo>
                          <a:pt x="2792143" y="2124428"/>
                          <a:pt x="2835128" y="1579305"/>
                          <a:pt x="2672959" y="1215890"/>
                        </a:cubicBezTo>
                        <a:cubicBezTo>
                          <a:pt x="2510790" y="852475"/>
                          <a:pt x="2028189" y="270229"/>
                          <a:pt x="1653051" y="90475"/>
                        </a:cubicBezTo>
                        <a:cubicBezTo>
                          <a:pt x="1277913" y="-89279"/>
                          <a:pt x="697620" y="37721"/>
                          <a:pt x="422128" y="137367"/>
                        </a:cubicBezTo>
                        <a:cubicBezTo>
                          <a:pt x="146636" y="237013"/>
                          <a:pt x="4005" y="459751"/>
                          <a:pt x="97" y="688351"/>
                        </a:cubicBezTo>
                        <a:cubicBezTo>
                          <a:pt x="-3811" y="916951"/>
                          <a:pt x="109513" y="1270598"/>
                          <a:pt x="398682" y="1508967"/>
                        </a:cubicBezTo>
                        <a:cubicBezTo>
                          <a:pt x="687851" y="1747336"/>
                          <a:pt x="1211482" y="1932951"/>
                          <a:pt x="1735113" y="2118567"/>
                        </a:cubicBezTo>
                      </a:path>
                    </a:pathLst>
                  </a:cu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1371600" y="4038600"/>
                    <a:ext cx="152400" cy="1524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5257265" y="4152763"/>
                    <a:ext cx="152400" cy="1524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" name="Straight Connector 11"/>
                  <p:cNvCxnSpPr>
                    <a:endCxn id="10" idx="1"/>
                  </p:cNvCxnSpPr>
                  <p:nvPr/>
                </p:nvCxnSpPr>
                <p:spPr>
                  <a:xfrm>
                    <a:off x="990600" y="4114800"/>
                    <a:ext cx="4288983" cy="60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088035" y="2401555"/>
                    <a:ext cx="4823466" cy="283125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9" idx="3"/>
                  </p:cNvCxnSpPr>
                  <p:nvPr/>
                </p:nvCxnSpPr>
                <p:spPr>
                  <a:xfrm flipV="1">
                    <a:off x="1393918" y="2765518"/>
                    <a:ext cx="640647" cy="14031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>
                    <a:stCxn id="10" idx="4"/>
                  </p:cNvCxnSpPr>
                  <p:nvPr/>
                </p:nvCxnSpPr>
                <p:spPr>
                  <a:xfrm flipH="1">
                    <a:off x="5040072" y="4305163"/>
                    <a:ext cx="293393" cy="4062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340448" y="2180914"/>
                    <a:ext cx="966682" cy="257237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9" idx="3"/>
                  </p:cNvCxnSpPr>
                  <p:nvPr/>
                </p:nvCxnSpPr>
                <p:spPr>
                  <a:xfrm flipV="1">
                    <a:off x="1393918" y="3417139"/>
                    <a:ext cx="1429871" cy="751543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 flipH="1" flipV="1">
                    <a:off x="2505716" y="2558279"/>
                    <a:ext cx="326238" cy="875950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>
                    <a:stCxn id="10" idx="0"/>
                  </p:cNvCxnSpPr>
                  <p:nvPr/>
                </p:nvCxnSpPr>
                <p:spPr>
                  <a:xfrm flipH="1" flipV="1">
                    <a:off x="2798903" y="3434580"/>
                    <a:ext cx="2534562" cy="718183"/>
                  </a:xfrm>
                  <a:prstGeom prst="line">
                    <a:avLst/>
                  </a:prstGeom>
                  <a:ln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flipV="1">
                    <a:off x="2812485" y="2186244"/>
                    <a:ext cx="228826" cy="1223530"/>
                  </a:xfrm>
                  <a:prstGeom prst="straightConnector1">
                    <a:avLst/>
                  </a:prstGeom>
                  <a:ln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Oval 41"/>
                  <p:cNvSpPr/>
                  <p:nvPr/>
                </p:nvSpPr>
                <p:spPr>
                  <a:xfrm>
                    <a:off x="4062615" y="4145281"/>
                    <a:ext cx="52185" cy="4571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843709" y="4979030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endParaRPr lang="en-US" dirty="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003182" y="2159111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endParaRPr lang="en-US" dirty="0"/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243510" y="1956023"/>
                    <a:ext cx="515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t</a:t>
                    </a:r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210467" y="4651254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t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289046" y="2213555"/>
                    <a:ext cx="4685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V</a:t>
                    </a:r>
                    <a:r>
                      <a:rPr lang="en-US" baseline="-25000" dirty="0" smtClean="0"/>
                      <a:t>D</a:t>
                    </a:r>
                    <a:endParaRPr lang="en-US" baseline="-250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772682" y="1913619"/>
                    <a:ext cx="4243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V</a:t>
                    </a:r>
                    <a:r>
                      <a:rPr lang="en-US" baseline="-25000" dirty="0"/>
                      <a:t>C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347710" y="3935831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867938" y="4743848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E</a:t>
                    </a:r>
                    <a:endParaRPr lang="en-US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891116" y="4158335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P</a:t>
                    </a:r>
                    <a:endParaRPr lang="en-US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806802" y="3184490"/>
                    <a:ext cx="9526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C,D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224632" y="4075257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681495" y="2810599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F</a:t>
                    </a:r>
                    <a:endParaRPr lang="en-US" dirty="0"/>
                  </a:p>
                </p:txBody>
              </p: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7696200" y="4617391"/>
                  <a:ext cx="293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ym typeface="Symbol" panose="05050102010706020507" pitchFamily="18" charset="2"/>
                    </a:rPr>
                    <a:t>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430464" y="4114800"/>
                  <a:ext cx="293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ym typeface="Symbol" panose="05050102010706020507" pitchFamily="18" charset="2"/>
                    </a:rPr>
                    <a:t></a:t>
                  </a:r>
                  <a:endParaRPr lang="en-US" dirty="0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>
                  <a:off x="4114800" y="4343400"/>
                  <a:ext cx="381000" cy="35266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C00000"/>
                      </a:solidFill>
                    </a:ln>
                  </a:endParaRPr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11548200">
                  <a:off x="7958381" y="4532775"/>
                  <a:ext cx="381000" cy="35266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C00000"/>
                      </a:solidFill>
                    </a:ln>
                  </a:endParaRPr>
                </a:p>
              </p:txBody>
            </p:sp>
          </p:grpSp>
          <p:sp>
            <p:nvSpPr>
              <p:cNvPr id="65" name="Arc 64"/>
              <p:cNvSpPr/>
              <p:nvPr/>
            </p:nvSpPr>
            <p:spPr>
              <a:xfrm rot="15886162">
                <a:off x="5427610" y="3632493"/>
                <a:ext cx="236196" cy="224418"/>
              </a:xfrm>
              <a:prstGeom prst="arc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247441" y="3374422"/>
                <a:ext cx="29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</a:t>
                </a:r>
                <a:endParaRPr lang="en-US" dirty="0"/>
              </a:p>
            </p:txBody>
          </p:sp>
          <p:sp>
            <p:nvSpPr>
              <p:cNvPr id="67" name="Arc 66"/>
              <p:cNvSpPr/>
              <p:nvPr/>
            </p:nvSpPr>
            <p:spPr>
              <a:xfrm rot="15871360">
                <a:off x="5507573" y="3630752"/>
                <a:ext cx="381000" cy="352660"/>
              </a:xfrm>
              <a:prstGeom prst="arc">
                <a:avLst/>
              </a:prstGeom>
              <a:noFill/>
              <a:ln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69980" y="3245638"/>
                <a:ext cx="29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</a:t>
                </a:r>
                <a:endParaRPr lang="en-US" dirty="0"/>
              </a:p>
            </p:txBody>
          </p:sp>
        </p:grpSp>
        <p:sp>
          <p:nvSpPr>
            <p:cNvPr id="71" name="Rectangle 70"/>
            <p:cNvSpPr/>
            <p:nvPr/>
          </p:nvSpPr>
          <p:spPr>
            <a:xfrm rot="1519344" flipH="1">
              <a:off x="1088789" y="4445123"/>
              <a:ext cx="153690" cy="182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2131624" flipH="1">
              <a:off x="4068022" y="6004838"/>
              <a:ext cx="193283" cy="1698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2254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Introduction to Gears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633413" lvl="1" indent="-633413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3200" dirty="0"/>
              <a:t>Gears are widely used and most important form of mechanical drive</a:t>
            </a:r>
          </a:p>
          <a:p>
            <a:pPr marL="692150" lvl="0" indent="-69215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Used in many fields and under wide range of conditions</a:t>
            </a:r>
          </a:p>
          <a:p>
            <a:pPr marL="692150" lvl="0" indent="-69215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From watches and instruments to the heaviest and most powerful machinery.</a:t>
            </a:r>
          </a:p>
        </p:txBody>
      </p:sp>
    </p:spTree>
    <p:extLst>
      <p:ext uri="{BB962C8B-B14F-4D97-AF65-F5344CB8AC3E}">
        <p14:creationId xmlns="" xmlns:p14="http://schemas.microsoft.com/office/powerpoint/2010/main" val="3191691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</a:t>
            </a:r>
            <a:r>
              <a:rPr lang="en-US" dirty="0" smtClean="0"/>
              <a:t>Gearing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3886200" cy="2073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V</a:t>
            </a:r>
            <a:r>
              <a:rPr lang="en-US" sz="1800" baseline="-25000" dirty="0"/>
              <a:t>C</a:t>
            </a:r>
            <a:r>
              <a:rPr lang="en-US" sz="1800" dirty="0"/>
              <a:t> </a:t>
            </a:r>
            <a:r>
              <a:rPr lang="en-US" sz="1800" dirty="0" err="1"/>
              <a:t>cos</a:t>
            </a:r>
            <a:r>
              <a:rPr lang="en-US" sz="1800" dirty="0">
                <a:sym typeface="Symbol" panose="05050102010706020507" pitchFamily="18" charset="2"/>
              </a:rPr>
              <a:t>-</a:t>
            </a:r>
            <a:r>
              <a:rPr lang="en-US" sz="1800" dirty="0"/>
              <a:t>V</a:t>
            </a:r>
            <a:r>
              <a:rPr lang="en-US" sz="1800" baseline="-25000" dirty="0"/>
              <a:t>D</a:t>
            </a:r>
            <a:r>
              <a:rPr lang="en-US" sz="1800" dirty="0"/>
              <a:t> </a:t>
            </a:r>
            <a:r>
              <a:rPr lang="en-US" sz="1800" dirty="0" err="1"/>
              <a:t>cos</a:t>
            </a:r>
            <a:r>
              <a:rPr lang="en-US" sz="1800" dirty="0">
                <a:sym typeface="Symbol" panose="05050102010706020507" pitchFamily="18" charset="2"/>
              </a:rPr>
              <a:t>=</a:t>
            </a:r>
            <a:r>
              <a:rPr lang="en-US" sz="1800" dirty="0" smtClean="0">
                <a:sym typeface="Symbol" panose="05050102010706020507" pitchFamily="18" charset="2"/>
              </a:rPr>
              <a:t>0</a:t>
            </a:r>
          </a:p>
          <a:p>
            <a:pPr marL="0" indent="0">
              <a:buNone/>
            </a:pPr>
            <a:r>
              <a:rPr lang="en-US" sz="1800" dirty="0" smtClean="0">
                <a:sym typeface="Symbol" panose="05050102010706020507" pitchFamily="18" charset="2"/>
              </a:rPr>
              <a:t>(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X AC X AE/AC )-</a:t>
            </a:r>
            <a:r>
              <a:rPr lang="en-US" sz="1800" dirty="0">
                <a:sym typeface="Symbol" panose="05050102010706020507" pitchFamily="18" charset="2"/>
              </a:rPr>
              <a:t>(</a:t>
            </a:r>
            <a:r>
              <a:rPr lang="en-US" sz="1800" dirty="0" smtClean="0">
                <a:sym typeface="Symbol" panose="05050102010706020507" pitchFamily="18" charset="2"/>
              </a:rPr>
              <a:t></a:t>
            </a:r>
            <a:r>
              <a:rPr lang="en-US" sz="1800" baseline="-25000" dirty="0" smtClean="0"/>
              <a:t>2 </a:t>
            </a:r>
            <a:r>
              <a:rPr lang="en-US" sz="1800" dirty="0"/>
              <a:t>X </a:t>
            </a:r>
            <a:r>
              <a:rPr lang="en-US" sz="1800" dirty="0" smtClean="0"/>
              <a:t>BD </a:t>
            </a:r>
            <a:r>
              <a:rPr lang="en-US" sz="1800" dirty="0"/>
              <a:t>X </a:t>
            </a:r>
            <a:r>
              <a:rPr lang="en-US" sz="1800" dirty="0" smtClean="0"/>
              <a:t>BF/BD )=0</a:t>
            </a:r>
          </a:p>
          <a:p>
            <a:pPr marL="0" indent="0">
              <a:buNone/>
            </a:pPr>
            <a:r>
              <a:rPr lang="en-US" sz="1800" dirty="0" smtClean="0">
                <a:sym typeface="Symbol" panose="05050102010706020507" pitchFamily="18" charset="2"/>
              </a:rPr>
              <a:t></a:t>
            </a:r>
            <a:r>
              <a:rPr lang="en-US" sz="1800" baseline="-25000" dirty="0"/>
              <a:t>1 </a:t>
            </a:r>
            <a:r>
              <a:rPr lang="en-US" sz="1800" dirty="0" smtClean="0"/>
              <a:t>AE-</a:t>
            </a:r>
            <a:r>
              <a:rPr lang="en-US" sz="1800" dirty="0">
                <a:sym typeface="Symbol" panose="05050102010706020507" pitchFamily="18" charset="2"/>
              </a:rPr>
              <a:t> </a:t>
            </a:r>
            <a:r>
              <a:rPr lang="en-US" sz="1800" baseline="-25000" dirty="0"/>
              <a:t>2 </a:t>
            </a:r>
            <a:r>
              <a:rPr lang="en-US" sz="1800" dirty="0" smtClean="0"/>
              <a:t>BF=0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>
                <a:sym typeface="Symbol" panose="05050102010706020507" pitchFamily="18" charset="2"/>
              </a:rPr>
              <a:t>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/</a:t>
            </a:r>
            <a:r>
              <a:rPr lang="en-US" sz="1800" dirty="0">
                <a:sym typeface="Symbol" panose="05050102010706020507" pitchFamily="18" charset="2"/>
              </a:rPr>
              <a:t> </a:t>
            </a:r>
            <a:r>
              <a:rPr lang="en-US" sz="1800" baseline="-25000" dirty="0"/>
              <a:t>2 </a:t>
            </a:r>
            <a:r>
              <a:rPr lang="en-US" sz="1800" dirty="0" smtClean="0"/>
              <a:t>=BF/AE=BP/AP as </a:t>
            </a:r>
            <a:r>
              <a:rPr lang="en-US" sz="1800" dirty="0">
                <a:sym typeface="Symbol" panose="05050102010706020507" pitchFamily="18" charset="2"/>
              </a:rPr>
              <a:t> </a:t>
            </a:r>
            <a:r>
              <a:rPr lang="en-US" sz="1800" dirty="0" smtClean="0"/>
              <a:t>BPF and </a:t>
            </a:r>
            <a:r>
              <a:rPr lang="en-US" sz="1800" dirty="0">
                <a:sym typeface="Symbol" panose="05050102010706020507" pitchFamily="18" charset="2"/>
              </a:rPr>
              <a:t></a:t>
            </a:r>
            <a:r>
              <a:rPr lang="en-US" sz="1800" dirty="0" smtClean="0"/>
              <a:t>APE are similar</a:t>
            </a:r>
          </a:p>
          <a:p>
            <a:pPr marL="0" indent="0">
              <a:buNone/>
            </a:pPr>
            <a:r>
              <a:rPr lang="en-US" sz="1800" dirty="0" smtClean="0">
                <a:sym typeface="Symbol" panose="05050102010706020507" pitchFamily="18" charset="2"/>
              </a:rPr>
              <a:t>Hence </a:t>
            </a:r>
            <a:r>
              <a:rPr lang="en-US" sz="1800" dirty="0">
                <a:sym typeface="Symbol" panose="05050102010706020507" pitchFamily="18" charset="2"/>
              </a:rPr>
              <a:t></a:t>
            </a:r>
            <a:r>
              <a:rPr lang="en-US" sz="1800" baseline="-25000" dirty="0"/>
              <a:t>1</a:t>
            </a:r>
            <a:r>
              <a:rPr lang="en-US" sz="1800" dirty="0"/>
              <a:t>/</a:t>
            </a:r>
            <a:r>
              <a:rPr lang="en-US" sz="1800" dirty="0">
                <a:sym typeface="Symbol" panose="05050102010706020507" pitchFamily="18" charset="2"/>
              </a:rPr>
              <a:t> </a:t>
            </a:r>
            <a:r>
              <a:rPr lang="en-US" sz="1800" baseline="-25000" dirty="0"/>
              <a:t>2 </a:t>
            </a:r>
            <a:r>
              <a:rPr lang="en-US" sz="1800" dirty="0" smtClean="0"/>
              <a:t>=BP/AP </a:t>
            </a:r>
          </a:p>
          <a:p>
            <a:pPr marL="0" indent="0">
              <a:buNone/>
            </a:pPr>
            <a:endParaRPr lang="en-US" sz="18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90040" y="990600"/>
            <a:ext cx="5153960" cy="3434743"/>
            <a:chOff x="152400" y="3388088"/>
            <a:chExt cx="5153960" cy="3434743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3388088"/>
              <a:ext cx="5153960" cy="3434743"/>
              <a:chOff x="3810000" y="2386620"/>
              <a:chExt cx="5153960" cy="343474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810000" y="2386620"/>
                <a:ext cx="5153960" cy="3434743"/>
                <a:chOff x="3810000" y="2386620"/>
                <a:chExt cx="5153960" cy="3434743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810000" y="2386620"/>
                  <a:ext cx="5153960" cy="3434743"/>
                  <a:chOff x="983685" y="1913619"/>
                  <a:chExt cx="5153960" cy="3434743"/>
                </a:xfrm>
              </p:grpSpPr>
              <p:sp>
                <p:nvSpPr>
                  <p:cNvPr id="19" name="Freeform 18"/>
                  <p:cNvSpPr/>
                  <p:nvPr/>
                </p:nvSpPr>
                <p:spPr>
                  <a:xfrm rot="20267162">
                    <a:off x="983685" y="2624468"/>
                    <a:ext cx="2101760" cy="1585343"/>
                  </a:xfrm>
                  <a:custGeom>
                    <a:avLst/>
                    <a:gdLst>
                      <a:gd name="connsiteX0" fmla="*/ 540200 w 2101760"/>
                      <a:gd name="connsiteY0" fmla="*/ 1577284 h 1585343"/>
                      <a:gd name="connsiteX1" fmla="*/ 1712508 w 2101760"/>
                      <a:gd name="connsiteY1" fmla="*/ 1225592 h 1585343"/>
                      <a:gd name="connsiteX2" fmla="*/ 2099369 w 2101760"/>
                      <a:gd name="connsiteY2" fmla="*/ 276022 h 1585343"/>
                      <a:gd name="connsiteX3" fmla="*/ 1571831 w 2101760"/>
                      <a:gd name="connsiteY3" fmla="*/ 18115 h 1585343"/>
                      <a:gd name="connsiteX4" fmla="*/ 282293 w 2101760"/>
                      <a:gd name="connsiteY4" fmla="*/ 674607 h 1585343"/>
                      <a:gd name="connsiteX5" fmla="*/ 12662 w 2101760"/>
                      <a:gd name="connsiteY5" fmla="*/ 1401438 h 1585343"/>
                      <a:gd name="connsiteX6" fmla="*/ 540200 w 2101760"/>
                      <a:gd name="connsiteY6" fmla="*/ 1577284 h 1585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01760" h="1585343">
                        <a:moveTo>
                          <a:pt x="540200" y="1577284"/>
                        </a:moveTo>
                        <a:cubicBezTo>
                          <a:pt x="823508" y="1547976"/>
                          <a:pt x="1452647" y="1442469"/>
                          <a:pt x="1712508" y="1225592"/>
                        </a:cubicBezTo>
                        <a:cubicBezTo>
                          <a:pt x="1972369" y="1008715"/>
                          <a:pt x="2122815" y="477268"/>
                          <a:pt x="2099369" y="276022"/>
                        </a:cubicBezTo>
                        <a:cubicBezTo>
                          <a:pt x="2075923" y="74776"/>
                          <a:pt x="1874677" y="-48316"/>
                          <a:pt x="1571831" y="18115"/>
                        </a:cubicBezTo>
                        <a:cubicBezTo>
                          <a:pt x="1268985" y="84546"/>
                          <a:pt x="542155" y="444053"/>
                          <a:pt x="282293" y="674607"/>
                        </a:cubicBezTo>
                        <a:cubicBezTo>
                          <a:pt x="22431" y="905161"/>
                          <a:pt x="-28369" y="1245130"/>
                          <a:pt x="12662" y="1401438"/>
                        </a:cubicBezTo>
                        <a:cubicBezTo>
                          <a:pt x="53693" y="1557746"/>
                          <a:pt x="256892" y="1606592"/>
                          <a:pt x="540200" y="1577284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 rot="20987658">
                    <a:off x="2929970" y="2628966"/>
                    <a:ext cx="2774886" cy="2328445"/>
                  </a:xfrm>
                  <a:custGeom>
                    <a:avLst/>
                    <a:gdLst>
                      <a:gd name="connsiteX0" fmla="*/ 1676497 w 2774886"/>
                      <a:gd name="connsiteY0" fmla="*/ 2095121 h 2328445"/>
                      <a:gd name="connsiteX1" fmla="*/ 2626066 w 2774886"/>
                      <a:gd name="connsiteY1" fmla="*/ 2270967 h 2328445"/>
                      <a:gd name="connsiteX2" fmla="*/ 2672959 w 2774886"/>
                      <a:gd name="connsiteY2" fmla="*/ 1215890 h 2328445"/>
                      <a:gd name="connsiteX3" fmla="*/ 1653051 w 2774886"/>
                      <a:gd name="connsiteY3" fmla="*/ 90475 h 2328445"/>
                      <a:gd name="connsiteX4" fmla="*/ 422128 w 2774886"/>
                      <a:gd name="connsiteY4" fmla="*/ 137367 h 2328445"/>
                      <a:gd name="connsiteX5" fmla="*/ 97 w 2774886"/>
                      <a:gd name="connsiteY5" fmla="*/ 688351 h 2328445"/>
                      <a:gd name="connsiteX6" fmla="*/ 398682 w 2774886"/>
                      <a:gd name="connsiteY6" fmla="*/ 1508967 h 2328445"/>
                      <a:gd name="connsiteX7" fmla="*/ 1735113 w 2774886"/>
                      <a:gd name="connsiteY7" fmla="*/ 2118567 h 2328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886" h="2328445">
                        <a:moveTo>
                          <a:pt x="1676497" y="2095121"/>
                        </a:moveTo>
                        <a:cubicBezTo>
                          <a:pt x="2068243" y="2256313"/>
                          <a:pt x="2459989" y="2417506"/>
                          <a:pt x="2626066" y="2270967"/>
                        </a:cubicBezTo>
                        <a:cubicBezTo>
                          <a:pt x="2792143" y="2124428"/>
                          <a:pt x="2835128" y="1579305"/>
                          <a:pt x="2672959" y="1215890"/>
                        </a:cubicBezTo>
                        <a:cubicBezTo>
                          <a:pt x="2510790" y="852475"/>
                          <a:pt x="2028189" y="270229"/>
                          <a:pt x="1653051" y="90475"/>
                        </a:cubicBezTo>
                        <a:cubicBezTo>
                          <a:pt x="1277913" y="-89279"/>
                          <a:pt x="697620" y="37721"/>
                          <a:pt x="422128" y="137367"/>
                        </a:cubicBezTo>
                        <a:cubicBezTo>
                          <a:pt x="146636" y="237013"/>
                          <a:pt x="4005" y="459751"/>
                          <a:pt x="97" y="688351"/>
                        </a:cubicBezTo>
                        <a:cubicBezTo>
                          <a:pt x="-3811" y="916951"/>
                          <a:pt x="109513" y="1270598"/>
                          <a:pt x="398682" y="1508967"/>
                        </a:cubicBezTo>
                        <a:cubicBezTo>
                          <a:pt x="687851" y="1747336"/>
                          <a:pt x="1211482" y="1932951"/>
                          <a:pt x="1735113" y="2118567"/>
                        </a:cubicBezTo>
                      </a:path>
                    </a:pathLst>
                  </a:cu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1371600" y="4038600"/>
                    <a:ext cx="152400" cy="1524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5257265" y="4152763"/>
                    <a:ext cx="152400" cy="1524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" name="Straight Connector 22"/>
                  <p:cNvCxnSpPr>
                    <a:endCxn id="22" idx="1"/>
                  </p:cNvCxnSpPr>
                  <p:nvPr/>
                </p:nvCxnSpPr>
                <p:spPr>
                  <a:xfrm>
                    <a:off x="990600" y="4114800"/>
                    <a:ext cx="4288983" cy="60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088035" y="2401555"/>
                    <a:ext cx="4823466" cy="283125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stCxn id="21" idx="3"/>
                  </p:cNvCxnSpPr>
                  <p:nvPr/>
                </p:nvCxnSpPr>
                <p:spPr>
                  <a:xfrm flipV="1">
                    <a:off x="1393918" y="2765518"/>
                    <a:ext cx="640647" cy="14031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>
                    <a:stCxn id="22" idx="4"/>
                  </p:cNvCxnSpPr>
                  <p:nvPr/>
                </p:nvCxnSpPr>
                <p:spPr>
                  <a:xfrm flipH="1">
                    <a:off x="5040072" y="4305163"/>
                    <a:ext cx="293393" cy="4062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2340448" y="2180914"/>
                    <a:ext cx="966682" cy="257237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21" idx="3"/>
                  </p:cNvCxnSpPr>
                  <p:nvPr/>
                </p:nvCxnSpPr>
                <p:spPr>
                  <a:xfrm flipV="1">
                    <a:off x="1393918" y="3417139"/>
                    <a:ext cx="1429871" cy="751543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2505716" y="2558279"/>
                    <a:ext cx="326238" cy="875950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>
                    <a:stCxn id="22" idx="0"/>
                  </p:cNvCxnSpPr>
                  <p:nvPr/>
                </p:nvCxnSpPr>
                <p:spPr>
                  <a:xfrm flipH="1" flipV="1">
                    <a:off x="2798903" y="3434580"/>
                    <a:ext cx="2534562" cy="718183"/>
                  </a:xfrm>
                  <a:prstGeom prst="line">
                    <a:avLst/>
                  </a:prstGeom>
                  <a:ln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V="1">
                    <a:off x="2802916" y="2210698"/>
                    <a:ext cx="228826" cy="1223530"/>
                  </a:xfrm>
                  <a:prstGeom prst="straightConnector1">
                    <a:avLst/>
                  </a:prstGeom>
                  <a:ln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Oval 31"/>
                  <p:cNvSpPr/>
                  <p:nvPr/>
                </p:nvSpPr>
                <p:spPr>
                  <a:xfrm>
                    <a:off x="4062615" y="4145281"/>
                    <a:ext cx="52185" cy="4571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843709" y="4979030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endParaRPr lang="en-US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003182" y="2159111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endParaRPr lang="en-US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243510" y="1956023"/>
                    <a:ext cx="515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t</a:t>
                    </a:r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210467" y="4651254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t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289046" y="2213555"/>
                    <a:ext cx="4685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V</a:t>
                    </a:r>
                    <a:r>
                      <a:rPr lang="en-US" baseline="-25000" dirty="0" smtClean="0"/>
                      <a:t>D</a:t>
                    </a:r>
                    <a:endParaRPr lang="en-US" baseline="-25000" dirty="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772682" y="1913619"/>
                    <a:ext cx="4243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V</a:t>
                    </a:r>
                    <a:r>
                      <a:rPr lang="en-US" baseline="-25000" dirty="0"/>
                      <a:t>C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347710" y="3935831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867938" y="4743848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E</a:t>
                    </a:r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891116" y="4158335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P</a:t>
                    </a:r>
                    <a:endParaRPr lang="en-US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806802" y="3184490"/>
                    <a:ext cx="9526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C,D</a:t>
                    </a:r>
                    <a:endParaRPr lang="en-US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224632" y="4075257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681495" y="2810599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F</a:t>
                    </a:r>
                    <a:endParaRPr lang="en-US" dirty="0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7696200" y="4617391"/>
                  <a:ext cx="293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ym typeface="Symbol" panose="05050102010706020507" pitchFamily="18" charset="2"/>
                    </a:rPr>
                    <a:t>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430464" y="4114800"/>
                  <a:ext cx="293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ym typeface="Symbol" panose="05050102010706020507" pitchFamily="18" charset="2"/>
                    </a:rPr>
                    <a:t></a:t>
                  </a:r>
                  <a:endParaRPr lang="en-US" dirty="0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>
                  <a:off x="4114800" y="4343400"/>
                  <a:ext cx="381000" cy="35266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C00000"/>
                      </a:solidFill>
                    </a:ln>
                  </a:endParaRPr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rot="11548200">
                  <a:off x="7958381" y="4532775"/>
                  <a:ext cx="381000" cy="35266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C00000"/>
                      </a:solidFill>
                    </a:ln>
                  </a:endParaRPr>
                </a:p>
              </p:txBody>
            </p:sp>
          </p:grpSp>
          <p:sp>
            <p:nvSpPr>
              <p:cNvPr id="10" name="Arc 9"/>
              <p:cNvSpPr/>
              <p:nvPr/>
            </p:nvSpPr>
            <p:spPr>
              <a:xfrm rot="15886162">
                <a:off x="5427610" y="3632493"/>
                <a:ext cx="236196" cy="224418"/>
              </a:xfrm>
              <a:prstGeom prst="arc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47441" y="3374422"/>
                <a:ext cx="29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</a:t>
                </a:r>
                <a:endParaRPr lang="en-US" dirty="0"/>
              </a:p>
            </p:txBody>
          </p:sp>
          <p:sp>
            <p:nvSpPr>
              <p:cNvPr id="12" name="Arc 11"/>
              <p:cNvSpPr/>
              <p:nvPr/>
            </p:nvSpPr>
            <p:spPr>
              <a:xfrm rot="15871360">
                <a:off x="5507573" y="3630752"/>
                <a:ext cx="381000" cy="352660"/>
              </a:xfrm>
              <a:prstGeom prst="arc">
                <a:avLst/>
              </a:prstGeom>
              <a:noFill/>
              <a:ln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69980" y="3245638"/>
                <a:ext cx="29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</a:t>
                </a: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rot="1519344" flipH="1">
              <a:off x="1088789" y="4445123"/>
              <a:ext cx="153690" cy="182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131624" flipH="1">
              <a:off x="4068022" y="6004838"/>
              <a:ext cx="193283" cy="1698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89507" y="4273642"/>
            <a:ext cx="8164264" cy="1179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B0F0"/>
                </a:solidFill>
              </a:rPr>
              <a:t>A common normal to the tooth profiles at their point of contact must pass through a fixed point on the line of centers which divides the line of centres in the inverse velocity ratio. 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B0F0"/>
                </a:solidFill>
              </a:rPr>
              <a:t>The fixed point is called the </a:t>
            </a:r>
            <a:r>
              <a:rPr lang="en-US" b="1" i="1" dirty="0">
                <a:solidFill>
                  <a:srgbClr val="00B0F0"/>
                </a:solidFill>
              </a:rPr>
              <a:t>pitch point </a:t>
            </a:r>
          </a:p>
        </p:txBody>
      </p:sp>
    </p:spTree>
    <p:extLst>
      <p:ext uri="{BB962C8B-B14F-4D97-AF65-F5344CB8AC3E}">
        <p14:creationId xmlns="" xmlns:p14="http://schemas.microsoft.com/office/powerpoint/2010/main" val="3173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of Sliding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7" y="1295400"/>
            <a:ext cx="4278923" cy="276061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800" dirty="0" smtClean="0"/>
              <a:t>Sliding of gear teeth will occur along the common tangent t-t</a:t>
            </a:r>
          </a:p>
          <a:p>
            <a:pPr marL="285750" indent="-285750"/>
            <a:r>
              <a:rPr lang="en-US" sz="1800" dirty="0" smtClean="0"/>
              <a:t>Resolving </a:t>
            </a:r>
            <a:r>
              <a:rPr lang="en-US" sz="1800" dirty="0"/>
              <a:t>the velocities </a:t>
            </a:r>
            <a:r>
              <a:rPr lang="en-US" sz="1800" dirty="0" smtClean="0"/>
              <a:t>parallel </a:t>
            </a:r>
            <a:r>
              <a:rPr lang="en-US" sz="1800" dirty="0"/>
              <a:t>to common tangent </a:t>
            </a:r>
            <a:r>
              <a:rPr lang="en-US" sz="1800" dirty="0" smtClean="0"/>
              <a:t>and </a:t>
            </a:r>
            <a:r>
              <a:rPr lang="en-US" sz="1800" dirty="0"/>
              <a:t>finding their relative velocities along common </a:t>
            </a:r>
            <a:r>
              <a:rPr lang="en-US" sz="1800" dirty="0" smtClean="0"/>
              <a:t>tangent: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=</a:t>
            </a:r>
            <a:r>
              <a:rPr lang="en-US" sz="1800" dirty="0" smtClean="0"/>
              <a:t> </a:t>
            </a:r>
            <a:r>
              <a:rPr lang="en-US" sz="1800" dirty="0"/>
              <a:t>V</a:t>
            </a:r>
            <a:r>
              <a:rPr lang="en-US" sz="1800" baseline="-25000" dirty="0"/>
              <a:t>C</a:t>
            </a:r>
            <a:r>
              <a:rPr lang="en-US" sz="1800" dirty="0"/>
              <a:t> </a:t>
            </a:r>
            <a:r>
              <a:rPr lang="en-US" sz="1800" dirty="0" smtClean="0"/>
              <a:t>sin</a:t>
            </a:r>
            <a:r>
              <a:rPr lang="en-US" sz="1800" dirty="0" smtClean="0">
                <a:sym typeface="Symbol" panose="05050102010706020507" pitchFamily="18" charset="2"/>
              </a:rPr>
              <a:t></a:t>
            </a:r>
            <a:r>
              <a:rPr lang="en-US" sz="1800" dirty="0">
                <a:sym typeface="Symbol" panose="05050102010706020507" pitchFamily="18" charset="2"/>
              </a:rPr>
              <a:t>-</a:t>
            </a:r>
            <a:r>
              <a:rPr lang="en-US" sz="1800" dirty="0"/>
              <a:t>V</a:t>
            </a:r>
            <a:r>
              <a:rPr lang="en-US" sz="1800" baseline="-25000" dirty="0"/>
              <a:t>D</a:t>
            </a:r>
            <a:r>
              <a:rPr lang="en-US" sz="1800" dirty="0"/>
              <a:t> </a:t>
            </a:r>
            <a:r>
              <a:rPr lang="en-US" sz="1800" dirty="0" smtClean="0"/>
              <a:t>sin</a:t>
            </a:r>
            <a:r>
              <a:rPr lang="en-US" sz="1800" dirty="0" smtClean="0">
                <a:sym typeface="Symbol" panose="05050102010706020507" pitchFamily="18" charset="2"/>
              </a:rPr>
              <a:t></a:t>
            </a:r>
            <a:endParaRPr lang="en-US" sz="1800" dirty="0">
              <a:sym typeface="Symbol" panose="05050102010706020507" pitchFamily="18" charset="2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22534" y="1371698"/>
            <a:ext cx="5153960" cy="3434743"/>
            <a:chOff x="152400" y="3388088"/>
            <a:chExt cx="5153960" cy="3434743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3388088"/>
              <a:ext cx="5153960" cy="3434743"/>
              <a:chOff x="3810000" y="2386620"/>
              <a:chExt cx="5153960" cy="343474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810000" y="2386620"/>
                <a:ext cx="5153960" cy="3434743"/>
                <a:chOff x="3810000" y="2386620"/>
                <a:chExt cx="5153960" cy="3434743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810000" y="2386620"/>
                  <a:ext cx="5153960" cy="3434743"/>
                  <a:chOff x="983685" y="1913619"/>
                  <a:chExt cx="5153960" cy="3434743"/>
                </a:xfrm>
              </p:grpSpPr>
              <p:sp>
                <p:nvSpPr>
                  <p:cNvPr id="19" name="Freeform 18"/>
                  <p:cNvSpPr/>
                  <p:nvPr/>
                </p:nvSpPr>
                <p:spPr>
                  <a:xfrm rot="20267162">
                    <a:off x="983685" y="2624468"/>
                    <a:ext cx="2101760" cy="1585343"/>
                  </a:xfrm>
                  <a:custGeom>
                    <a:avLst/>
                    <a:gdLst>
                      <a:gd name="connsiteX0" fmla="*/ 540200 w 2101760"/>
                      <a:gd name="connsiteY0" fmla="*/ 1577284 h 1585343"/>
                      <a:gd name="connsiteX1" fmla="*/ 1712508 w 2101760"/>
                      <a:gd name="connsiteY1" fmla="*/ 1225592 h 1585343"/>
                      <a:gd name="connsiteX2" fmla="*/ 2099369 w 2101760"/>
                      <a:gd name="connsiteY2" fmla="*/ 276022 h 1585343"/>
                      <a:gd name="connsiteX3" fmla="*/ 1571831 w 2101760"/>
                      <a:gd name="connsiteY3" fmla="*/ 18115 h 1585343"/>
                      <a:gd name="connsiteX4" fmla="*/ 282293 w 2101760"/>
                      <a:gd name="connsiteY4" fmla="*/ 674607 h 1585343"/>
                      <a:gd name="connsiteX5" fmla="*/ 12662 w 2101760"/>
                      <a:gd name="connsiteY5" fmla="*/ 1401438 h 1585343"/>
                      <a:gd name="connsiteX6" fmla="*/ 540200 w 2101760"/>
                      <a:gd name="connsiteY6" fmla="*/ 1577284 h 1585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01760" h="1585343">
                        <a:moveTo>
                          <a:pt x="540200" y="1577284"/>
                        </a:moveTo>
                        <a:cubicBezTo>
                          <a:pt x="823508" y="1547976"/>
                          <a:pt x="1452647" y="1442469"/>
                          <a:pt x="1712508" y="1225592"/>
                        </a:cubicBezTo>
                        <a:cubicBezTo>
                          <a:pt x="1972369" y="1008715"/>
                          <a:pt x="2122815" y="477268"/>
                          <a:pt x="2099369" y="276022"/>
                        </a:cubicBezTo>
                        <a:cubicBezTo>
                          <a:pt x="2075923" y="74776"/>
                          <a:pt x="1874677" y="-48316"/>
                          <a:pt x="1571831" y="18115"/>
                        </a:cubicBezTo>
                        <a:cubicBezTo>
                          <a:pt x="1268985" y="84546"/>
                          <a:pt x="542155" y="444053"/>
                          <a:pt x="282293" y="674607"/>
                        </a:cubicBezTo>
                        <a:cubicBezTo>
                          <a:pt x="22431" y="905161"/>
                          <a:pt x="-28369" y="1245130"/>
                          <a:pt x="12662" y="1401438"/>
                        </a:cubicBezTo>
                        <a:cubicBezTo>
                          <a:pt x="53693" y="1557746"/>
                          <a:pt x="256892" y="1606592"/>
                          <a:pt x="540200" y="1577284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 rot="20987658">
                    <a:off x="2929970" y="2628966"/>
                    <a:ext cx="2774886" cy="2328445"/>
                  </a:xfrm>
                  <a:custGeom>
                    <a:avLst/>
                    <a:gdLst>
                      <a:gd name="connsiteX0" fmla="*/ 1676497 w 2774886"/>
                      <a:gd name="connsiteY0" fmla="*/ 2095121 h 2328445"/>
                      <a:gd name="connsiteX1" fmla="*/ 2626066 w 2774886"/>
                      <a:gd name="connsiteY1" fmla="*/ 2270967 h 2328445"/>
                      <a:gd name="connsiteX2" fmla="*/ 2672959 w 2774886"/>
                      <a:gd name="connsiteY2" fmla="*/ 1215890 h 2328445"/>
                      <a:gd name="connsiteX3" fmla="*/ 1653051 w 2774886"/>
                      <a:gd name="connsiteY3" fmla="*/ 90475 h 2328445"/>
                      <a:gd name="connsiteX4" fmla="*/ 422128 w 2774886"/>
                      <a:gd name="connsiteY4" fmla="*/ 137367 h 2328445"/>
                      <a:gd name="connsiteX5" fmla="*/ 97 w 2774886"/>
                      <a:gd name="connsiteY5" fmla="*/ 688351 h 2328445"/>
                      <a:gd name="connsiteX6" fmla="*/ 398682 w 2774886"/>
                      <a:gd name="connsiteY6" fmla="*/ 1508967 h 2328445"/>
                      <a:gd name="connsiteX7" fmla="*/ 1735113 w 2774886"/>
                      <a:gd name="connsiteY7" fmla="*/ 2118567 h 2328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886" h="2328445">
                        <a:moveTo>
                          <a:pt x="1676497" y="2095121"/>
                        </a:moveTo>
                        <a:cubicBezTo>
                          <a:pt x="2068243" y="2256313"/>
                          <a:pt x="2459989" y="2417506"/>
                          <a:pt x="2626066" y="2270967"/>
                        </a:cubicBezTo>
                        <a:cubicBezTo>
                          <a:pt x="2792143" y="2124428"/>
                          <a:pt x="2835128" y="1579305"/>
                          <a:pt x="2672959" y="1215890"/>
                        </a:cubicBezTo>
                        <a:cubicBezTo>
                          <a:pt x="2510790" y="852475"/>
                          <a:pt x="2028189" y="270229"/>
                          <a:pt x="1653051" y="90475"/>
                        </a:cubicBezTo>
                        <a:cubicBezTo>
                          <a:pt x="1277913" y="-89279"/>
                          <a:pt x="697620" y="37721"/>
                          <a:pt x="422128" y="137367"/>
                        </a:cubicBezTo>
                        <a:cubicBezTo>
                          <a:pt x="146636" y="237013"/>
                          <a:pt x="4005" y="459751"/>
                          <a:pt x="97" y="688351"/>
                        </a:cubicBezTo>
                        <a:cubicBezTo>
                          <a:pt x="-3811" y="916951"/>
                          <a:pt x="109513" y="1270598"/>
                          <a:pt x="398682" y="1508967"/>
                        </a:cubicBezTo>
                        <a:cubicBezTo>
                          <a:pt x="687851" y="1747336"/>
                          <a:pt x="1211482" y="1932951"/>
                          <a:pt x="1735113" y="2118567"/>
                        </a:cubicBezTo>
                      </a:path>
                    </a:pathLst>
                  </a:cu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1371600" y="4038600"/>
                    <a:ext cx="152400" cy="1524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5257265" y="4152763"/>
                    <a:ext cx="152400" cy="152400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" name="Straight Connector 22"/>
                  <p:cNvCxnSpPr>
                    <a:endCxn id="22" idx="1"/>
                  </p:cNvCxnSpPr>
                  <p:nvPr/>
                </p:nvCxnSpPr>
                <p:spPr>
                  <a:xfrm>
                    <a:off x="990600" y="4114800"/>
                    <a:ext cx="4288983" cy="60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1088035" y="2401555"/>
                    <a:ext cx="4823466" cy="2831250"/>
                  </a:xfrm>
                  <a:prstGeom prst="lin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>
                    <a:stCxn id="21" idx="3"/>
                  </p:cNvCxnSpPr>
                  <p:nvPr/>
                </p:nvCxnSpPr>
                <p:spPr>
                  <a:xfrm flipV="1">
                    <a:off x="1393918" y="2765518"/>
                    <a:ext cx="640647" cy="14031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>
                    <a:stCxn id="22" idx="4"/>
                  </p:cNvCxnSpPr>
                  <p:nvPr/>
                </p:nvCxnSpPr>
                <p:spPr>
                  <a:xfrm flipH="1">
                    <a:off x="5040072" y="4305163"/>
                    <a:ext cx="293393" cy="4062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2340448" y="2180914"/>
                    <a:ext cx="966682" cy="257237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21" idx="3"/>
                  </p:cNvCxnSpPr>
                  <p:nvPr/>
                </p:nvCxnSpPr>
                <p:spPr>
                  <a:xfrm flipV="1">
                    <a:off x="1393918" y="3417139"/>
                    <a:ext cx="1429871" cy="751543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2505716" y="2558279"/>
                    <a:ext cx="326238" cy="875950"/>
                  </a:xfrm>
                  <a:prstGeom prst="straightConnector1">
                    <a:avLst/>
                  </a:prstGeom>
                  <a:ln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>
                    <a:stCxn id="22" idx="0"/>
                  </p:cNvCxnSpPr>
                  <p:nvPr/>
                </p:nvCxnSpPr>
                <p:spPr>
                  <a:xfrm flipH="1" flipV="1">
                    <a:off x="2798903" y="3434580"/>
                    <a:ext cx="2534562" cy="718183"/>
                  </a:xfrm>
                  <a:prstGeom prst="line">
                    <a:avLst/>
                  </a:prstGeom>
                  <a:ln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V="1">
                    <a:off x="2802916" y="2210698"/>
                    <a:ext cx="228826" cy="1223530"/>
                  </a:xfrm>
                  <a:prstGeom prst="straightConnector1">
                    <a:avLst/>
                  </a:prstGeom>
                  <a:ln>
                    <a:solidFill>
                      <a:srgbClr val="7030A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Oval 31"/>
                  <p:cNvSpPr/>
                  <p:nvPr/>
                </p:nvSpPr>
                <p:spPr>
                  <a:xfrm>
                    <a:off x="4062615" y="4145281"/>
                    <a:ext cx="52185" cy="4571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5843709" y="4979030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endParaRPr lang="en-US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003182" y="2159111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n</a:t>
                    </a:r>
                    <a:endParaRPr lang="en-US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243510" y="1956023"/>
                    <a:ext cx="5159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t</a:t>
                    </a:r>
                    <a:endParaRPr lang="en-US" dirty="0" smtClean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210467" y="4651254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t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289046" y="2213555"/>
                    <a:ext cx="4685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V</a:t>
                    </a:r>
                    <a:r>
                      <a:rPr lang="en-US" baseline="-25000" dirty="0" smtClean="0"/>
                      <a:t>D</a:t>
                    </a:r>
                    <a:endParaRPr lang="en-US" baseline="-25000" dirty="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772682" y="1913619"/>
                    <a:ext cx="4243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V</a:t>
                    </a:r>
                    <a:r>
                      <a:rPr lang="en-US" baseline="-25000" dirty="0"/>
                      <a:t>C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347710" y="3935831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867938" y="4743848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E</a:t>
                    </a:r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891116" y="4158335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P</a:t>
                    </a:r>
                    <a:endParaRPr lang="en-US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806802" y="3184490"/>
                    <a:ext cx="9526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C,D</a:t>
                    </a:r>
                    <a:endParaRPr lang="en-US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224632" y="4075257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681495" y="2810599"/>
                    <a:ext cx="2939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F</a:t>
                    </a:r>
                    <a:endParaRPr lang="en-US" dirty="0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7696200" y="4617391"/>
                  <a:ext cx="293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ym typeface="Symbol" panose="05050102010706020507" pitchFamily="18" charset="2"/>
                    </a:rPr>
                    <a:t>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430464" y="4114800"/>
                  <a:ext cx="293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ym typeface="Symbol" panose="05050102010706020507" pitchFamily="18" charset="2"/>
                    </a:rPr>
                    <a:t></a:t>
                  </a:r>
                  <a:endParaRPr lang="en-US" dirty="0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>
                  <a:off x="4114800" y="4343400"/>
                  <a:ext cx="381000" cy="35266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C00000"/>
                      </a:solidFill>
                    </a:ln>
                  </a:endParaRPr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rot="11548200">
                  <a:off x="7958381" y="4532775"/>
                  <a:ext cx="381000" cy="35266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rgbClr val="C00000"/>
                      </a:solidFill>
                    </a:ln>
                  </a:endParaRPr>
                </a:p>
              </p:txBody>
            </p:sp>
          </p:grpSp>
          <p:sp>
            <p:nvSpPr>
              <p:cNvPr id="10" name="Arc 9"/>
              <p:cNvSpPr/>
              <p:nvPr/>
            </p:nvSpPr>
            <p:spPr>
              <a:xfrm rot="15886162">
                <a:off x="5427610" y="3632493"/>
                <a:ext cx="236196" cy="224418"/>
              </a:xfrm>
              <a:prstGeom prst="arc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47441" y="3374422"/>
                <a:ext cx="29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</a:t>
                </a:r>
                <a:endParaRPr lang="en-US" dirty="0"/>
              </a:p>
            </p:txBody>
          </p:sp>
          <p:sp>
            <p:nvSpPr>
              <p:cNvPr id="12" name="Arc 11"/>
              <p:cNvSpPr/>
              <p:nvPr/>
            </p:nvSpPr>
            <p:spPr>
              <a:xfrm rot="15871360">
                <a:off x="5507573" y="3630752"/>
                <a:ext cx="381000" cy="352660"/>
              </a:xfrm>
              <a:prstGeom prst="arc">
                <a:avLst/>
              </a:prstGeom>
              <a:noFill/>
              <a:ln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69980" y="3245638"/>
                <a:ext cx="293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</a:t>
                </a: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rot="1519344" flipH="1">
              <a:off x="1088789" y="4445123"/>
              <a:ext cx="153690" cy="1827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131624" flipH="1">
              <a:off x="4068022" y="6004838"/>
              <a:ext cx="193283" cy="1698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136334" y="3769556"/>
            <a:ext cx="3886200" cy="207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ym typeface="Symbol" panose="05050102010706020507" pitchFamily="18" charset="2"/>
              </a:rPr>
              <a:t>=(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X AC X EC/AC )-</a:t>
            </a:r>
            <a:r>
              <a:rPr lang="en-US" sz="1800" dirty="0" smtClean="0">
                <a:sym typeface="Symbol" panose="05050102010706020507" pitchFamily="18" charset="2"/>
              </a:rPr>
              <a:t>(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X BD X FD/BD 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ym typeface="Symbol" panose="05050102010706020507" pitchFamily="18" charset="2"/>
              </a:rPr>
              <a:t>=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EC-</a:t>
            </a:r>
            <a:r>
              <a:rPr lang="en-US" sz="1800" dirty="0" smtClean="0">
                <a:sym typeface="Symbol" panose="05050102010706020507" pitchFamily="18" charset="2"/>
              </a:rPr>
              <a:t> 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FD</a:t>
            </a:r>
          </a:p>
          <a:p>
            <a:pPr marL="0" indent="0">
              <a:buNone/>
            </a:pPr>
            <a:r>
              <a:rPr lang="en-US" sz="1800" dirty="0" smtClean="0">
                <a:sym typeface="Symbol" panose="05050102010706020507" pitchFamily="18" charset="2"/>
              </a:rPr>
              <a:t>=</a:t>
            </a:r>
            <a:r>
              <a:rPr lang="en-US" sz="1800" baseline="-25000" dirty="0"/>
              <a:t>1 </a:t>
            </a:r>
            <a:r>
              <a:rPr lang="en-US" sz="1800" dirty="0"/>
              <a:t>(</a:t>
            </a:r>
            <a:r>
              <a:rPr lang="en-US" sz="1800" dirty="0" smtClean="0"/>
              <a:t>EP+PC)-</a:t>
            </a:r>
            <a:r>
              <a:rPr lang="en-US" sz="1800" dirty="0" smtClean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</a:t>
            </a:r>
            <a:r>
              <a:rPr lang="en-US" sz="1800" baseline="-25000" dirty="0"/>
              <a:t>2 </a:t>
            </a:r>
            <a:r>
              <a:rPr lang="en-US" sz="1800" dirty="0" smtClean="0"/>
              <a:t>(FP-PD)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=(</a:t>
            </a:r>
            <a:r>
              <a:rPr lang="en-US" sz="1800" b="1" baseline="-25000" dirty="0">
                <a:solidFill>
                  <a:srgbClr val="0070C0"/>
                </a:solidFill>
              </a:rPr>
              <a:t>1 </a:t>
            </a:r>
            <a:r>
              <a:rPr lang="en-US" sz="1800" b="1" dirty="0" smtClean="0">
                <a:solidFill>
                  <a:srgbClr val="0070C0"/>
                </a:solidFill>
              </a:rPr>
              <a:t>+</a:t>
            </a:r>
            <a:r>
              <a:rPr lang="en-US" sz="18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1800" b="1" dirty="0">
                <a:solidFill>
                  <a:srgbClr val="0070C0"/>
                </a:solidFill>
                <a:sym typeface="Symbol" panose="05050102010706020507" pitchFamily="18" charset="2"/>
              </a:rPr>
              <a:t></a:t>
            </a:r>
            <a:r>
              <a:rPr lang="en-US" sz="1800" b="1" baseline="-25000" dirty="0">
                <a:solidFill>
                  <a:srgbClr val="0070C0"/>
                </a:solidFill>
              </a:rPr>
              <a:t>2 </a:t>
            </a:r>
            <a:r>
              <a:rPr lang="en-US" sz="1800" b="1" dirty="0" smtClean="0">
                <a:solidFill>
                  <a:srgbClr val="0070C0"/>
                </a:solidFill>
              </a:rPr>
              <a:t>)PC</a:t>
            </a:r>
          </a:p>
          <a:p>
            <a:pPr marL="0" indent="0">
              <a:buNone/>
            </a:pPr>
            <a:r>
              <a:rPr lang="en-US" sz="1800" dirty="0" smtClean="0"/>
              <a:t> as PC=PD and </a:t>
            </a:r>
          </a:p>
          <a:p>
            <a:pPr marL="0" indent="0">
              <a:buNone/>
            </a:pPr>
            <a:r>
              <a:rPr lang="en-US" sz="1800" dirty="0" smtClean="0">
                <a:sym typeface="Symbol" panose="05050102010706020507" pitchFamily="18" charset="2"/>
              </a:rPr>
              <a:t></a:t>
            </a:r>
            <a:r>
              <a:rPr lang="en-US" sz="1800" baseline="-25000" dirty="0"/>
              <a:t>1 </a:t>
            </a:r>
            <a:r>
              <a:rPr lang="en-US" sz="1800" dirty="0" smtClean="0"/>
              <a:t>EP-</a:t>
            </a:r>
            <a:r>
              <a:rPr lang="en-US" sz="1800" dirty="0">
                <a:sym typeface="Symbol" panose="05050102010706020507" pitchFamily="18" charset="2"/>
              </a:rPr>
              <a:t> </a:t>
            </a:r>
            <a:r>
              <a:rPr lang="en-US" sz="1800" baseline="-25000" dirty="0"/>
              <a:t>2 </a:t>
            </a:r>
            <a:r>
              <a:rPr lang="en-US" sz="1800" dirty="0" smtClean="0"/>
              <a:t>FP=0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Because  </a:t>
            </a:r>
            <a:r>
              <a:rPr lang="en-US" sz="1800" dirty="0">
                <a:sym typeface="Symbol" panose="05050102010706020507" pitchFamily="18" charset="2"/>
              </a:rPr>
              <a:t> </a:t>
            </a:r>
            <a:r>
              <a:rPr lang="en-US" sz="1800" dirty="0"/>
              <a:t>BPF and </a:t>
            </a:r>
            <a:r>
              <a:rPr lang="en-US" sz="1800" dirty="0">
                <a:sym typeface="Symbol" panose="05050102010706020507" pitchFamily="18" charset="2"/>
              </a:rPr>
              <a:t></a:t>
            </a:r>
            <a:r>
              <a:rPr lang="en-US" sz="1800" dirty="0"/>
              <a:t>APE are similar</a:t>
            </a:r>
          </a:p>
          <a:p>
            <a:pPr marL="0" indent="0">
              <a:buNone/>
            </a:pPr>
            <a:r>
              <a:rPr lang="en-US" sz="1800" dirty="0" smtClean="0">
                <a:sym typeface="Symbol" panose="05050102010706020507" pitchFamily="18" charset="2"/>
              </a:rPr>
              <a:t>and  </a:t>
            </a:r>
            <a:r>
              <a:rPr lang="en-US" sz="1800" baseline="-25000" dirty="0"/>
              <a:t>1</a:t>
            </a:r>
            <a:r>
              <a:rPr lang="en-US" sz="1800" dirty="0"/>
              <a:t>/</a:t>
            </a:r>
            <a:r>
              <a:rPr lang="en-US" sz="1800" dirty="0">
                <a:sym typeface="Symbol" panose="05050102010706020507" pitchFamily="18" charset="2"/>
              </a:rPr>
              <a:t> </a:t>
            </a:r>
            <a:r>
              <a:rPr lang="en-US" sz="1800" baseline="-25000" dirty="0"/>
              <a:t>2 </a:t>
            </a:r>
            <a:r>
              <a:rPr lang="en-US" sz="1800" dirty="0" smtClean="0"/>
              <a:t>=BP/AP (law of gearing)</a:t>
            </a:r>
          </a:p>
          <a:p>
            <a:pPr marL="0" indent="0">
              <a:buNone/>
            </a:pPr>
            <a:r>
              <a:rPr lang="en-US" sz="1800" dirty="0" smtClean="0"/>
              <a:t> BP/AP=EP/FP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</a:t>
            </a:r>
            <a:endParaRPr lang="en-US" sz="1800" dirty="0" smtClean="0">
              <a:sym typeface="Symbol" panose="05050102010706020507" pitchFamily="18" charset="2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sym typeface="Symbol" panose="05050102010706020507" pitchFamily="18" charset="2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 smtClean="0">
              <a:sym typeface="Symbol" panose="05050102010706020507" pitchFamily="18" charset="2"/>
            </a:endParaRPr>
          </a:p>
          <a:p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3793714" y="4460648"/>
            <a:ext cx="4168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 the velocity of sliding is : </a:t>
            </a:r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0070C0"/>
                </a:solidFill>
              </a:rPr>
              <a:t>summation of angular velocities of two meshing gears multiplied by the distance between pitch point and point of contact”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34346" y="565906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sym typeface="Symbol" panose="05050102010706020507" pitchFamily="18" charset="2"/>
              </a:rPr>
              <a:t>(</a:t>
            </a:r>
            <a:r>
              <a:rPr lang="en-US" b="1" baseline="-25000" dirty="0">
                <a:solidFill>
                  <a:srgbClr val="0070C0"/>
                </a:solidFill>
              </a:rPr>
              <a:t>1 </a:t>
            </a:r>
            <a:r>
              <a:rPr lang="en-US" b="1" dirty="0">
                <a:solidFill>
                  <a:srgbClr val="0070C0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  <a:sym typeface="Symbol" panose="05050102010706020507" pitchFamily="18" charset="2"/>
              </a:rPr>
              <a:t> </a:t>
            </a:r>
            <a:r>
              <a:rPr lang="en-US" b="1" baseline="-25000" dirty="0">
                <a:solidFill>
                  <a:srgbClr val="0070C0"/>
                </a:solidFill>
              </a:rPr>
              <a:t>2 </a:t>
            </a:r>
            <a:r>
              <a:rPr lang="en-US" b="1" dirty="0">
                <a:solidFill>
                  <a:srgbClr val="0070C0"/>
                </a:solidFill>
              </a:rPr>
              <a:t>)PC</a:t>
            </a:r>
          </a:p>
        </p:txBody>
      </p:sp>
    </p:spTree>
    <p:extLst>
      <p:ext uri="{BB962C8B-B14F-4D97-AF65-F5344CB8AC3E}">
        <p14:creationId xmlns="" xmlns:p14="http://schemas.microsoft.com/office/powerpoint/2010/main" val="1969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657600" y="5334120"/>
            <a:ext cx="1066680" cy="990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2400"/>
              <a:t>Conjugate profile (contd.)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idx="1"/>
          </p:nvPr>
        </p:nvSpPr>
        <p:spPr>
          <a:xfrm>
            <a:off x="152280" y="1193701"/>
            <a:ext cx="8763120" cy="3652282"/>
          </a:xfrm>
        </p:spPr>
        <p:txBody>
          <a:bodyPr wrap="square">
            <a:spAutoFit/>
          </a:bodyPr>
          <a:lstStyle/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Two standard profiles are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Involute</a:t>
            </a:r>
          </a:p>
          <a:p>
            <a:pPr marL="0" lvl="1" indent="0" hangingPunct="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 err="1">
                <a:solidFill>
                  <a:srgbClr val="000000"/>
                </a:solidFill>
                <a:latin typeface="Arial" pitchFamily="34"/>
                <a:cs typeface="Lucida Sans Unicode" pitchFamily="2"/>
              </a:rPr>
              <a:t>Cycloidal</a:t>
            </a:r>
            <a:endParaRPr lang="en-US" dirty="0">
              <a:solidFill>
                <a:srgbClr val="000000"/>
              </a:solidFill>
              <a:latin typeface="Arial" pitchFamily="34"/>
              <a:cs typeface="Lucida Sans Unicode" pitchFamily="2"/>
            </a:endParaRPr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Involute is a curve traced by a point on a straight line when it rotates around a circle without slipping</a:t>
            </a:r>
          </a:p>
          <a:p>
            <a:pPr marL="0" lvl="0" indent="0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 err="1" smtClean="0"/>
              <a:t>Cycloide</a:t>
            </a:r>
            <a:r>
              <a:rPr lang="en-US" sz="2800" dirty="0" smtClean="0"/>
              <a:t> </a:t>
            </a:r>
            <a:r>
              <a:rPr lang="en-US" sz="2800" dirty="0"/>
              <a:t>is the path traced by a point on the circle when it rolls over another circle without slipping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520" y="4876920"/>
            <a:ext cx="2286000" cy="1676160"/>
            <a:chOff x="533520" y="4876920"/>
            <a:chExt cx="2286000" cy="1676160"/>
          </a:xfrm>
        </p:grpSpPr>
        <p:sp>
          <p:nvSpPr>
            <p:cNvPr id="6" name="Freeform 5"/>
            <p:cNvSpPr/>
            <p:nvPr/>
          </p:nvSpPr>
          <p:spPr>
            <a:xfrm>
              <a:off x="533520" y="5257800"/>
              <a:ext cx="1523880" cy="12952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676519" y="4876920"/>
              <a:ext cx="685801" cy="160019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219320" y="4876920"/>
              <a:ext cx="457200" cy="380880"/>
            </a:xfrm>
            <a:custGeom>
              <a:avLst/>
              <a:gdLst>
                <a:gd name="f0" fmla="val 0"/>
                <a:gd name="f1" fmla="val 288"/>
                <a:gd name="f2" fmla="val 240"/>
                <a:gd name="f3" fmla="val 24"/>
                <a:gd name="f4" fmla="val 188"/>
                <a:gd name="f5" fmla="val 48"/>
                <a:gd name="f6" fmla="val 136"/>
                <a:gd name="f7" fmla="val 96"/>
                <a:gd name="f8" fmla="val 144"/>
                <a:gd name="f9" fmla="val 56"/>
                <a:gd name="f10" fmla="val 256"/>
                <a:gd name="f11" fmla="val 1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8" h="240">
                  <a:moveTo>
                    <a:pt x="f0" y="f2"/>
                  </a:moveTo>
                  <a:cubicBezTo>
                    <a:pt x="f3" y="f4"/>
                    <a:pt x="f5" y="f6"/>
                    <a:pt x="f7" y="f7"/>
                  </a:cubicBezTo>
                  <a:cubicBezTo>
                    <a:pt x="f8" y="f9"/>
                    <a:pt x="f10" y="f11"/>
                    <a:pt x="f1" y="f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1219320" y="5181480"/>
              <a:ext cx="1600200" cy="457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1371599" y="5029200"/>
              <a:ext cx="1219320" cy="10666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523880" y="4952880"/>
              <a:ext cx="990720" cy="137159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4419720" y="5029200"/>
            <a:ext cx="2971800" cy="1371599"/>
          </a:xfrm>
          <a:custGeom>
            <a:avLst/>
            <a:gdLst>
              <a:gd name="f0" fmla="val 0"/>
              <a:gd name="f1" fmla="val 1872"/>
              <a:gd name="f2" fmla="val 864"/>
              <a:gd name="f3" fmla="val 204"/>
              <a:gd name="f4" fmla="val 624"/>
              <a:gd name="f5" fmla="val 408"/>
              <a:gd name="f6" fmla="val 384"/>
              <a:gd name="f7" fmla="val 720"/>
              <a:gd name="f8" fmla="val 240"/>
              <a:gd name="f9" fmla="val 1032"/>
              <a:gd name="f10" fmla="val 96"/>
              <a:gd name="f11" fmla="val 1452"/>
              <a:gd name="f12" fmla="val 4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872" h="864">
                <a:moveTo>
                  <a:pt x="f0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" y="f0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67080" y="4800600"/>
            <a:ext cx="1067040" cy="990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419720" y="5562720"/>
            <a:ext cx="83808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.</a:t>
            </a:r>
          </a:p>
        </p:txBody>
      </p:sp>
      <p:sp>
        <p:nvSpPr>
          <p:cNvPr id="15" name="Freeform 14"/>
          <p:cNvSpPr/>
          <p:nvPr/>
        </p:nvSpPr>
        <p:spPr>
          <a:xfrm>
            <a:off x="4419720" y="5715000"/>
            <a:ext cx="83808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1905120" y="4648320"/>
            <a:ext cx="16002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Involute</a:t>
            </a:r>
          </a:p>
        </p:txBody>
      </p:sp>
      <p:sp>
        <p:nvSpPr>
          <p:cNvPr id="17" name="Freeform 16"/>
          <p:cNvSpPr/>
          <p:nvPr/>
        </p:nvSpPr>
        <p:spPr>
          <a:xfrm>
            <a:off x="6248520" y="4572000"/>
            <a:ext cx="160020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Cycloidal</a:t>
            </a:r>
          </a:p>
        </p:txBody>
      </p:sp>
      <p:sp>
        <p:nvSpPr>
          <p:cNvPr id="18" name="Freeform 17"/>
          <p:cNvSpPr/>
          <p:nvPr/>
        </p:nvSpPr>
        <p:spPr>
          <a:xfrm>
            <a:off x="3886200" y="5105520"/>
            <a:ext cx="1066680" cy="990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419720" y="5257800"/>
            <a:ext cx="83808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.</a:t>
            </a:r>
          </a:p>
        </p:txBody>
      </p:sp>
      <p:sp>
        <p:nvSpPr>
          <p:cNvPr id="20" name="Freeform 19"/>
          <p:cNvSpPr/>
          <p:nvPr/>
        </p:nvSpPr>
        <p:spPr>
          <a:xfrm>
            <a:off x="4648320" y="4572000"/>
            <a:ext cx="1066680" cy="990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648320" y="4876920"/>
            <a:ext cx="83808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4470480" y="5105520"/>
            <a:ext cx="2082600" cy="1066680"/>
          </a:xfrm>
          <a:custGeom>
            <a:avLst/>
            <a:gdLst>
              <a:gd name="f0" fmla="val 0"/>
              <a:gd name="f1" fmla="val 1312"/>
              <a:gd name="f2" fmla="val 672"/>
              <a:gd name="f3" fmla="val 64"/>
              <a:gd name="f4" fmla="val 32"/>
              <a:gd name="f5" fmla="val 464"/>
              <a:gd name="f6" fmla="val 256"/>
              <a:gd name="f7" fmla="val 208"/>
              <a:gd name="f8" fmla="val 144"/>
              <a:gd name="f9" fmla="val 416"/>
              <a:gd name="f10" fmla="val 1128"/>
              <a:gd name="f11" fmla="val 2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12" h="672">
                <a:moveTo>
                  <a:pt x="f3" y="f2"/>
                </a:moveTo>
                <a:cubicBezTo>
                  <a:pt x="f4" y="f5"/>
                  <a:pt x="f0" y="f6"/>
                  <a:pt x="f7" y="f8"/>
                </a:cubicBezTo>
                <a:cubicBezTo>
                  <a:pt x="f9" y="f4"/>
                  <a:pt x="f10" y="f11"/>
                  <a:pt x="f1" y="f0"/>
                </a:cubicBezTo>
              </a:path>
            </a:pathLst>
          </a:custGeom>
          <a:noFill/>
          <a:ln w="2844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895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idx="1"/>
          </p:nvPr>
        </p:nvSpPr>
        <p:spPr>
          <a:xfrm>
            <a:off x="323640" y="2352640"/>
            <a:ext cx="4200740" cy="3708708"/>
          </a:xfrm>
        </p:spPr>
        <p:txBody>
          <a:bodyPr wrap="square">
            <a:spAutoFit/>
          </a:bodyPr>
          <a:lstStyle/>
          <a:p>
            <a:pPr marL="1620" lvl="0" indent="0">
              <a:buNone/>
            </a:pPr>
            <a:r>
              <a:rPr lang="en-US" u="sng" dirty="0"/>
              <a:t>Involute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Centre distance can be varied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Pressure angle is constant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Made of single curve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Manufacturing easy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Not stronger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Interference occurs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Wear is more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438440" y="2254128"/>
            <a:ext cx="4572000" cy="3646488"/>
          </a:xfrm>
        </p:spPr>
        <p:txBody>
          <a:bodyPr wrap="square">
            <a:spAutoFit/>
          </a:bodyPr>
          <a:lstStyle/>
          <a:p>
            <a:pPr marL="1620" lvl="0" indent="0" algn="ctr">
              <a:spcBef>
                <a:spcPts val="697"/>
              </a:spcBef>
              <a:buNone/>
            </a:pPr>
            <a:r>
              <a:rPr lang="en-US" sz="2800" u="sng" dirty="0" err="1"/>
              <a:t>Cycloidal</a:t>
            </a:r>
            <a:endParaRPr lang="en-US" sz="2800" u="sng" dirty="0"/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Centre distance cannot be varied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Pressure </a:t>
            </a:r>
            <a:r>
              <a:rPr lang="en-US" sz="2400" dirty="0" smtClean="0"/>
              <a:t>angle</a:t>
            </a:r>
            <a:r>
              <a:rPr lang="en-US" sz="2400" dirty="0"/>
              <a:t>	varies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Made of two curves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Manufacturing difficult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stronger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Interference does not occur</a:t>
            </a:r>
          </a:p>
          <a:p>
            <a:pPr marL="0" lvl="0" indent="0"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400" dirty="0"/>
              <a:t>Wear is less</a:t>
            </a:r>
          </a:p>
        </p:txBody>
      </p:sp>
      <p:sp>
        <p:nvSpPr>
          <p:cNvPr id="4" name="Freeform 3"/>
          <p:cNvSpPr/>
          <p:nvPr/>
        </p:nvSpPr>
        <p:spPr>
          <a:xfrm>
            <a:off x="34920" y="0"/>
            <a:ext cx="8858160" cy="1844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BB10F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Conjugate profile (contd.)</a:t>
            </a:r>
            <a:br>
              <a:rPr lang="en-US" sz="2400" b="0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Lucida Sans Unicode" pitchFamily="2"/>
              </a:rPr>
            </a:br>
            <a:r>
              <a:rPr lang="en-US" sz="2400" b="0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		</a:t>
            </a:r>
            <a:r>
              <a:rPr lang="en-US" sz="4400" b="0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Differences between   	Involute and Cycloidal Profiles</a:t>
            </a:r>
          </a:p>
        </p:txBody>
      </p:sp>
    </p:spTree>
    <p:extLst>
      <p:ext uri="{BB962C8B-B14F-4D97-AF65-F5344CB8AC3E}">
        <p14:creationId xmlns="" xmlns:p14="http://schemas.microsoft.com/office/powerpoint/2010/main" val="3201711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Applications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1620" lvl="0" indent="0">
              <a:buNone/>
              <a:tabLst>
                <a:tab pos="342720" algn="l"/>
                <a:tab pos="912600" algn="l"/>
                <a:tab pos="1826999" algn="l"/>
                <a:tab pos="2741400" algn="l"/>
                <a:tab pos="3655800" algn="l"/>
                <a:tab pos="4570199" algn="l"/>
                <a:tab pos="5484600" algn="l"/>
                <a:tab pos="6399000" algn="l"/>
                <a:tab pos="7313400" algn="l"/>
                <a:tab pos="8227799" algn="l"/>
                <a:tab pos="9142200" algn="l"/>
                <a:tab pos="10056599" algn="l"/>
                <a:tab pos="10058040" algn="l"/>
                <a:tab pos="10515240" algn="l"/>
              </a:tabLst>
            </a:pPr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Agro </a:t>
            </a:r>
            <a:r>
              <a:rPr lang="en-US" dirty="0">
                <a:solidFill>
                  <a:srgbClr val="00B0F0"/>
                </a:solidFill>
              </a:rPr>
              <a:t>Industry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 	Automotive Gears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	Conveyor Systems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	Instrumentation Gears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	Marine Gears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	Mill heads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	Mining Gears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	Power Station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	Wind Turbine</a:t>
            </a:r>
            <a:endParaRPr lang="en-US" dirty="0">
              <a:solidFill>
                <a:srgbClr val="00B0F0"/>
              </a:solidFill>
              <a:hlinkClick r:id="rId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440" y="6172560"/>
            <a:ext cx="3562560" cy="68579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i="0" u="none" strike="noStrike" baseline="0">
                <a:ln>
                  <a:noFill/>
                </a:ln>
                <a:solidFill>
                  <a:srgbClr val="004586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Dr.S. Rasool Mohideen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i="0" u="none" strike="noStrike" baseline="0">
                <a:ln>
                  <a:noFill/>
                </a:ln>
                <a:solidFill>
                  <a:srgbClr val="004586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Department of Mechanical Engg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i="0" u="none" strike="noStrike" baseline="0">
                <a:ln>
                  <a:noFill/>
                </a:ln>
                <a:solidFill>
                  <a:srgbClr val="004586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B.S.Abdur Rahman University, Chennai</a:t>
            </a:r>
          </a:p>
        </p:txBody>
      </p:sp>
    </p:spTree>
    <p:extLst>
      <p:ext uri="{BB962C8B-B14F-4D97-AF65-F5344CB8AC3E}">
        <p14:creationId xmlns="" xmlns:p14="http://schemas.microsoft.com/office/powerpoint/2010/main" val="239401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524399" y="5592600"/>
            <a:ext cx="1930679" cy="1971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4492800" y="-776159"/>
            <a:ext cx="291780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34"/>
                <a:cs typeface="Arial Unicode MS" pitchFamily="34"/>
              </a:rPr>
              <a:t>Belts will not break because of overload.</a:t>
            </a:r>
          </a:p>
        </p:txBody>
      </p:sp>
      <p:sp>
        <p:nvSpPr>
          <p:cNvPr id="4" name="Freeform 3"/>
          <p:cNvSpPr/>
          <p:nvPr/>
        </p:nvSpPr>
        <p:spPr>
          <a:xfrm>
            <a:off x="-4486320" y="-501480"/>
            <a:ext cx="9144000" cy="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63007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BB10F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22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i="0" u="none" strike="noStrike" baseline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Advantages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463550" lvl="0" indent="-29210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Transmits exact Velocity ratio</a:t>
            </a:r>
          </a:p>
          <a:p>
            <a:pPr marL="463550" lvl="0" indent="-29210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Transmit larger power</a:t>
            </a:r>
          </a:p>
          <a:p>
            <a:pPr marL="463550" lvl="0" indent="-29210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High efficiency</a:t>
            </a:r>
          </a:p>
          <a:p>
            <a:pPr marL="463550" lvl="0" indent="-29210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Reliable</a:t>
            </a:r>
          </a:p>
          <a:p>
            <a:pPr marL="463550" lvl="0" indent="-29210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Compact</a:t>
            </a:r>
          </a:p>
        </p:txBody>
      </p:sp>
    </p:spTree>
    <p:extLst>
      <p:ext uri="{BB962C8B-B14F-4D97-AF65-F5344CB8AC3E}">
        <p14:creationId xmlns="" xmlns:p14="http://schemas.microsoft.com/office/powerpoint/2010/main" val="333663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/>
              <a:t>Disadvantages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Manufacturing needs special tools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Errors in teeth lead to vibrations</a:t>
            </a:r>
          </a:p>
          <a:p>
            <a:pPr marL="0" lvl="0" indent="0"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dirty="0"/>
              <a:t>Considerably expensive</a:t>
            </a:r>
          </a:p>
        </p:txBody>
      </p:sp>
    </p:spTree>
    <p:extLst>
      <p:ext uri="{BB962C8B-B14F-4D97-AF65-F5344CB8AC3E}">
        <p14:creationId xmlns="" xmlns:p14="http://schemas.microsoft.com/office/powerpoint/2010/main" val="1413571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867" t="5889" r="4469" b="32130"/>
          <a:stretch>
            <a:fillRect/>
          </a:stretch>
        </p:blipFill>
        <p:spPr>
          <a:xfrm>
            <a:off x="179280" y="1125360"/>
            <a:ext cx="8640720" cy="251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Problem 1</a:t>
            </a:r>
          </a:p>
        </p:txBody>
      </p:sp>
    </p:spTree>
    <p:extLst>
      <p:ext uri="{BB962C8B-B14F-4D97-AF65-F5344CB8AC3E}">
        <p14:creationId xmlns="" xmlns:p14="http://schemas.microsoft.com/office/powerpoint/2010/main" val="2371257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Solution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lIns="91440" tIns="45720" rIns="91440" bIns="45720">
            <a:spAutoFit/>
          </a:bodyPr>
          <a:lstStyle/>
          <a:p>
            <a:pPr marL="1440" lvl="0" indent="0"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dirty="0" smtClean="0"/>
              <a:t>Module</a:t>
            </a:r>
            <a:r>
              <a:rPr lang="en-US" dirty="0"/>
              <a:t>,    m </a:t>
            </a:r>
            <a:r>
              <a:rPr lang="en-US" dirty="0" smtClean="0"/>
              <a:t>= </a:t>
            </a:r>
            <a:r>
              <a:rPr lang="en-US" dirty="0"/>
              <a:t>D / T</a:t>
            </a:r>
          </a:p>
          <a:p>
            <a:pPr marL="1440" lvl="0" indent="0"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dirty="0"/>
              <a:t>			       	</a:t>
            </a:r>
            <a:r>
              <a:rPr lang="en-US" dirty="0" smtClean="0"/>
              <a:t>8 = </a:t>
            </a:r>
            <a:r>
              <a:rPr lang="en-US" dirty="0"/>
              <a:t>D / 35</a:t>
            </a:r>
          </a:p>
          <a:p>
            <a:pPr marL="1440" lvl="0" indent="0"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dirty="0"/>
              <a:t>	Therefore       	D </a:t>
            </a:r>
            <a:r>
              <a:rPr lang="en-US" dirty="0" smtClean="0"/>
              <a:t>= </a:t>
            </a:r>
            <a:r>
              <a:rPr lang="en-US" dirty="0"/>
              <a:t>280 mm</a:t>
            </a:r>
          </a:p>
          <a:p>
            <a:pPr marL="0" indent="0">
              <a:buClr>
                <a:srgbClr val="000000"/>
              </a:buClr>
              <a:buSzPct val="100000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058400" algn="l"/>
              </a:tabLst>
            </a:pPr>
            <a:r>
              <a:rPr lang="en-US" dirty="0"/>
              <a:t>Circular Pitch 	= </a:t>
            </a:r>
            <a:r>
              <a:rPr lang="en-US" dirty="0">
                <a:latin typeface="Symbol" pitchFamily="18"/>
              </a:rPr>
              <a:t></a:t>
            </a:r>
            <a:r>
              <a:rPr lang="en-US" dirty="0"/>
              <a:t> D / T</a:t>
            </a:r>
          </a:p>
          <a:p>
            <a:pPr marL="1440" lvl="0" indent="0"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dirty="0"/>
              <a:t>			</a:t>
            </a:r>
            <a:r>
              <a:rPr lang="en-US" dirty="0" smtClean="0"/>
              <a:t>    = </a:t>
            </a:r>
            <a:r>
              <a:rPr lang="en-US" dirty="0">
                <a:latin typeface="Symbol" pitchFamily="18"/>
              </a:rPr>
              <a:t></a:t>
            </a:r>
            <a:r>
              <a:rPr lang="en-US" dirty="0"/>
              <a:t> (280)/35=25.13 mm</a:t>
            </a:r>
          </a:p>
          <a:p>
            <a:pPr marL="1440" lvl="0" indent="0"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999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Problem 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/>
              <a:t>In a gears in mesh,  the smaller gear has thirteen teeth, while the larger gear has twenty-one teeth. Find the Gear Ratio</a:t>
            </a:r>
          </a:p>
          <a:p>
            <a:pPr marL="341280" lvl="0" indent="-341280">
              <a:lnSpc>
                <a:spcPct val="90000"/>
              </a:lnSpc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800"/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/>
              <a:t>Solution:</a:t>
            </a:r>
          </a:p>
          <a:p>
            <a:pPr marL="341280" lvl="0" indent="-341280">
              <a:lnSpc>
                <a:spcPct val="90000"/>
              </a:lnSpc>
              <a:spcBef>
                <a:spcPts val="697"/>
              </a:spcBef>
              <a:tabLst>
                <a:tab pos="341280" algn="l"/>
                <a:tab pos="911160" algn="l"/>
                <a:tab pos="1825559" algn="l"/>
                <a:tab pos="2739960" algn="l"/>
                <a:tab pos="3654360" algn="l"/>
                <a:tab pos="4568759" algn="l"/>
                <a:tab pos="5483160" algn="l"/>
                <a:tab pos="6397560" algn="l"/>
                <a:tab pos="7311960" algn="l"/>
                <a:tab pos="8226359" algn="l"/>
                <a:tab pos="9140760" algn="l"/>
                <a:tab pos="10055159" algn="l"/>
                <a:tab pos="10058040" algn="l"/>
                <a:tab pos="10515240" algn="l"/>
              </a:tabLst>
            </a:pPr>
            <a:r>
              <a:rPr lang="en-US" sz="2800"/>
              <a:t>	G= T/t = 21/13=1.62</a:t>
            </a:r>
          </a:p>
          <a:p>
            <a:pPr marL="341280" lvl="0" indent="-341280">
              <a:lnSpc>
                <a:spcPct val="90000"/>
              </a:lnSpc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800"/>
          </a:p>
          <a:p>
            <a:pPr marL="0" lvl="0" indent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/>
              <a:t>This means that for every one revolution of the smaller gear, the larger gear has made1/1.62 = 0.62 revolutions</a:t>
            </a:r>
          </a:p>
          <a:p>
            <a:pPr marL="341280" lvl="0" indent="-341280">
              <a:lnSpc>
                <a:spcPct val="90000"/>
              </a:lnSpc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800"/>
          </a:p>
        </p:txBody>
      </p:sp>
    </p:spTree>
    <p:extLst>
      <p:ext uri="{BB962C8B-B14F-4D97-AF65-F5344CB8AC3E}">
        <p14:creationId xmlns="" xmlns:p14="http://schemas.microsoft.com/office/powerpoint/2010/main" val="4183209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 t="5713" r="4264" b="2863"/>
          <a:stretch>
            <a:fillRect/>
          </a:stretch>
        </p:blipFill>
        <p:spPr>
          <a:xfrm>
            <a:off x="1258920" y="1197000"/>
            <a:ext cx="4952880" cy="48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1905120" y="5867279"/>
            <a:ext cx="6476760" cy="36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400799"/>
            <a:ext cx="56386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Watch Mechanism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2800"/>
              <a:t>Introduction (contd..)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4327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3600"/>
              <a:t>Introduction (contd..)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1219320"/>
            <a:ext cx="6858000" cy="4921200"/>
            <a:chOff x="0" y="1219320"/>
            <a:chExt cx="6858000" cy="49212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0" y="1219320"/>
            <a:ext cx="6858000" cy="4921200"/>
          </p:xfrm>
          <a:graphic>
            <a:graphicData uri="http://schemas.openxmlformats.org/presentationml/2006/ole">
              <p:oleObj spid="_x0000_s86032" name="Bitmap Image" r:id="rId4" imgW="3657143" imgH="2618355" progId="PBrush">
                <p:embed/>
              </p:oleObj>
            </a:graphicData>
          </a:graphic>
        </p:graphicFrame>
        <p:sp>
          <p:nvSpPr>
            <p:cNvPr id="5" name="Freeform 4"/>
            <p:cNvSpPr/>
            <p:nvPr/>
          </p:nvSpPr>
          <p:spPr>
            <a:xfrm>
              <a:off x="0" y="1219320"/>
              <a:ext cx="6858000" cy="4921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2209800" y="5695256"/>
            <a:ext cx="52938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Mercedes-Benz Manual Transmission</a:t>
            </a:r>
          </a:p>
        </p:txBody>
      </p:sp>
    </p:spTree>
    <p:extLst>
      <p:ext uri="{BB962C8B-B14F-4D97-AF65-F5344CB8AC3E}">
        <p14:creationId xmlns="" xmlns:p14="http://schemas.microsoft.com/office/powerpoint/2010/main" val="851220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3600"/>
              <a:t>Introduction (contd..)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2200" y="1131364"/>
            <a:ext cx="4632480" cy="4525920"/>
            <a:chOff x="0" y="1600200"/>
            <a:chExt cx="4632480" cy="45259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4632480" cy="452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Freeform 5"/>
            <p:cNvSpPr/>
            <p:nvPr/>
          </p:nvSpPr>
          <p:spPr>
            <a:xfrm>
              <a:off x="0" y="1600200"/>
              <a:ext cx="4632480" cy="4525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042559" y="6400799"/>
            <a:ext cx="36234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Gear for Cement Industry</a:t>
            </a:r>
          </a:p>
        </p:txBody>
      </p:sp>
    </p:spTree>
    <p:extLst>
      <p:ext uri="{BB962C8B-B14F-4D97-AF65-F5344CB8AC3E}">
        <p14:creationId xmlns="" xmlns:p14="http://schemas.microsoft.com/office/powerpoint/2010/main" val="498195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1198799"/>
            <a:ext cx="9144000" cy="411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Gears are used for transmitting a synchronous motion directly      between shafts</a:t>
            </a:r>
          </a:p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Shafts may be parallel or at any skew axis</a:t>
            </a:r>
          </a:p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They are the most durable and rugged of all mechanical drives</a:t>
            </a:r>
          </a:p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Transmitting power with high efficiency (up to 99% in the case of parallel shafts)</a:t>
            </a:r>
          </a:p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Peripheral forces from decimals of a gram to thousands of tons</a:t>
            </a:r>
          </a:p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Torques up to a thousand ton-meters</a:t>
            </a:r>
          </a:p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Power from negligibly small values to tens of thousands of kilowatts</a:t>
            </a:r>
          </a:p>
          <a:p>
            <a:pPr marL="280988" marR="0" lvl="0" indent="-163513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176213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Diameter form a millimeter to ten or more meters.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3200"/>
              <a:t>Introduction (contd..)</a:t>
            </a:r>
          </a:p>
        </p:txBody>
      </p:sp>
    </p:spTree>
    <p:extLst>
      <p:ext uri="{BB962C8B-B14F-4D97-AF65-F5344CB8AC3E}">
        <p14:creationId xmlns="" xmlns:p14="http://schemas.microsoft.com/office/powerpoint/2010/main" val="3696577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History of Gears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 marL="280988" lvl="0" indent="-280988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3000 years old</a:t>
            </a:r>
          </a:p>
          <a:p>
            <a:pPr marL="280988" lvl="0" indent="-280988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century BC ,Aristotle used friction wheels</a:t>
            </a:r>
          </a:p>
          <a:p>
            <a:pPr marL="280988" lvl="0" indent="-280988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Greeks metal wheels with wedge shaped teeth</a:t>
            </a:r>
          </a:p>
          <a:p>
            <a:pPr marL="280988" lvl="0" indent="-280988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Used in clocks, bi-cycles</a:t>
            </a:r>
          </a:p>
          <a:p>
            <a:pPr marL="280988" lvl="0" indent="-280988">
              <a:spcBef>
                <a:spcPts val="697"/>
              </a:spcBef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114120" algn="l"/>
                <a:tab pos="571320" algn="l"/>
                <a:tab pos="1028519" algn="l"/>
                <a:tab pos="1485719" algn="l"/>
                <a:tab pos="1942919" algn="l"/>
                <a:tab pos="2400119" algn="l"/>
                <a:tab pos="2857320" algn="l"/>
                <a:tab pos="3314519" algn="l"/>
                <a:tab pos="3771720" algn="l"/>
                <a:tab pos="4228919" algn="l"/>
                <a:tab pos="4686120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</a:tabLst>
            </a:pPr>
            <a:r>
              <a:rPr lang="en-US" sz="2800" dirty="0"/>
              <a:t>Metal gears in the 18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800" dirty="0"/>
          </a:p>
          <a:p>
            <a:pPr marL="341280" lvl="0" indent="-341280">
              <a:spcBef>
                <a:spcPts val="697"/>
              </a:spcBef>
              <a:tabLst>
                <a:tab pos="341280" algn="l"/>
                <a:tab pos="455400" algn="l"/>
                <a:tab pos="912600" algn="l"/>
                <a:tab pos="1369799" algn="l"/>
                <a:tab pos="1826999" algn="l"/>
                <a:tab pos="2284199" algn="l"/>
                <a:tab pos="2741399" algn="l"/>
                <a:tab pos="3198600" algn="l"/>
                <a:tab pos="3655799" algn="l"/>
                <a:tab pos="4113000" algn="l"/>
                <a:tab pos="4570199" algn="l"/>
                <a:tab pos="5027400" algn="l"/>
                <a:tab pos="5484600" algn="l"/>
                <a:tab pos="5941800" algn="l"/>
                <a:tab pos="6399000" algn="l"/>
                <a:tab pos="6856200" algn="l"/>
                <a:tab pos="7313400" algn="l"/>
                <a:tab pos="7770600" algn="l"/>
                <a:tab pos="8227800" algn="l"/>
                <a:tab pos="8685000" algn="l"/>
                <a:tab pos="9142200" algn="l"/>
              </a:tabLst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1041"/>
          <a:stretch>
            <a:fillRect/>
          </a:stretch>
        </p:blipFill>
        <p:spPr>
          <a:xfrm>
            <a:off x="6400799" y="4648320"/>
            <a:ext cx="1639800" cy="140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 l="58200" t="54056" b="8785"/>
          <a:stretch>
            <a:fillRect/>
          </a:stretch>
        </p:blipFill>
        <p:spPr>
          <a:xfrm>
            <a:off x="6095880" y="2895479"/>
            <a:ext cx="198143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 l="20757" t="11799" r="43399" b="60852"/>
          <a:stretch>
            <a:fillRect/>
          </a:stretch>
        </p:blipFill>
        <p:spPr>
          <a:xfrm>
            <a:off x="5715000" y="1490760"/>
            <a:ext cx="2743199" cy="13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3108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Classification of Gears</a:t>
            </a:r>
          </a:p>
        </p:txBody>
      </p:sp>
      <p:sp>
        <p:nvSpPr>
          <p:cNvPr id="3" name="Freeform 2"/>
          <p:cNvSpPr/>
          <p:nvPr/>
        </p:nvSpPr>
        <p:spPr>
          <a:xfrm>
            <a:off x="5850000" y="4267080"/>
            <a:ext cx="2074680" cy="228600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55080" tIns="27720" rIns="55080" bIns="27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Rack and pinion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cxnSp>
        <p:nvCxnSpPr>
          <p:cNvPr id="4" name="Elbow Connector 3"/>
          <p:cNvCxnSpPr>
            <a:stCxn id="22" idx="0"/>
          </p:cNvCxnSpPr>
          <p:nvPr/>
        </p:nvCxnSpPr>
        <p:spPr>
          <a:xfrm rot="16200000" flipV="1">
            <a:off x="3225896" y="4439455"/>
            <a:ext cx="580947" cy="1970143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5" name="Elbow Connector 4"/>
          <p:cNvCxnSpPr/>
          <p:nvPr/>
        </p:nvCxnSpPr>
        <p:spPr>
          <a:xfrm rot="16200000" flipV="1">
            <a:off x="1983148" y="5098231"/>
            <a:ext cx="576901" cy="648540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6" name="Elbow Connector 5"/>
          <p:cNvCxnSpPr>
            <a:stCxn id="20" idx="0"/>
          </p:cNvCxnSpPr>
          <p:nvPr/>
        </p:nvCxnSpPr>
        <p:spPr>
          <a:xfrm rot="16200000" flipV="1">
            <a:off x="3359523" y="2872803"/>
            <a:ext cx="429835" cy="2358720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7" name="Elbow Connector 6"/>
          <p:cNvCxnSpPr>
            <a:stCxn id="19" idx="0"/>
            <a:endCxn id="15" idx="2"/>
          </p:cNvCxnSpPr>
          <p:nvPr/>
        </p:nvCxnSpPr>
        <p:spPr>
          <a:xfrm rot="16200000" flipV="1">
            <a:off x="1631970" y="3519630"/>
            <a:ext cx="282601" cy="1152540"/>
          </a:xfrm>
          <a:prstGeom prst="bentConnector3">
            <a:avLst>
              <a:gd name="adj1" fmla="val 144913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10" name="Elbow Connector 9"/>
          <p:cNvCxnSpPr/>
          <p:nvPr/>
        </p:nvCxnSpPr>
        <p:spPr>
          <a:xfrm rot="10800000">
            <a:off x="1054435" y="1882079"/>
            <a:ext cx="6125" cy="3233701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12" name="Elbow Connector 11"/>
          <p:cNvCxnSpPr/>
          <p:nvPr/>
        </p:nvCxnSpPr>
        <p:spPr>
          <a:xfrm flipH="1" flipV="1">
            <a:off x="1961823" y="2354759"/>
            <a:ext cx="3988080" cy="427680"/>
          </a:xfrm>
          <a:prstGeom prst="bentConnector3">
            <a:avLst>
              <a:gd name="adj1" fmla="val 16983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13" name="Freeform 12"/>
          <p:cNvSpPr/>
          <p:nvPr/>
        </p:nvSpPr>
        <p:spPr>
          <a:xfrm>
            <a:off x="210960" y="1371599"/>
            <a:ext cx="1446480" cy="4874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21240" tIns="10440" rIns="21240" bIns="1044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GEARS</a:t>
            </a:r>
          </a:p>
        </p:txBody>
      </p:sp>
      <p:sp>
        <p:nvSpPr>
          <p:cNvPr id="14" name="Freeform 13"/>
          <p:cNvSpPr/>
          <p:nvPr/>
        </p:nvSpPr>
        <p:spPr>
          <a:xfrm>
            <a:off x="376112" y="2115713"/>
            <a:ext cx="1712880" cy="398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21240" tIns="10440" rIns="21240" bIns="1044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Position of teeth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7260" y="3569039"/>
            <a:ext cx="1779480" cy="3855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21240" tIns="10440" rIns="21240" bIns="1044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Type of Meshing</a:t>
            </a:r>
          </a:p>
        </p:txBody>
      </p:sp>
      <p:sp>
        <p:nvSpPr>
          <p:cNvPr id="16" name="Freeform 15"/>
          <p:cNvSpPr/>
          <p:nvPr/>
        </p:nvSpPr>
        <p:spPr>
          <a:xfrm>
            <a:off x="307260" y="4958639"/>
            <a:ext cx="1744560" cy="314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21240" tIns="10440" rIns="21240" bIns="1044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Position of Shafts</a:t>
            </a:r>
          </a:p>
        </p:txBody>
      </p:sp>
      <p:sp>
        <p:nvSpPr>
          <p:cNvPr id="17" name="Freeform 16"/>
          <p:cNvSpPr/>
          <p:nvPr/>
        </p:nvSpPr>
        <p:spPr>
          <a:xfrm>
            <a:off x="2797200" y="2630520"/>
            <a:ext cx="1517760" cy="2538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32760" tIns="16200" rIns="32760" bIns="162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Helical</a:t>
            </a:r>
          </a:p>
        </p:txBody>
      </p:sp>
      <p:sp>
        <p:nvSpPr>
          <p:cNvPr id="18" name="Freeform 17"/>
          <p:cNvSpPr/>
          <p:nvPr/>
        </p:nvSpPr>
        <p:spPr>
          <a:xfrm>
            <a:off x="4560841" y="2663407"/>
            <a:ext cx="1658879" cy="2649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41760" tIns="20880" rIns="41760" bIns="2088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Spiral</a:t>
            </a:r>
          </a:p>
        </p:txBody>
      </p:sp>
      <p:sp>
        <p:nvSpPr>
          <p:cNvPr id="19" name="Freeform 18"/>
          <p:cNvSpPr/>
          <p:nvPr/>
        </p:nvSpPr>
        <p:spPr>
          <a:xfrm>
            <a:off x="1366920" y="4237200"/>
            <a:ext cx="1965240" cy="2379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54000" tIns="27000" rIns="54000" bIns="270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Internal</a:t>
            </a:r>
          </a:p>
        </p:txBody>
      </p:sp>
      <p:sp>
        <p:nvSpPr>
          <p:cNvPr id="20" name="Freeform 19"/>
          <p:cNvSpPr/>
          <p:nvPr/>
        </p:nvSpPr>
        <p:spPr>
          <a:xfrm>
            <a:off x="3944880" y="4267080"/>
            <a:ext cx="1617840" cy="249480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55080" tIns="27720" rIns="55080" bIns="27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External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20960" y="5692680"/>
            <a:ext cx="1558800" cy="2685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55080" tIns="27720" rIns="55080" bIns="277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Parallel shafts</a:t>
            </a:r>
          </a:p>
        </p:txBody>
      </p:sp>
      <p:sp>
        <p:nvSpPr>
          <p:cNvPr id="22" name="Freeform 21"/>
          <p:cNvSpPr/>
          <p:nvPr/>
        </p:nvSpPr>
        <p:spPr>
          <a:xfrm>
            <a:off x="3733920" y="5715000"/>
            <a:ext cx="1535039" cy="2779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61200" tIns="30600" rIns="61200" bIns="306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Intersecting shafts</a:t>
            </a:r>
          </a:p>
        </p:txBody>
      </p:sp>
      <p:sp>
        <p:nvSpPr>
          <p:cNvPr id="23" name="Freeform 22"/>
          <p:cNvSpPr/>
          <p:nvPr/>
        </p:nvSpPr>
        <p:spPr>
          <a:xfrm>
            <a:off x="5568840" y="5692680"/>
            <a:ext cx="2508480" cy="479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62640" tIns="31320" rIns="62640" bIns="3132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Non Parallel –Non Intersecting shafts</a:t>
            </a:r>
          </a:p>
        </p:txBody>
      </p:sp>
      <p:sp>
        <p:nvSpPr>
          <p:cNvPr id="26" name="Freeform 25"/>
          <p:cNvSpPr/>
          <p:nvPr/>
        </p:nvSpPr>
        <p:spPr>
          <a:xfrm>
            <a:off x="1197000" y="2630520"/>
            <a:ext cx="1297080" cy="210960"/>
          </a:xfrm>
          <a:custGeom>
            <a:avLst>
              <a:gd name="f0" fmla="val 357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21600" tIns="10800" rIns="21600" bIns="10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Spur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4783503" y="3848527"/>
            <a:ext cx="2552937" cy="396234"/>
          </a:xfrm>
          <a:prstGeom prst="bentConnector3">
            <a:avLst>
              <a:gd name="adj1" fmla="val 100622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9" name="Elbow Connector 28"/>
          <p:cNvCxnSpPr/>
          <p:nvPr/>
        </p:nvCxnSpPr>
        <p:spPr>
          <a:xfrm rot="10800000">
            <a:off x="5123880" y="2352662"/>
            <a:ext cx="2479167" cy="302350"/>
          </a:xfrm>
          <a:prstGeom prst="bentConnector3">
            <a:avLst>
              <a:gd name="adj1" fmla="val -1145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sp>
        <p:nvSpPr>
          <p:cNvPr id="30" name="Freeform 29"/>
          <p:cNvSpPr/>
          <p:nvPr/>
        </p:nvSpPr>
        <p:spPr>
          <a:xfrm>
            <a:off x="6781680" y="2666880"/>
            <a:ext cx="1658879" cy="265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41760" tIns="20880" rIns="41760" bIns="2088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Double Helical</a:t>
            </a:r>
          </a:p>
        </p:txBody>
      </p:sp>
      <p:cxnSp>
        <p:nvCxnSpPr>
          <p:cNvPr id="76" name="Elbow Connector 75"/>
          <p:cNvCxnSpPr>
            <a:stCxn id="23" idx="0"/>
          </p:cNvCxnSpPr>
          <p:nvPr/>
        </p:nvCxnSpPr>
        <p:spPr>
          <a:xfrm rot="16200000" flipV="1">
            <a:off x="5388840" y="4258439"/>
            <a:ext cx="546841" cy="2321641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3" name="Elbow Connector 82"/>
          <p:cNvCxnSpPr>
            <a:stCxn id="17" idx="0"/>
          </p:cNvCxnSpPr>
          <p:nvPr/>
        </p:nvCxnSpPr>
        <p:spPr>
          <a:xfrm rot="5400000" flipH="1" flipV="1">
            <a:off x="3467971" y="2431709"/>
            <a:ext cx="286921" cy="110703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86" name="Elbow Connector 85"/>
          <p:cNvCxnSpPr/>
          <p:nvPr/>
        </p:nvCxnSpPr>
        <p:spPr>
          <a:xfrm rot="5400000" flipH="1" flipV="1">
            <a:off x="2248651" y="2427660"/>
            <a:ext cx="286921" cy="110703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</p:spTree>
    <p:extLst>
      <p:ext uri="{BB962C8B-B14F-4D97-AF65-F5344CB8AC3E}">
        <p14:creationId xmlns="" xmlns:p14="http://schemas.microsoft.com/office/powerpoint/2010/main" val="3403917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539" r="28139"/>
          <a:stretch>
            <a:fillRect/>
          </a:stretch>
        </p:blipFill>
        <p:spPr>
          <a:xfrm>
            <a:off x="914400" y="1905120"/>
            <a:ext cx="1695600" cy="21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59993"/>
          <a:stretch>
            <a:fillRect/>
          </a:stretch>
        </p:blipFill>
        <p:spPr>
          <a:xfrm>
            <a:off x="2743199" y="1905120"/>
            <a:ext cx="1679399" cy="226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8412" t="32656" r="31176"/>
          <a:stretch>
            <a:fillRect/>
          </a:stretch>
        </p:blipFill>
        <p:spPr>
          <a:xfrm>
            <a:off x="4495680" y="1981080"/>
            <a:ext cx="1785960" cy="21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2666880" y="4191120"/>
            <a:ext cx="1517760" cy="6857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32760" tIns="16200" rIns="32760" bIns="162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Helical</a:t>
            </a:r>
          </a:p>
        </p:txBody>
      </p:sp>
      <p:sp>
        <p:nvSpPr>
          <p:cNvPr id="6" name="Freeform 5"/>
          <p:cNvSpPr/>
          <p:nvPr/>
        </p:nvSpPr>
        <p:spPr>
          <a:xfrm>
            <a:off x="4419720" y="4191120"/>
            <a:ext cx="1828800" cy="6857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1760" tIns="20880" rIns="41760" bIns="2088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Spiral</a:t>
            </a:r>
          </a:p>
        </p:txBody>
      </p:sp>
      <p:sp>
        <p:nvSpPr>
          <p:cNvPr id="7" name="Freeform 6"/>
          <p:cNvSpPr/>
          <p:nvPr/>
        </p:nvSpPr>
        <p:spPr>
          <a:xfrm>
            <a:off x="990719" y="4191120"/>
            <a:ext cx="1447560" cy="533160"/>
          </a:xfrm>
          <a:custGeom>
            <a:avLst>
              <a:gd name="f0" fmla="val 357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21600" tIns="10800" rIns="21600" bIns="10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Spur</a:t>
            </a:r>
          </a:p>
        </p:txBody>
      </p:sp>
      <p:sp>
        <p:nvSpPr>
          <p:cNvPr id="8" name="Freeform 7"/>
          <p:cNvSpPr/>
          <p:nvPr/>
        </p:nvSpPr>
        <p:spPr>
          <a:xfrm>
            <a:off x="395280" y="3284639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9450" t="49718" b="3999"/>
          <a:stretch>
            <a:fillRect/>
          </a:stretch>
        </p:blipFill>
        <p:spPr>
          <a:xfrm>
            <a:off x="6400799" y="1981080"/>
            <a:ext cx="1839960" cy="21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6248520" y="4267080"/>
            <a:ext cx="2514600" cy="533520"/>
          </a:xfrm>
          <a:custGeom>
            <a:avLst>
              <a:gd name="f0" fmla="val 357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21600" tIns="10800" rIns="21600" bIns="10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Double helical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(Herringbone)</a:t>
            </a:r>
          </a:p>
        </p:txBody>
      </p:sp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solidFill>
            <a:srgbClr val="1BB10F"/>
          </a:solidFill>
        </p:spPr>
        <p:txBody>
          <a:bodyPr wrap="square">
            <a:spAutoFit/>
          </a:bodyPr>
          <a:lstStyle/>
          <a:p>
            <a:pPr lvl="0"/>
            <a:r>
              <a:rPr lang="en-US"/>
              <a:t>Position of teeth</a:t>
            </a:r>
          </a:p>
        </p:txBody>
      </p:sp>
    </p:spTree>
    <p:extLst>
      <p:ext uri="{BB962C8B-B14F-4D97-AF65-F5344CB8AC3E}">
        <p14:creationId xmlns="" xmlns:p14="http://schemas.microsoft.com/office/powerpoint/2010/main" val="54476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1039</Words>
  <Application>Microsoft Office PowerPoint</Application>
  <PresentationFormat>On-screen Show (4:3)</PresentationFormat>
  <Paragraphs>281</Paragraphs>
  <Slides>29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Bitmap Image</vt:lpstr>
      <vt:lpstr>KINEMATICS OF MACHINERY</vt:lpstr>
      <vt:lpstr>Introduction to Gears</vt:lpstr>
      <vt:lpstr>Introduction (contd..)</vt:lpstr>
      <vt:lpstr>Introduction (contd..)</vt:lpstr>
      <vt:lpstr>Introduction (contd..)</vt:lpstr>
      <vt:lpstr>Introduction (contd..)</vt:lpstr>
      <vt:lpstr>History of Gears</vt:lpstr>
      <vt:lpstr>Classification of Gears</vt:lpstr>
      <vt:lpstr>Position of teeth</vt:lpstr>
      <vt:lpstr>Types of Meshing</vt:lpstr>
      <vt:lpstr>Types of Meshing (contd..)</vt:lpstr>
      <vt:lpstr>Gears in Action</vt:lpstr>
      <vt:lpstr>Position of Shafts</vt:lpstr>
      <vt:lpstr>Gear Materials</vt:lpstr>
      <vt:lpstr>Nomenclature-Gears in Mesh</vt:lpstr>
      <vt:lpstr>Gears in Mesh (Contd..)</vt:lpstr>
      <vt:lpstr>Gear Nomenclature (Contd..)</vt:lpstr>
      <vt:lpstr>Conjugate Profile</vt:lpstr>
      <vt:lpstr>Law of Gearing</vt:lpstr>
      <vt:lpstr>Law of Gearing (Contd..)</vt:lpstr>
      <vt:lpstr>Velocity of Sliding </vt:lpstr>
      <vt:lpstr>Conjugate profile (contd.)</vt:lpstr>
      <vt:lpstr>Slide 23</vt:lpstr>
      <vt:lpstr>Applications</vt:lpstr>
      <vt:lpstr>Slide 25</vt:lpstr>
      <vt:lpstr>Disadvantages</vt:lpstr>
      <vt:lpstr>Problem 1</vt:lpstr>
      <vt:lpstr>Solution</vt:lpstr>
      <vt:lpstr>Problem 2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rasool</cp:lastModifiedBy>
  <cp:revision>154</cp:revision>
  <dcterms:created xsi:type="dcterms:W3CDTF">2012-01-07T15:28:18Z</dcterms:created>
  <dcterms:modified xsi:type="dcterms:W3CDTF">2019-01-03T04:36:02Z</dcterms:modified>
</cp:coreProperties>
</file>