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Override PartName="/ppt/ink/ink6.xml" ContentType="application/inkml+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ink/ink3.xml" ContentType="application/inkml+xml"/>
  <Override PartName="/ppt/ink/ink4.xml" ContentType="application/inkml+xml"/>
  <Override PartName="/ppt/ink/ink5.xml" ContentType="application/inkml+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ink/ink1.xml" ContentType="application/inkml+xml"/>
  <Override PartName="/ppt/ink/ink2.xml" ContentType="application/inkml+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9513"/>
    <a:srgbClr val="00277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27" autoAdjust="0"/>
    <p:restoredTop sz="90127" autoAdjust="0"/>
  </p:normalViewPr>
  <p:slideViewPr>
    <p:cSldViewPr>
      <p:cViewPr varScale="1">
        <p:scale>
          <a:sx n="95" d="100"/>
          <a:sy n="95" d="100"/>
        </p:scale>
        <p:origin x="-42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ink/ink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0-07-28T03:30:18.578"/>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0 78,'0'19,"0"0,0 1,0 18,0-18,0-1,0 20,0-20,0 0,0 1,0 18,0-18,0-1</inkml:trace>
  <inkml:trace contextRef="#ctx0" brushRef="#br0" timeOffset="1437">186 116,'-18'20,"18"-1,0 0,0 20,0-20,0 1,0 18,0-18,0-1,0 0,0 20,0-20,0-57</inkml:trace>
  <inkml:trace contextRef="#ctx0" brushRef="#br0" timeOffset="3203">391 39,'-19'19,"19"1,0-1,0 20,0-20,0 0,0 20,0-20,0 1,0-1,0 20,0-20,0 0,-18-57,-1 18</inkml:trace>
  <inkml:trace contextRef="#ctx0" brushRef="#br0" timeOffset="4187">372 58,'19'-19,"0"19,-1 0,20 0,-20 0,1 0,-19 19,0 1,0-1,0 20,-19-20,1 0,-1 20,0-39,38 0,0 0,-1 39,1-39,-1 19,1-19,-19 19,19-19,-19 39,-38-39,20 19,-1 1,1-20,-1 19,0-19,1 0</inkml:trace>
  <inkml:trace contextRef="#ctx0" brushRef="#br0" timeOffset="7000">708 0,'-19'20,"-18"-1,37 0,-19 1,1 18,18-18,0-1,-19 20,19-20,0 0,19 20,-19-20,18 1,-18-1,19-19,-19 19,37-19,-18 0,-1 0</inkml:trace>
</inkml:ink>
</file>

<file path=ppt/ink/ink2.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0-07-28T03:30:28.781"/>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151 208,'0'19,"0"0,0 18,0-18,0 0,0 0,0 19,0-19,0 0,0 19</inkml:trace>
  <inkml:trace contextRef="#ctx0" brushRef="#br0" timeOffset="828">0 586,'19'-19,"-1"19,1 0,19 0,-19 0,0 0,18 0,-18 0,0 0,0 0,19 0,-19-19,-1 19</inkml:trace>
  <inkml:trace contextRef="#ctx0" brushRef="#br0" timeOffset="1969">434 227,'-19'0,"19"19,0-1,0 1,0 19,0-19,0 0,0 19</inkml:trace>
  <inkml:trace contextRef="#ctx0" brushRef="#br0" timeOffset="2734">415 208,'0'-19,"0"0,0-19,0 19,0 0,37 0,-37 0,38 19,-19 0,0 0,0 19,-19 0,19 19,-19-19,0 0,0 0,-38-19,38 19,-38-19,19 38,38-38,-19-38,19 38,0 0,0 0,18-19,-18 19,0 19,0-19,0 0,19 19,-38 0,0-1,0 20,-19-19,19 0,-38-19,38 19,-38-19,19 19,19 0,-37-19,18 0,0 0,-19 0,19 0,1 0</inkml:trace>
  <inkml:trace contextRef="#ctx0" brushRef="#br0" timeOffset="5140">943 0,'-38'0,"19"19,0 0,0 18,19-18,0 0,0 0,0 19,0-19,0 0,0 19,0-20,19 1,0 0,-19 0,19-19,0 0,0 0,19 0,-20 0,1 0,19 0,-38-38</inkml:trace>
</inkml:ink>
</file>

<file path=ppt/ink/ink3.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0-07-28T03:30:37.078"/>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0 602,'0'18,"0"1,0 19,0-19,0-1,19 20,-19-19,0 0,0 18,19-18,-19 0,0 18,0-18,0 0,19 0,-19 0</inkml:trace>
  <inkml:trace contextRef="#ctx0" brushRef="#br0" timeOffset="1156">151 602,'18'18,"1"1,-19 19,19-19,-19-1,0 20,19-19,-19 0,19-1,-19 1,0 19,18-19,-18-57</inkml:trace>
  <inkml:trace contextRef="#ctx0" brushRef="#br0" timeOffset="2281">338 432,'-18'19,"18"0,0 0,-19 18,19-18,0 0,19 19,-19-20,18 1,1-19,19 0,-19 0,-1 0,1 0,19 0,-19 0,-1 0,1-37,0 18,-19-19,0 19,-19 0,0-18,1 37,-20-19</inkml:trace>
  <inkml:trace contextRef="#ctx0" brushRef="#br0" timeOffset="3828">639 150,'-38'0,"38"19,0 19,0-20,0 1,0 19,0-19,0-1,0 1,0 19,19-38,-19 37,-19-74,19 18,-18-19,-1 20,19-1,0 0,-19-19,19 20,-19-1,19-19,-18 19,18 1,-19-20,19 19,-19 0,19-18,19 37,0 0,-1 37,1-37,0 0,0 19,-1-19,1 19,0-19,0 19,0 0,18-1,-18 1,0 19,0-38,18 19</inkml:trace>
  <inkml:trace contextRef="#ctx0" brushRef="#br0" timeOffset="7234">357 451,'19'-19,"0"19,0 0,18 0,-37 19</inkml:trace>
</inkml:ink>
</file>

<file path=ppt/ink/ink4.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0-07-28T03:30:50.703"/>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0 74,'0'25,"0"0,25 24,-1 1,-24-26,25 1,0 25,-25-26,0 1,0 25,25-50,-25-50</inkml:trace>
  <inkml:trace contextRef="#ctx0" brushRef="#br0" timeOffset="922">173 0,'25'0,"0"0,-25 25,24-1,-24 1,25 0,-25 0,25-1,0 1,-1 0,-24 0,25 24,0-24,-25-75,0 26,0-1</inkml:trace>
</inkml:ink>
</file>

<file path=ppt/ink/ink5.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0-07-28T03:30:52.859"/>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78 406,'0'20,"0"0,0 0,0 21,0-21,0 1,0 19,0-20,0 1,0 19,0-80,0 19,0 1,0-20,-20 19,20 1,-21-41,1 21,20 19,-20 1,20-21,0 21,20 0,-20-21,20 41,1 0,-1 20,21 1,-21-1,1-20,-1 20,21-20,-41 21,20-21,0 20,1-20,-21 20,20-20,0 0,1 41,-1-41,1 0,-1 40</inkml:trace>
  <inkml:trace contextRef="#ctx0" brushRef="#br0" timeOffset="1937">139 406,'-20'0,"40"0,1-41,19 21,-19 20,-1 0,-20-41,20 41,1-20</inkml:trace>
  <inkml:trace contextRef="#ctx0" brushRef="#br0" timeOffset="3000">384 142,'20'0,"0"40,1-40,-21 41,20-41,-20 20,0 21,41-21,-62-61,21 21</inkml:trace>
  <inkml:trace contextRef="#ctx0" brushRef="#br0" timeOffset="3750">363 101,'0'-20,"0"-21,21 41,-1-40,0 40,21 0,-41 20,0 0,0 1,0 19,0-20,0 1,0 19,0-19,0-1,20-61,1 21,19 20,-40-41,41 41,-20 0,-1 0,21 0,-41 41,40-41,-40 41,0-21,0 0,-20 21,0-21,-1 0,-19-20,19 0,1 21,-1-21,1 0,0 0,-21 0,21-21,-1-19,21 19</inkml:trace>
</inkml:ink>
</file>

<file path=ppt/ink/ink6.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0-07-28T03:30:59.265"/>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1 297,'0'17,"0"-1,0 1,0 16,0-17,16 1,0 16,-16-17,17 17,-1-16,-16-1</inkml:trace>
  <inkml:trace contextRef="#ctx0" brushRef="#br0" timeOffset="1250">17 660,'16'-16,"17"-1,-17 1,1 16,15-17,-15 17,-1-16,17 16,-33-33,32 33,-32-33</inkml:trace>
  <inkml:trace contextRef="#ctx0" brushRef="#br0" timeOffset="2156">148 198,'0'17,"0"-1,0 1,16-17,-16 16,0 1,0 16,16-17,-16 1,17-1,-17 1,0-1,16 17,0-16,-16-50,-16 16,0-16,-1 17,17-1,-16-16,0 17,16-1,0-16,0 17,-17-1,1-16,0 17,32 16,0 0,1 0,15 33,-15-17,-1 1,0-17,17 16,-33 1,33-1,-17 1,0-1,1 1,-1-17,-49-17</inkml:trace>
  <inkml:trace contextRef="#ctx0" brushRef="#br0" timeOffset="3656">213 347,'16'0,"1"0,-1 0,0-33,1 33,-17-33</inkml:trace>
  <inkml:trace contextRef="#ctx0" brushRef="#br0" timeOffset="4360">213 50,'16'0,"-16"16,33 1,-17-1,17 1,-17-1,1 1</inkml:trace>
  <inkml:trace contextRef="#ctx0" brushRef="#br0" timeOffset="5297">229 66,'0'-33,"17"33,-1 0,0-33,1 33,-1 0,0 16,-16 1,17-17,-17 17,-17-1,17 1,0 16,0-17,0 1,17-17,-50 0,49 0,-16-33,33 16,-17 1,1 16,-1 0,0 0,17 0,-16 0,-1 0,0 0,1 16,-17 1,0-1,0 17,-17-16,1-1,0-16,-1 0,-16 0,17 0,0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3CA2A3-DB1C-41F4-9F70-7712A027AF5C}" type="datetimeFigureOut">
              <a:rPr lang="en-US" smtClean="0"/>
              <a:pPr/>
              <a:t>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5D7ED0-6E4E-4481-AC49-A8768C48882D}" type="slidenum">
              <a:rPr lang="en-US" smtClean="0"/>
              <a:pPr/>
              <a:t>‹#›</a:t>
            </a:fld>
            <a:endParaRPr lang="en-US"/>
          </a:p>
        </p:txBody>
      </p:sp>
    </p:spTree>
    <p:extLst>
      <p:ext uri="{BB962C8B-B14F-4D97-AF65-F5344CB8AC3E}">
        <p14:creationId xmlns="" xmlns:p14="http://schemas.microsoft.com/office/powerpoint/2010/main" val="3443048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5D7ED0-6E4E-4481-AC49-A8768C48882D}" type="slidenum">
              <a:rPr lang="en-US" smtClean="0"/>
              <a:pPr/>
              <a:t>1</a:t>
            </a:fld>
            <a:endParaRPr lang="en-US"/>
          </a:p>
        </p:txBody>
      </p:sp>
    </p:spTree>
    <p:extLst>
      <p:ext uri="{BB962C8B-B14F-4D97-AF65-F5344CB8AC3E}">
        <p14:creationId xmlns="" xmlns:p14="http://schemas.microsoft.com/office/powerpoint/2010/main" val="1185505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gi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74BF79-E218-48CA-BB3C-1720D4A49178}" type="datetime1">
              <a:rPr lang="en-US" smtClean="0"/>
              <a:pPr/>
              <a:t>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ECFD-5E5C-4EA4-9EED-4BBB22FF27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061A10-5253-4929-A3FC-0326E7C86201}" type="datetime1">
              <a:rPr lang="en-US" smtClean="0"/>
              <a:pPr/>
              <a:t>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ECFD-5E5C-4EA4-9EED-4BBB22FF27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90714B-7717-4765-95CB-F6D78BEAD4FB}" type="datetime1">
              <a:rPr lang="en-US" smtClean="0"/>
              <a:pPr/>
              <a:t>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ECFD-5E5C-4EA4-9EED-4BBB22FF27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943600" cy="1143000"/>
          </a:xfrm>
          <a:solidFill>
            <a:srgbClr val="199513"/>
          </a:solidFill>
        </p:spPr>
        <p:txBody>
          <a:bodyPr/>
          <a:lstStyle>
            <a:lvl1pPr>
              <a:defRPr>
                <a:solidFill>
                  <a:srgbClr val="FFFF00"/>
                </a:solidFill>
                <a:effectLst>
                  <a:outerShdw blurRad="50800" dist="50800" dir="5400000" algn="ctr" rotWithShape="0">
                    <a:schemeClr val="tx1"/>
                  </a:outerShdw>
                </a:effectLst>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050" name="Picture 2"/>
          <p:cNvPicPr>
            <a:picLocks noChangeAspect="1" noChangeArrowheads="1"/>
          </p:cNvPicPr>
          <p:nvPr userDrawn="1"/>
        </p:nvPicPr>
        <p:blipFill>
          <a:blip r:embed="rId2" cstate="print"/>
          <a:srcRect/>
          <a:stretch>
            <a:fillRect/>
          </a:stretch>
        </p:blipFill>
        <p:spPr bwMode="auto">
          <a:xfrm>
            <a:off x="5256213" y="6247901"/>
            <a:ext cx="2973387" cy="610098"/>
          </a:xfrm>
          <a:prstGeom prst="rect">
            <a:avLst/>
          </a:prstGeom>
          <a:noFill/>
          <a:ln w="9525">
            <a:noFill/>
            <a:miter lim="800000"/>
            <a:headEnd/>
            <a:tailEnd/>
          </a:ln>
          <a:effectLst/>
        </p:spPr>
      </p:pic>
      <p:pic>
        <p:nvPicPr>
          <p:cNvPr id="2051" name="Picture 3"/>
          <p:cNvPicPr>
            <a:picLocks noChangeAspect="1" noChangeArrowheads="1"/>
          </p:cNvPicPr>
          <p:nvPr userDrawn="1"/>
        </p:nvPicPr>
        <p:blipFill>
          <a:blip r:embed="rId3" cstate="print"/>
          <a:srcRect/>
          <a:stretch>
            <a:fillRect/>
          </a:stretch>
        </p:blipFill>
        <p:spPr bwMode="auto">
          <a:xfrm>
            <a:off x="8229600" y="6248400"/>
            <a:ext cx="914400" cy="609600"/>
          </a:xfrm>
          <a:prstGeom prst="rect">
            <a:avLst/>
          </a:prstGeom>
          <a:noFill/>
          <a:ln w="9525">
            <a:noFill/>
            <a:miter lim="800000"/>
            <a:headEnd/>
            <a:tailEnd/>
          </a:ln>
          <a:effectLst/>
        </p:spPr>
      </p:pic>
      <p:pic>
        <p:nvPicPr>
          <p:cNvPr id="9" name="Picture 5" descr="bevelg1"/>
          <p:cNvPicPr>
            <a:picLocks noChangeAspect="1" noChangeArrowheads="1" noCrop="1"/>
          </p:cNvPicPr>
          <p:nvPr userDrawn="1"/>
        </p:nvPicPr>
        <p:blipFill>
          <a:blip r:embed="rId4" cstate="print"/>
          <a:srcRect/>
          <a:stretch>
            <a:fillRect/>
          </a:stretch>
        </p:blipFill>
        <p:spPr bwMode="auto">
          <a:xfrm>
            <a:off x="7848600" y="1"/>
            <a:ext cx="1295400" cy="1202872"/>
          </a:xfrm>
          <a:prstGeom prst="rect">
            <a:avLst/>
          </a:prstGeom>
          <a:noFill/>
        </p:spPr>
      </p:pic>
      <p:sp>
        <p:nvSpPr>
          <p:cNvPr id="10" name="Slide Number Placeholder 5"/>
          <p:cNvSpPr>
            <a:spLocks noGrp="1"/>
          </p:cNvSpPr>
          <p:nvPr>
            <p:ph type="sldNum" sz="quarter" idx="12"/>
          </p:nvPr>
        </p:nvSpPr>
        <p:spPr>
          <a:xfrm>
            <a:off x="8305800" y="0"/>
            <a:ext cx="838200" cy="381000"/>
          </a:xfrm>
        </p:spPr>
        <p:txBody>
          <a:bodyPr/>
          <a:lstStyle>
            <a:lvl1pPr>
              <a:defRPr b="1"/>
            </a:lvl1pPr>
          </a:lstStyle>
          <a:p>
            <a:fld id="{4FABECFD-5E5C-4EA4-9EED-4BBB22FF2762}" type="slidenum">
              <a:rPr lang="en-US" smtClean="0"/>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73500B-5014-4C47-A7D3-9767B23363B0}" type="datetime1">
              <a:rPr lang="en-US" smtClean="0"/>
              <a:pPr/>
              <a:t>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ECFD-5E5C-4EA4-9EED-4BBB22FF276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1C91A0-8149-4DA9-8132-BF26A6ACADC2}" type="datetime1">
              <a:rPr lang="en-US" smtClean="0"/>
              <a:pPr/>
              <a:t>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ECFD-5E5C-4EA4-9EED-4BBB22FF27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CC9ACD-56CA-4774-84AD-8A858B5D932D}" type="datetime1">
              <a:rPr lang="en-US" smtClean="0"/>
              <a:pPr/>
              <a:t>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ECFD-5E5C-4EA4-9EED-4BBB22FF27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C95A14-D397-472C-984A-AE3EEC929B50}" type="datetime1">
              <a:rPr lang="en-US" smtClean="0"/>
              <a:pPr/>
              <a:t>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ECFD-5E5C-4EA4-9EED-4BBB22FF27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E39BE-29E0-4C37-B1B6-3746DBDBEBAB}" type="datetime1">
              <a:rPr lang="en-US" smtClean="0"/>
              <a:pPr/>
              <a:t>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ECFD-5E5C-4EA4-9EED-4BBB22FF27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54EC7-750F-4DA5-AE37-521DDC046F3E}" type="datetime1">
              <a:rPr lang="en-US" smtClean="0"/>
              <a:pPr/>
              <a:t>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ECFD-5E5C-4EA4-9EED-4BBB22FF27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143C3E-7CFB-4CB9-806B-0F6CF28126EA}" type="datetime1">
              <a:rPr lang="en-US" smtClean="0"/>
              <a:pPr/>
              <a:t>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ECFD-5E5C-4EA4-9EED-4BBB22FF27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CE968-054E-4CB0-A6CA-A661D4EA238C}" type="datetime1">
              <a:rPr lang="en-US" smtClean="0"/>
              <a:pPr/>
              <a:t>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ECFD-5E5C-4EA4-9EED-4BBB22FF27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png"/><Relationship Id="rId4" Type="http://schemas.openxmlformats.org/officeDocument/2006/relationships/image" Target="../media/image5.jpeg"/><Relationship Id="rId9"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27.png"/><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15.emf"/><Relationship Id="rId3" Type="http://schemas.openxmlformats.org/officeDocument/2006/relationships/image" Target="../media/image10.emf"/><Relationship Id="rId7" Type="http://schemas.openxmlformats.org/officeDocument/2006/relationships/image" Target="../media/image12.emf"/><Relationship Id="rId12" Type="http://schemas.openxmlformats.org/officeDocument/2006/relationships/customXml" Target="../ink/ink6.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14.emf"/><Relationship Id="rId5" Type="http://schemas.openxmlformats.org/officeDocument/2006/relationships/image" Target="../media/image11.emf"/><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13.emf"/></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0" descr="AABUROU0001"/>
          <p:cNvPicPr>
            <a:picLocks noChangeAspect="1" noChangeArrowheads="1"/>
          </p:cNvPicPr>
          <p:nvPr/>
        </p:nvPicPr>
        <p:blipFill>
          <a:blip r:embed="rId3" cstate="print"/>
          <a:srcRect/>
          <a:stretch>
            <a:fillRect/>
          </a:stretch>
        </p:blipFill>
        <p:spPr bwMode="auto">
          <a:xfrm>
            <a:off x="0" y="1981200"/>
            <a:ext cx="2514600" cy="2845861"/>
          </a:xfrm>
          <a:prstGeom prst="rect">
            <a:avLst/>
          </a:prstGeom>
          <a:noFill/>
        </p:spPr>
      </p:pic>
      <p:pic>
        <p:nvPicPr>
          <p:cNvPr id="11" name="Picture 18" descr="msotw9_temp0"/>
          <p:cNvPicPr>
            <a:picLocks noChangeAspect="1" noChangeArrowheads="1"/>
          </p:cNvPicPr>
          <p:nvPr/>
        </p:nvPicPr>
        <p:blipFill>
          <a:blip r:embed="rId4" cstate="print"/>
          <a:srcRect/>
          <a:stretch>
            <a:fillRect/>
          </a:stretch>
        </p:blipFill>
        <p:spPr bwMode="auto">
          <a:xfrm>
            <a:off x="7239000" y="2057401"/>
            <a:ext cx="1891465" cy="1523999"/>
          </a:xfrm>
          <a:prstGeom prst="rect">
            <a:avLst/>
          </a:prstGeom>
          <a:noFill/>
          <a:ln w="9525">
            <a:noFill/>
            <a:miter lim="800000"/>
            <a:headEnd/>
            <a:tailEnd/>
          </a:ln>
          <a:effectLst/>
        </p:spPr>
      </p:pic>
      <p:pic>
        <p:nvPicPr>
          <p:cNvPr id="17" name="Picture 4"/>
          <p:cNvPicPr>
            <a:picLocks noChangeAspect="1" noChangeArrowheads="1"/>
          </p:cNvPicPr>
          <p:nvPr/>
        </p:nvPicPr>
        <p:blipFill>
          <a:blip r:embed="rId5" cstate="print"/>
          <a:srcRect/>
          <a:stretch>
            <a:fillRect/>
          </a:stretch>
        </p:blipFill>
        <p:spPr bwMode="auto">
          <a:xfrm>
            <a:off x="1905000" y="304800"/>
            <a:ext cx="3990975" cy="2381250"/>
          </a:xfrm>
          <a:prstGeom prst="rect">
            <a:avLst/>
          </a:prstGeom>
          <a:noFill/>
          <a:ln w="9525">
            <a:noFill/>
            <a:miter lim="800000"/>
            <a:headEnd/>
            <a:tailEnd/>
          </a:ln>
        </p:spPr>
      </p:pic>
      <p:pic>
        <p:nvPicPr>
          <p:cNvPr id="15" name="Picture 7" descr="AADFPSM0"/>
          <p:cNvPicPr>
            <a:picLocks noChangeAspect="1" noChangeArrowheads="1"/>
          </p:cNvPicPr>
          <p:nvPr/>
        </p:nvPicPr>
        <p:blipFill>
          <a:blip r:embed="rId6" cstate="print"/>
          <a:srcRect/>
          <a:stretch>
            <a:fillRect/>
          </a:stretch>
        </p:blipFill>
        <p:spPr bwMode="auto">
          <a:xfrm>
            <a:off x="0" y="4658624"/>
            <a:ext cx="1905000" cy="2199376"/>
          </a:xfrm>
          <a:prstGeom prst="rect">
            <a:avLst/>
          </a:prstGeom>
          <a:noFill/>
        </p:spPr>
      </p:pic>
      <p:pic>
        <p:nvPicPr>
          <p:cNvPr id="18" name="Picture 4"/>
          <p:cNvPicPr>
            <a:picLocks noChangeAspect="1" noChangeArrowheads="1"/>
          </p:cNvPicPr>
          <p:nvPr/>
        </p:nvPicPr>
        <p:blipFill>
          <a:blip r:embed="rId7" cstate="print"/>
          <a:srcRect l="3742" t="63127" r="5967" b="1207"/>
          <a:stretch>
            <a:fillRect/>
          </a:stretch>
        </p:blipFill>
        <p:spPr>
          <a:xfrm>
            <a:off x="1524000" y="4343400"/>
            <a:ext cx="7086600" cy="1828800"/>
          </a:xfrm>
          <a:prstGeom prst="rect">
            <a:avLst/>
          </a:prstGeom>
          <a:noFill/>
        </p:spPr>
      </p:pic>
      <p:pic>
        <p:nvPicPr>
          <p:cNvPr id="1027" name="Picture 3"/>
          <p:cNvPicPr>
            <a:picLocks noChangeAspect="1" noChangeArrowheads="1"/>
          </p:cNvPicPr>
          <p:nvPr/>
        </p:nvPicPr>
        <p:blipFill>
          <a:blip r:embed="rId8" cstate="print"/>
          <a:srcRect/>
          <a:stretch>
            <a:fillRect/>
          </a:stretch>
        </p:blipFill>
        <p:spPr bwMode="auto">
          <a:xfrm>
            <a:off x="7467600" y="5942013"/>
            <a:ext cx="1373187" cy="915987"/>
          </a:xfrm>
          <a:prstGeom prst="rect">
            <a:avLst/>
          </a:prstGeom>
          <a:noFill/>
          <a:ln w="9525">
            <a:noFill/>
            <a:miter lim="800000"/>
            <a:headEnd/>
            <a:tailEnd/>
          </a:ln>
          <a:effectLst/>
        </p:spPr>
      </p:pic>
      <p:pic>
        <p:nvPicPr>
          <p:cNvPr id="13" name="Picture 5" descr="bevelg1"/>
          <p:cNvPicPr>
            <a:picLocks noChangeAspect="1" noChangeArrowheads="1" noCrop="1"/>
          </p:cNvPicPr>
          <p:nvPr/>
        </p:nvPicPr>
        <p:blipFill>
          <a:blip r:embed="rId9" cstate="print"/>
          <a:srcRect/>
          <a:stretch>
            <a:fillRect/>
          </a:stretch>
        </p:blipFill>
        <p:spPr bwMode="auto">
          <a:xfrm>
            <a:off x="7010400" y="0"/>
            <a:ext cx="2133600" cy="1981200"/>
          </a:xfrm>
          <a:prstGeom prst="rect">
            <a:avLst/>
          </a:prstGeom>
          <a:noFill/>
        </p:spPr>
      </p:pic>
      <p:pic>
        <p:nvPicPr>
          <p:cNvPr id="1026" name="Picture 2"/>
          <p:cNvPicPr>
            <a:picLocks noChangeAspect="1" noChangeArrowheads="1"/>
          </p:cNvPicPr>
          <p:nvPr/>
        </p:nvPicPr>
        <p:blipFill>
          <a:blip r:embed="rId10" cstate="print"/>
          <a:srcRect/>
          <a:stretch>
            <a:fillRect/>
          </a:stretch>
        </p:blipFill>
        <p:spPr bwMode="auto">
          <a:xfrm>
            <a:off x="3352800" y="5943600"/>
            <a:ext cx="3887787" cy="914400"/>
          </a:xfrm>
          <a:prstGeom prst="rect">
            <a:avLst/>
          </a:prstGeom>
          <a:noFill/>
          <a:ln w="9525">
            <a:noFill/>
            <a:miter lim="800000"/>
            <a:headEnd/>
            <a:tailEnd/>
          </a:ln>
          <a:effectLst/>
        </p:spPr>
      </p:pic>
      <p:sp>
        <p:nvSpPr>
          <p:cNvPr id="19" name="Slide Number Placeholder 18"/>
          <p:cNvSpPr>
            <a:spLocks noGrp="1"/>
          </p:cNvSpPr>
          <p:nvPr>
            <p:ph type="sldNum" sz="quarter" idx="12"/>
          </p:nvPr>
        </p:nvSpPr>
        <p:spPr/>
        <p:txBody>
          <a:bodyPr/>
          <a:lstStyle/>
          <a:p>
            <a:fld id="{4FABECFD-5E5C-4EA4-9EED-4BBB22FF2762}" type="slidenum">
              <a:rPr lang="en-US" smtClean="0"/>
              <a:pPr/>
              <a:t>1</a:t>
            </a:fld>
            <a:endParaRPr lang="en-US"/>
          </a:p>
        </p:txBody>
      </p:sp>
      <p:sp>
        <p:nvSpPr>
          <p:cNvPr id="2" name="Title 1"/>
          <p:cNvSpPr>
            <a:spLocks noGrp="1"/>
          </p:cNvSpPr>
          <p:nvPr>
            <p:ph type="ctrTitle"/>
          </p:nvPr>
        </p:nvSpPr>
        <p:spPr>
          <a:xfrm>
            <a:off x="76200" y="2743201"/>
            <a:ext cx="9144000" cy="1676399"/>
          </a:xfrm>
          <a:noFill/>
          <a:effectLst>
            <a:reflection blurRad="6350" stA="50000" endA="300" endPos="90000" dir="5400000" sy="-100000" algn="bl" rotWithShape="0"/>
          </a:effectLst>
        </p:spPr>
        <p:txBody>
          <a:bodyPr>
            <a:noAutofit/>
            <a:scene3d>
              <a:camera prst="isometricOffAxis2Top"/>
              <a:lightRig rig="sunset" dir="t"/>
            </a:scene3d>
            <a:sp3d z="38100" prstMaterial="dkEdge">
              <a:bevelT w="31750"/>
            </a:sp3d>
          </a:bodyPr>
          <a:lstStyle/>
          <a:p>
            <a:r>
              <a:rPr lang="en-US" sz="100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Arial" pitchFamily="34" charset="0"/>
                <a:cs typeface="Arial" pitchFamily="34" charset="0"/>
              </a:rPr>
              <a:t>KINEMATICS OF MACHINERY</a:t>
            </a:r>
            <a:endParaRPr lang="en-US" sz="100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Arial" pitchFamily="34" charset="0"/>
              <a:cs typeface="Arial" pitchFamily="34" charset="0"/>
            </a:endParaRPr>
          </a:p>
        </p:txBody>
      </p:sp>
      <p:sp>
        <p:nvSpPr>
          <p:cNvPr id="20" name="Rectangle 19"/>
          <p:cNvSpPr/>
          <p:nvPr/>
        </p:nvSpPr>
        <p:spPr>
          <a:xfrm>
            <a:off x="3733800" y="2209800"/>
            <a:ext cx="3047117" cy="923330"/>
          </a:xfrm>
          <a:prstGeom prst="rect">
            <a:avLst/>
          </a:prstGeom>
          <a:noFill/>
        </p:spPr>
        <p:txBody>
          <a:bodyPr wrap="none" lIns="91440" tIns="45720" rIns="91440" bIns="45720">
            <a:spAutoFit/>
            <a:scene3d>
              <a:camera prst="isometricOffAxis2Left"/>
              <a:lightRig rig="threePt" dir="t"/>
            </a:scene3d>
            <a:sp3d extrusionH="114300">
              <a:bevelT/>
              <a:extrusionClr>
                <a:schemeClr val="tx1"/>
              </a:extrusionClr>
            </a:sp3d>
          </a:bodyPr>
          <a:lstStyle/>
          <a:p>
            <a:pPr algn="ctr"/>
            <a:r>
              <a:rPr lang="en-US" sz="5400" b="1" cap="all" spc="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MEC </a:t>
            </a:r>
            <a:r>
              <a:rPr lang="en-US" sz="5400" b="1"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2211</a:t>
            </a:r>
            <a:endParaRPr lang="en-US" sz="54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
        <p:nvSpPr>
          <p:cNvPr id="14" name="TextBox 13"/>
          <p:cNvSpPr txBox="1"/>
          <p:nvPr/>
        </p:nvSpPr>
        <p:spPr>
          <a:xfrm>
            <a:off x="3810000" y="4495800"/>
            <a:ext cx="1524000" cy="400110"/>
          </a:xfrm>
          <a:prstGeom prst="rect">
            <a:avLst/>
          </a:prstGeom>
          <a:solidFill>
            <a:srgbClr val="FFFF00"/>
          </a:solidFill>
          <a:effectLst>
            <a:outerShdw blurRad="50800" dist="38100" dir="10800000" algn="r" rotWithShape="0">
              <a:prstClr val="black">
                <a:alpha val="40000"/>
              </a:prstClr>
            </a:outerShdw>
          </a:effectLst>
        </p:spPr>
        <p:txBody>
          <a:bodyPr wrap="square" rtlCol="0">
            <a:spAutoFit/>
          </a:bodyPr>
          <a:lstStyle/>
          <a:p>
            <a:pPr algn="ctr"/>
            <a:r>
              <a:rPr lang="en-US" sz="2000" b="1" dirty="0" smtClean="0"/>
              <a:t>MODULE 3</a:t>
            </a:r>
            <a:endParaRPr lang="en-IN"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8" presetClass="emph" presetSubtype="0" fill="hold" grpId="1" nodeType="withEffect">
                                  <p:stCondLst>
                                    <p:cond delay="0"/>
                                  </p:stCondLst>
                                  <p:childTnLst>
                                    <p:animRot by="21600000">
                                      <p:cBhvr>
                                        <p:cTn id="16" dur="2000" fill="hold"/>
                                        <p:tgtEl>
                                          <p:spTgt spid="2"/>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6" presetClass="emph" presetSubtype="0" fill="hold" grpId="0" nodeType="clickEffect">
                                  <p:stCondLst>
                                    <p:cond delay="0"/>
                                  </p:stCondLst>
                                  <p:childTnLst>
                                    <p:animScale>
                                      <p:cBhvr>
                                        <p:cTn id="20" dur="2000" fill="hold"/>
                                        <p:tgtEl>
                                          <p:spTgt spid="1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0" grpId="0"/>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Problem 2</a:t>
            </a:r>
          </a:p>
        </p:txBody>
      </p:sp>
      <p:sp>
        <p:nvSpPr>
          <p:cNvPr id="13315" name="Rectangle 3"/>
          <p:cNvSpPr>
            <a:spLocks noGrp="1" noChangeArrowheads="1"/>
          </p:cNvSpPr>
          <p:nvPr>
            <p:ph idx="1"/>
          </p:nvPr>
        </p:nvSpPr>
        <p:spPr/>
        <p:txBody>
          <a:bodyPr/>
          <a:lstStyle/>
          <a:p>
            <a:pPr marL="177800" indent="0" algn="just">
              <a:buFontTx/>
              <a:buNone/>
            </a:pPr>
            <a:r>
              <a:rPr lang="en-US" sz="2000" smtClean="0"/>
              <a:t>The crank of a slider crank mechanism rotates clockwise at constant speed of 300 rpm. The crank is 15 cm and the connecting rod is 60 cm long. Determine (a) linear velocity and acceleration of the midpoint of the connecting rod, (b) angular velocity and angular acceleration of the connecting rod at crank angle of 45˚ from inner dead centre position.</a:t>
            </a:r>
          </a:p>
        </p:txBody>
      </p:sp>
      <p:pic>
        <p:nvPicPr>
          <p:cNvPr id="13317" name="Picture 8" descr="balance"/>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763713" y="3068638"/>
            <a:ext cx="5903912" cy="2527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785801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Solution</a:t>
            </a:r>
          </a:p>
        </p:txBody>
      </p:sp>
      <p:sp>
        <p:nvSpPr>
          <p:cNvPr id="14339" name="Rectangle 3"/>
          <p:cNvSpPr>
            <a:spLocks noGrp="1" noChangeArrowheads="1"/>
          </p:cNvSpPr>
          <p:nvPr>
            <p:ph idx="1"/>
          </p:nvPr>
        </p:nvSpPr>
        <p:spPr/>
        <p:txBody>
          <a:bodyPr>
            <a:normAutofit fontScale="92500" lnSpcReduction="20000"/>
          </a:bodyPr>
          <a:lstStyle/>
          <a:p>
            <a:pPr marL="609600" indent="-609600"/>
            <a:r>
              <a:rPr lang="en-US" sz="2000" smtClean="0"/>
              <a:t>Draw vector ‘oa’ perpendicular to OA                                                          to represent velocity of A wrt ‘O’ such </a:t>
            </a:r>
          </a:p>
          <a:p>
            <a:pPr marL="609600" indent="-609600"/>
            <a:r>
              <a:rPr lang="en-US" sz="2000" smtClean="0"/>
              <a:t>that                 m/s. Draw by using appropriate scale.</a:t>
            </a:r>
          </a:p>
          <a:p>
            <a:pPr marL="609600" indent="-609600"/>
            <a:r>
              <a:rPr lang="en-US" sz="2000" smtClean="0"/>
              <a:t>From point ‘a’, draw vector ‘ab’                                                   perpendicular to AB to represent velocity of B wrt A. </a:t>
            </a:r>
          </a:p>
          <a:p>
            <a:pPr marL="609600" indent="-609600"/>
            <a:r>
              <a:rPr lang="en-US" sz="2000" smtClean="0"/>
              <a:t>From point ‘o’, draw ‘ob’ parallel to the path motion of B to represent velocity of B.  The vector ‘ab’ and ‘ob’ intersect at ‘b’. By measurement,       = Vector ‘ab’ = 3.4 m/s. and =vector ‘ob’= 4 m/s.</a:t>
            </a:r>
          </a:p>
          <a:p>
            <a:pPr marL="609600" indent="-609600"/>
            <a:r>
              <a:rPr lang="en-US" sz="2000" smtClean="0"/>
              <a:t>Since ‘C’ is the midpoint of AB, then, c is also the midpoint of vector ‘ab’. Join ‘oc’. This will represent velocity of C, that is. By measurement</a:t>
            </a:r>
          </a:p>
          <a:p>
            <a:pPr marL="609600" indent="-609600"/>
            <a:endParaRPr lang="en-US" sz="2000" smtClean="0"/>
          </a:p>
          <a:p>
            <a:pPr marL="609600" indent="-609600"/>
            <a:endParaRPr lang="en-US" sz="2000" smtClean="0"/>
          </a:p>
          <a:p>
            <a:pPr marL="609600" indent="-609600"/>
            <a:r>
              <a:rPr lang="en-US" sz="2000" smtClean="0"/>
              <a:t>Angular velocity of the connecting rod BA, </a:t>
            </a:r>
          </a:p>
          <a:p>
            <a:pPr marL="609600" indent="-609600">
              <a:buFontTx/>
              <a:buNone/>
            </a:pPr>
            <a:endParaRPr lang="en-US" sz="2000" smtClean="0"/>
          </a:p>
          <a:p>
            <a:pPr marL="609600" indent="-609600">
              <a:buFontTx/>
              <a:buNone/>
            </a:pPr>
            <a:r>
              <a:rPr lang="en-US" sz="2000" smtClean="0"/>
              <a:t>					 rad/s</a:t>
            </a:r>
            <a:r>
              <a:rPr lang="en-US" smtClean="0"/>
              <a:t> </a:t>
            </a:r>
            <a:r>
              <a:rPr lang="en-US" sz="2000" smtClean="0"/>
              <a:t>                                                                                                                                                                                                  </a:t>
            </a:r>
          </a:p>
        </p:txBody>
      </p:sp>
      <p:sp>
        <p:nvSpPr>
          <p:cNvPr id="14341" name="Rectangle 7"/>
          <p:cNvSpPr>
            <a:spLocks noChangeArrowheads="1"/>
          </p:cNvSpPr>
          <p:nvPr/>
        </p:nvSpPr>
        <p:spPr bwMode="auto">
          <a:xfrm>
            <a:off x="0" y="3082925"/>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
        <p:nvSpPr>
          <p:cNvPr id="14342" name="Rectangle 8"/>
          <p:cNvSpPr>
            <a:spLocks noChangeArrowheads="1"/>
          </p:cNvSpPr>
          <p:nvPr/>
        </p:nvSpPr>
        <p:spPr bwMode="auto">
          <a:xfrm>
            <a:off x="0" y="3502025"/>
            <a:ext cx="315913"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200">
                <a:cs typeface="Times New Roman" panose="02020603050405020304" pitchFamily="18" charset="0"/>
              </a:rPr>
              <a:t> r</a:t>
            </a:r>
            <a:r>
              <a:rPr lang="en-US" sz="1100"/>
              <a:t> </a:t>
            </a:r>
            <a:endParaRPr lang="en-US" sz="2400"/>
          </a:p>
        </p:txBody>
      </p:sp>
      <p:sp>
        <p:nvSpPr>
          <p:cNvPr id="14343" name="Rectangle 10"/>
          <p:cNvSpPr>
            <a:spLocks noChangeArrowheads="1"/>
          </p:cNvSpPr>
          <p:nvPr/>
        </p:nvSpPr>
        <p:spPr bwMode="auto">
          <a:xfrm>
            <a:off x="0" y="3214688"/>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pic>
        <p:nvPicPr>
          <p:cNvPr id="14344" name="Picture 16" descr="Untitled-1"/>
          <p:cNvPicPr>
            <a:picLocks noChangeAspect="1" noChangeArrowheads="1"/>
          </p:cNvPicPr>
          <p:nvPr/>
        </p:nvPicPr>
        <p:blipFill>
          <a:blip r:embed="rId3">
            <a:extLst>
              <a:ext uri="{28A0092B-C50C-407E-A947-70E740481C1C}">
                <a14:useLocalDpi xmlns="" xmlns:a14="http://schemas.microsoft.com/office/drawing/2010/main" val="0"/>
              </a:ext>
            </a:extLst>
          </a:blip>
          <a:srcRect l="21832" r="9435"/>
          <a:stretch>
            <a:fillRect/>
          </a:stretch>
        </p:blipFill>
        <p:spPr bwMode="auto">
          <a:xfrm>
            <a:off x="6599238" y="0"/>
            <a:ext cx="2544762" cy="2924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345" name="Rectangle 24"/>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graphicFrame>
        <p:nvGraphicFramePr>
          <p:cNvPr id="14346" name="Object 23"/>
          <p:cNvGraphicFramePr>
            <a:graphicFrameLocks noChangeAspect="1"/>
          </p:cNvGraphicFramePr>
          <p:nvPr/>
        </p:nvGraphicFramePr>
        <p:xfrm>
          <a:off x="827088" y="4797425"/>
          <a:ext cx="936625" cy="385763"/>
        </p:xfrm>
        <a:graphic>
          <a:graphicData uri="http://schemas.openxmlformats.org/presentationml/2006/ole">
            <p:oleObj spid="_x0000_s4113" name="Equation" r:id="rId4" imgW="545863" imgH="228501" progId="Equation.3">
              <p:embed/>
            </p:oleObj>
          </a:graphicData>
        </a:graphic>
      </p:graphicFrame>
      <p:sp>
        <p:nvSpPr>
          <p:cNvPr id="14347" name="Rectangle 25"/>
          <p:cNvSpPr>
            <a:spLocks noChangeArrowheads="1"/>
          </p:cNvSpPr>
          <p:nvPr/>
        </p:nvSpPr>
        <p:spPr bwMode="auto">
          <a:xfrm>
            <a:off x="1763713" y="4868863"/>
            <a:ext cx="592137"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sz="2000"/>
              <a:t>m/s</a:t>
            </a:r>
          </a:p>
        </p:txBody>
      </p:sp>
      <p:sp>
        <p:nvSpPr>
          <p:cNvPr id="14348" name="Rectangle 27"/>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graphicFrame>
        <p:nvGraphicFramePr>
          <p:cNvPr id="14349" name="Object 26"/>
          <p:cNvGraphicFramePr>
            <a:graphicFrameLocks noChangeAspect="1"/>
          </p:cNvGraphicFramePr>
          <p:nvPr/>
        </p:nvGraphicFramePr>
        <p:xfrm>
          <a:off x="1187450" y="2060575"/>
          <a:ext cx="1152525" cy="336550"/>
        </p:xfrm>
        <a:graphic>
          <a:graphicData uri="http://schemas.openxmlformats.org/presentationml/2006/ole">
            <p:oleObj spid="_x0000_s4114" name="Equation" r:id="rId5" imgW="774364" imgH="228501" progId="Equation.3">
              <p:embed/>
            </p:oleObj>
          </a:graphicData>
        </a:graphic>
      </p:graphicFrame>
      <p:sp>
        <p:nvSpPr>
          <p:cNvPr id="14350" name="Rectangle 29"/>
          <p:cNvSpPr>
            <a:spLocks noChangeArrowheads="1"/>
          </p:cNvSpPr>
          <p:nvPr/>
        </p:nvSpPr>
        <p:spPr bwMode="auto">
          <a:xfrm>
            <a:off x="0" y="321945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graphicFrame>
        <p:nvGraphicFramePr>
          <p:cNvPr id="14351" name="Object 28"/>
          <p:cNvGraphicFramePr>
            <a:graphicFrameLocks noChangeAspect="1"/>
          </p:cNvGraphicFramePr>
          <p:nvPr/>
        </p:nvGraphicFramePr>
        <p:xfrm>
          <a:off x="1187450" y="5972175"/>
          <a:ext cx="2592388" cy="687388"/>
        </p:xfrm>
        <a:graphic>
          <a:graphicData uri="http://schemas.openxmlformats.org/presentationml/2006/ole">
            <p:oleObj spid="_x0000_s4115" name="Equation" r:id="rId6" imgW="1447172" imgH="393529" progId="Equation.3">
              <p:embed/>
            </p:oleObj>
          </a:graphicData>
        </a:graphic>
      </p:graphicFrame>
    </p:spTree>
    <p:extLst>
      <p:ext uri="{BB962C8B-B14F-4D97-AF65-F5344CB8AC3E}">
        <p14:creationId xmlns="" xmlns:p14="http://schemas.microsoft.com/office/powerpoint/2010/main" val="4270381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l"/>
            <a:r>
              <a:rPr lang="en-US" smtClean="0"/>
              <a:t>Solution (Contd..)</a:t>
            </a:r>
          </a:p>
        </p:txBody>
      </p:sp>
      <p:sp>
        <p:nvSpPr>
          <p:cNvPr id="15363" name="Rectangle 3"/>
          <p:cNvSpPr>
            <a:spLocks noGrp="1" noChangeArrowheads="1"/>
          </p:cNvSpPr>
          <p:nvPr>
            <p:ph idx="1"/>
          </p:nvPr>
        </p:nvSpPr>
        <p:spPr/>
        <p:txBody>
          <a:bodyPr>
            <a:normAutofit fontScale="92500" lnSpcReduction="20000"/>
          </a:bodyPr>
          <a:lstStyle/>
          <a:p>
            <a:pPr marL="609600" indent="-609600"/>
            <a:r>
              <a:rPr lang="en-US" sz="1800" smtClean="0"/>
              <a:t>To get the acceleration diagram:</a:t>
            </a:r>
          </a:p>
          <a:p>
            <a:pPr marL="609600" indent="-609600"/>
            <a:r>
              <a:rPr lang="en-US" sz="1800" smtClean="0"/>
              <a:t>Draw o’a’ parallel to AO to represent the centripetal                                  component of acceleration of A wrt O i.e                                                                                                             		  m/s</a:t>
            </a:r>
            <a:r>
              <a:rPr lang="en-US" sz="1800" baseline="30000" smtClean="0"/>
              <a:t>2 </a:t>
            </a:r>
            <a:r>
              <a:rPr lang="en-US" sz="1800" smtClean="0"/>
              <a:t>according to suitable scale.</a:t>
            </a:r>
          </a:p>
          <a:p>
            <a:pPr marL="609600" indent="-609600"/>
            <a:r>
              <a:rPr lang="en-US" sz="1800" smtClean="0"/>
              <a:t>The acceleration of B wrt A must have two components                                       that is </a:t>
            </a:r>
          </a:p>
          <a:p>
            <a:pPr marL="1371600" lvl="2" indent="-457200"/>
            <a:r>
              <a:rPr lang="en-US" sz="1400" smtClean="0"/>
              <a:t>Centripetal component,  and (ii) tangential component, . Both (i) and (ii) components are mutually perpendicular.</a:t>
            </a:r>
          </a:p>
          <a:p>
            <a:pPr marL="609600" indent="-609600"/>
            <a:r>
              <a:rPr lang="en-US" sz="1800" smtClean="0"/>
              <a:t>Therefore from point a’ draw a’x parallel to BA to represent                 m/s</a:t>
            </a:r>
            <a:r>
              <a:rPr lang="en-US" sz="1800" baseline="30000" smtClean="0"/>
              <a:t>2</a:t>
            </a:r>
            <a:r>
              <a:rPr lang="en-US" sz="1800" smtClean="0"/>
              <a:t>. </a:t>
            </a:r>
          </a:p>
          <a:p>
            <a:pPr marL="609600" indent="-609600"/>
            <a:r>
              <a:rPr lang="en-US" sz="1800" smtClean="0"/>
              <a:t>From point ‘x’ draw vector xb’ perpendicular to a’x. </a:t>
            </a:r>
          </a:p>
          <a:p>
            <a:pPr marL="609600" indent="-609600"/>
            <a:r>
              <a:rPr lang="en-US" sz="1800" smtClean="0"/>
              <a:t>From o’, draw vector o’b’ parallel to the path of motion of B to represent acceleration of B that is. The vectors xb’ and o’b’ intersect at b’.</a:t>
            </a:r>
          </a:p>
          <a:p>
            <a:pPr marL="609600" indent="-609600"/>
            <a:r>
              <a:rPr lang="en-US" sz="1800" smtClean="0"/>
              <a:t>Since ‘C’ is the midpoint of AB, thus c’ is also the midpoint of a’b’. Join o’c’. The vector o’c’ represents acceleration of mid point of ‘c’ of the connecting rod i.e </a:t>
            </a:r>
          </a:p>
          <a:p>
            <a:pPr marL="609600" indent="-609600"/>
            <a:r>
              <a:rPr lang="en-US" sz="1800" smtClean="0"/>
              <a:t>Vector o’c’ = 117 m/s</a:t>
            </a:r>
            <a:r>
              <a:rPr lang="en-US" sz="1800" baseline="30000" smtClean="0"/>
              <a:t>2</a:t>
            </a:r>
          </a:p>
          <a:p>
            <a:pPr marL="609600" indent="-609600"/>
            <a:r>
              <a:rPr lang="en-US" sz="1800" smtClean="0"/>
              <a:t>Angular acceleration of the connecting rod BA                     </a:t>
            </a:r>
            <a:r>
              <a:rPr lang="en-US" sz="2000" smtClean="0"/>
              <a:t>rad/s </a:t>
            </a:r>
            <a:r>
              <a:rPr lang="en-US" sz="1800" smtClean="0"/>
              <a:t>   </a:t>
            </a:r>
          </a:p>
          <a:p>
            <a:pPr marL="609600" indent="-609600"/>
            <a:endParaRPr lang="en-US" sz="1800" smtClean="0"/>
          </a:p>
          <a:p>
            <a:pPr marL="609600" indent="-609600">
              <a:buFontTx/>
              <a:buNone/>
            </a:pPr>
            <a:r>
              <a:rPr lang="en-US" sz="2000" smtClean="0"/>
              <a:t>					rad/s</a:t>
            </a:r>
            <a:r>
              <a:rPr lang="en-US" sz="2000" baseline="30000" smtClean="0"/>
              <a:t>2</a:t>
            </a:r>
            <a:r>
              <a:rPr lang="en-US" sz="2000" smtClean="0"/>
              <a:t>               </a:t>
            </a:r>
          </a:p>
        </p:txBody>
      </p:sp>
      <p:sp>
        <p:nvSpPr>
          <p:cNvPr id="15365" name="Rectangle 7"/>
          <p:cNvSpPr>
            <a:spLocks noChangeArrowheads="1"/>
          </p:cNvSpPr>
          <p:nvPr/>
        </p:nvSpPr>
        <p:spPr bwMode="auto">
          <a:xfrm>
            <a:off x="0" y="3082925"/>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
        <p:nvSpPr>
          <p:cNvPr id="15366" name="Rectangle 10"/>
          <p:cNvSpPr>
            <a:spLocks noChangeArrowheads="1"/>
          </p:cNvSpPr>
          <p:nvPr/>
        </p:nvSpPr>
        <p:spPr bwMode="auto">
          <a:xfrm>
            <a:off x="0" y="3214688"/>
            <a:ext cx="9144000" cy="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400"/>
          </a:p>
        </p:txBody>
      </p:sp>
      <p:sp>
        <p:nvSpPr>
          <p:cNvPr id="15367" name="Rectangle 9"/>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sp>
        <p:nvSpPr>
          <p:cNvPr id="15368" name="Rectangle 12"/>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sp>
        <p:nvSpPr>
          <p:cNvPr id="15369" name="Rectangle 15"/>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graphicFrame>
        <p:nvGraphicFramePr>
          <p:cNvPr id="15370" name="Object 14"/>
          <p:cNvGraphicFramePr>
            <a:graphicFrameLocks noChangeAspect="1"/>
          </p:cNvGraphicFramePr>
          <p:nvPr/>
        </p:nvGraphicFramePr>
        <p:xfrm>
          <a:off x="611188" y="2060575"/>
          <a:ext cx="1368425" cy="384175"/>
        </p:xfrm>
        <a:graphic>
          <a:graphicData uri="http://schemas.openxmlformats.org/presentationml/2006/ole">
            <p:oleObj spid="_x0000_s5142" name="Equation" r:id="rId3" imgW="838200" imgH="241300" progId="Equation.3">
              <p:embed/>
            </p:oleObj>
          </a:graphicData>
        </a:graphic>
      </p:graphicFrame>
      <p:sp>
        <p:nvSpPr>
          <p:cNvPr id="15371" name="Rectangle 17"/>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graphicFrame>
        <p:nvGraphicFramePr>
          <p:cNvPr id="15372" name="Object 16"/>
          <p:cNvGraphicFramePr>
            <a:graphicFrameLocks noChangeAspect="1"/>
          </p:cNvGraphicFramePr>
          <p:nvPr/>
        </p:nvGraphicFramePr>
        <p:xfrm>
          <a:off x="6659563" y="3429000"/>
          <a:ext cx="1008062" cy="304800"/>
        </p:xfrm>
        <a:graphic>
          <a:graphicData uri="http://schemas.openxmlformats.org/presentationml/2006/ole">
            <p:oleObj spid="_x0000_s5143" name="Equation" r:id="rId4" imgW="749300" imgH="228600" progId="Equation.3">
              <p:embed/>
            </p:oleObj>
          </a:graphicData>
        </a:graphic>
      </p:graphicFrame>
      <p:pic>
        <p:nvPicPr>
          <p:cNvPr id="15373" name="Picture 20"/>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6865938" y="333375"/>
            <a:ext cx="2278062" cy="2303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374" name="Rectangle 22"/>
          <p:cNvSpPr>
            <a:spLocks noChangeArrowheads="1"/>
          </p:cNvSpPr>
          <p:nvPr/>
        </p:nvSpPr>
        <p:spPr bwMode="auto">
          <a:xfrm>
            <a:off x="0" y="3305175"/>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graphicFrame>
        <p:nvGraphicFramePr>
          <p:cNvPr id="15375" name="Object 21"/>
          <p:cNvGraphicFramePr>
            <a:graphicFrameLocks noChangeAspect="1"/>
          </p:cNvGraphicFramePr>
          <p:nvPr/>
        </p:nvGraphicFramePr>
        <p:xfrm>
          <a:off x="5435600" y="5589588"/>
          <a:ext cx="1081088" cy="390525"/>
        </p:xfrm>
        <a:graphic>
          <a:graphicData uri="http://schemas.openxmlformats.org/presentationml/2006/ole">
            <p:oleObj spid="_x0000_s5144" name="Equation" r:id="rId6" imgW="622030" imgH="228501" progId="Equation.3">
              <p:embed/>
            </p:oleObj>
          </a:graphicData>
        </a:graphic>
      </p:graphicFrame>
      <p:sp>
        <p:nvSpPr>
          <p:cNvPr id="15376" name="Rectangle 24"/>
          <p:cNvSpPr>
            <a:spLocks noChangeArrowheads="1"/>
          </p:cNvSpPr>
          <p:nvPr/>
        </p:nvSpPr>
        <p:spPr bwMode="auto">
          <a:xfrm>
            <a:off x="0" y="3205163"/>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graphicFrame>
        <p:nvGraphicFramePr>
          <p:cNvPr id="15377" name="Object 23"/>
          <p:cNvGraphicFramePr>
            <a:graphicFrameLocks noChangeAspect="1"/>
          </p:cNvGraphicFramePr>
          <p:nvPr/>
        </p:nvGraphicFramePr>
        <p:xfrm>
          <a:off x="1177925" y="6092825"/>
          <a:ext cx="2397125" cy="639763"/>
        </p:xfrm>
        <a:graphic>
          <a:graphicData uri="http://schemas.openxmlformats.org/presentationml/2006/ole">
            <p:oleObj spid="_x0000_s5145" name="Equation" r:id="rId7" imgW="1536700" imgH="419100" progId="Equation.3">
              <p:embed/>
            </p:oleObj>
          </a:graphicData>
        </a:graphic>
      </p:graphicFrame>
    </p:spTree>
    <p:extLst>
      <p:ext uri="{BB962C8B-B14F-4D97-AF65-F5344CB8AC3E}">
        <p14:creationId xmlns="" xmlns:p14="http://schemas.microsoft.com/office/powerpoint/2010/main" val="762743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Tutorial 1</a:t>
            </a:r>
          </a:p>
        </p:txBody>
      </p:sp>
      <p:sp>
        <p:nvSpPr>
          <p:cNvPr id="16387" name="Rectangle 3"/>
          <p:cNvSpPr>
            <a:spLocks noGrp="1" noChangeArrowheads="1"/>
          </p:cNvSpPr>
          <p:nvPr>
            <p:ph idx="1"/>
          </p:nvPr>
        </p:nvSpPr>
        <p:spPr/>
        <p:txBody>
          <a:bodyPr/>
          <a:lstStyle/>
          <a:p>
            <a:pPr marL="0" indent="0" algn="just">
              <a:buFontTx/>
              <a:buNone/>
            </a:pPr>
            <a:r>
              <a:rPr lang="en-US" sz="1800" smtClean="0"/>
              <a:t>In Figure shown, the angular velocity of crank </a:t>
            </a:r>
            <a:r>
              <a:rPr lang="en-US" sz="1800" i="1" smtClean="0"/>
              <a:t>OA</a:t>
            </a:r>
            <a:r>
              <a:rPr lang="en-US" sz="1800" smtClean="0"/>
              <a:t> is 600 rpm. Determine the linear velocity of the slider </a:t>
            </a:r>
            <a:r>
              <a:rPr lang="en-US" sz="1800" i="1" smtClean="0"/>
              <a:t>D </a:t>
            </a:r>
            <a:r>
              <a:rPr lang="en-US" sz="1800" smtClean="0"/>
              <a:t>and the angular velocity of the link </a:t>
            </a:r>
            <a:r>
              <a:rPr lang="en-US" sz="1800" i="1" smtClean="0"/>
              <a:t>BD</a:t>
            </a:r>
            <a:r>
              <a:rPr lang="en-US" sz="1800" smtClean="0"/>
              <a:t>, when the crank is inclined at an angle of 75˚ to the vertical. The dimensions of the various links are : </a:t>
            </a:r>
            <a:r>
              <a:rPr lang="en-US" sz="1800" i="1" smtClean="0"/>
              <a:t>OA</a:t>
            </a:r>
            <a:r>
              <a:rPr lang="en-US" sz="1800" smtClean="0"/>
              <a:t> = 28 mm, </a:t>
            </a:r>
            <a:r>
              <a:rPr lang="en-US" sz="1800" i="1" smtClean="0"/>
              <a:t>AB</a:t>
            </a:r>
            <a:r>
              <a:rPr lang="en-US" sz="1800" smtClean="0"/>
              <a:t> = 44 mm, </a:t>
            </a:r>
            <a:r>
              <a:rPr lang="en-US" sz="1800" i="1" smtClean="0"/>
              <a:t>BC</a:t>
            </a:r>
            <a:r>
              <a:rPr lang="en-US" sz="1800" smtClean="0"/>
              <a:t> = 49 mm, </a:t>
            </a:r>
            <a:r>
              <a:rPr lang="en-US" sz="1800" i="1" smtClean="0"/>
              <a:t>BD</a:t>
            </a:r>
            <a:r>
              <a:rPr lang="en-US" sz="1800" smtClean="0"/>
              <a:t> = 46 mm and the centre distance between the centre’s of rotation </a:t>
            </a:r>
            <a:r>
              <a:rPr lang="en-US" sz="1800" i="1" smtClean="0"/>
              <a:t>O</a:t>
            </a:r>
            <a:r>
              <a:rPr lang="en-US" sz="1800" smtClean="0"/>
              <a:t> and C is 65 mm. Path of the travel of slider is 11 mm vertically below the fixed point </a:t>
            </a:r>
            <a:r>
              <a:rPr lang="en-US" sz="1800" i="1" smtClean="0"/>
              <a:t>C</a:t>
            </a:r>
            <a:r>
              <a:rPr lang="en-US" sz="1800" smtClean="0"/>
              <a:t>. 						     </a:t>
            </a:r>
            <a:r>
              <a:rPr lang="en-US" sz="2000" smtClean="0"/>
              <a:t>[Ans: 1.48 m/s, 34.8 rad/s]</a:t>
            </a:r>
            <a:endParaRPr lang="en-US" sz="1400" smtClean="0"/>
          </a:p>
          <a:p>
            <a:pPr marL="0" indent="0"/>
            <a:endParaRPr lang="en-US" sz="1800" smtClean="0"/>
          </a:p>
        </p:txBody>
      </p:sp>
      <p:pic>
        <p:nvPicPr>
          <p:cNvPr id="16388" name="Pict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752600" y="3657600"/>
            <a:ext cx="3240087" cy="30654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641362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Tutorial 2</a:t>
            </a:r>
          </a:p>
        </p:txBody>
      </p:sp>
      <p:sp>
        <p:nvSpPr>
          <p:cNvPr id="17411" name="Rectangle 3"/>
          <p:cNvSpPr>
            <a:spLocks noGrp="1" noChangeArrowheads="1"/>
          </p:cNvSpPr>
          <p:nvPr>
            <p:ph idx="1"/>
          </p:nvPr>
        </p:nvSpPr>
        <p:spPr/>
        <p:txBody>
          <a:bodyPr/>
          <a:lstStyle/>
          <a:p>
            <a:pPr marL="0" indent="0">
              <a:buFontTx/>
              <a:buNone/>
            </a:pPr>
            <a:r>
              <a:rPr lang="en-US" sz="2400" dirty="0" smtClean="0"/>
              <a:t>The lengths of various links of a mechanism as shown in Figure 5.12 are: </a:t>
            </a:r>
            <a:r>
              <a:rPr lang="en-US" sz="2400" i="1" dirty="0" smtClean="0"/>
              <a:t>OA</a:t>
            </a:r>
            <a:r>
              <a:rPr lang="en-US" sz="2400" dirty="0" smtClean="0"/>
              <a:t> = 30 cm, </a:t>
            </a:r>
            <a:r>
              <a:rPr lang="en-US" sz="2400" i="1" dirty="0" smtClean="0"/>
              <a:t>AB</a:t>
            </a:r>
            <a:r>
              <a:rPr lang="en-US" sz="2400" dirty="0" smtClean="0"/>
              <a:t> = 100 cm, </a:t>
            </a:r>
            <a:r>
              <a:rPr lang="en-US" sz="2400" i="1" dirty="0" smtClean="0"/>
              <a:t>CD</a:t>
            </a:r>
            <a:r>
              <a:rPr lang="en-US" sz="2400" dirty="0" smtClean="0"/>
              <a:t> = 80 cm, and </a:t>
            </a:r>
            <a:r>
              <a:rPr lang="en-US" sz="2400" i="1" dirty="0" smtClean="0"/>
              <a:t>AC = CB</a:t>
            </a:r>
            <a:r>
              <a:rPr lang="en-US" sz="2400" dirty="0" smtClean="0"/>
              <a:t>. Determine for the given configuration the velocity of the sliders </a:t>
            </a:r>
            <a:r>
              <a:rPr lang="en-US" sz="2400" i="1" dirty="0" smtClean="0"/>
              <a:t>B</a:t>
            </a:r>
            <a:r>
              <a:rPr lang="en-US" sz="2400" dirty="0" smtClean="0"/>
              <a:t> and </a:t>
            </a:r>
            <a:r>
              <a:rPr lang="en-US" sz="2400" i="1" dirty="0" smtClean="0"/>
              <a:t>D</a:t>
            </a:r>
            <a:r>
              <a:rPr lang="en-US" sz="2400" dirty="0" smtClean="0"/>
              <a:t>, if the crank </a:t>
            </a:r>
            <a:r>
              <a:rPr lang="en-US" sz="2400" i="1" dirty="0" smtClean="0"/>
              <a:t>OA</a:t>
            </a:r>
            <a:r>
              <a:rPr lang="en-US" sz="2400" dirty="0" smtClean="0"/>
              <a:t> rotates at 60 rpm in the clockwise direction. Also find the angular velocity of the link </a:t>
            </a:r>
            <a:r>
              <a:rPr lang="en-US" sz="2400" i="1" dirty="0" smtClean="0"/>
              <a:t>CD</a:t>
            </a:r>
            <a:r>
              <a:rPr lang="en-US" sz="2400" dirty="0" smtClean="0"/>
              <a:t>.</a:t>
            </a:r>
          </a:p>
          <a:p>
            <a:pPr marL="0" indent="0">
              <a:buFontTx/>
              <a:buNone/>
            </a:pPr>
            <a:r>
              <a:rPr lang="en-US" sz="2400" dirty="0" smtClean="0"/>
              <a:t>                                                      [</a:t>
            </a:r>
            <a:r>
              <a:rPr lang="en-US" sz="2400" dirty="0" err="1" smtClean="0"/>
              <a:t>Ans</a:t>
            </a:r>
            <a:r>
              <a:rPr lang="en-US" sz="2400" dirty="0" smtClean="0"/>
              <a:t>: 1.7 m/s, 0.45 m/s, 2 rad/s]</a:t>
            </a:r>
          </a:p>
        </p:txBody>
      </p:sp>
      <p:pic>
        <p:nvPicPr>
          <p:cNvPr id="17413" name="Picture 5" descr="BELT1"/>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52400" y="4343400"/>
            <a:ext cx="4106863" cy="2879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241026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rot="2568511">
            <a:off x="8015288" y="1433513"/>
            <a:ext cx="149225" cy="2144712"/>
          </a:xfrm>
          <a:prstGeom prst="rect">
            <a:avLst/>
          </a:prstGeom>
          <a:solidFill>
            <a:schemeClr val="accent1"/>
          </a:solidFill>
          <a:ln w="25400" algn="ctr">
            <a:solidFill>
              <a:srgbClr val="89A4A7"/>
            </a:solidFill>
            <a:prstDash val="sysDot"/>
            <a:miter lim="800000"/>
            <a:headEnd/>
            <a:tailEnd/>
          </a:ln>
        </p:spPr>
        <p:txBody>
          <a:bodyPr anchor="ctr"/>
          <a:lstStyle/>
          <a:p>
            <a:pPr algn="ctr" eaLnBrk="1" hangingPunct="1">
              <a:defRPr/>
            </a:pPr>
            <a:endParaRPr lang="en-US">
              <a:solidFill>
                <a:schemeClr val="lt1"/>
              </a:solidFill>
              <a:latin typeface="+mn-lt"/>
            </a:endParaRPr>
          </a:p>
        </p:txBody>
      </p:sp>
      <p:grpSp>
        <p:nvGrpSpPr>
          <p:cNvPr id="18435" name="Group 36"/>
          <p:cNvGrpSpPr>
            <a:grpSpLocks/>
          </p:cNvGrpSpPr>
          <p:nvPr/>
        </p:nvGrpSpPr>
        <p:grpSpPr bwMode="auto">
          <a:xfrm rot="2568511">
            <a:off x="8245475" y="1844675"/>
            <a:ext cx="360363" cy="576263"/>
            <a:chOff x="3878" y="1162"/>
            <a:chExt cx="227" cy="363"/>
          </a:xfrm>
        </p:grpSpPr>
        <p:sp>
          <p:nvSpPr>
            <p:cNvPr id="18463" name="Rectangle 37"/>
            <p:cNvSpPr>
              <a:spLocks noChangeArrowheads="1"/>
            </p:cNvSpPr>
            <p:nvPr/>
          </p:nvSpPr>
          <p:spPr bwMode="auto">
            <a:xfrm>
              <a:off x="3878" y="1162"/>
              <a:ext cx="227" cy="363"/>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sp>
          <p:nvSpPr>
            <p:cNvPr id="18464" name="Oval 38"/>
            <p:cNvSpPr>
              <a:spLocks noChangeArrowheads="1"/>
            </p:cNvSpPr>
            <p:nvPr/>
          </p:nvSpPr>
          <p:spPr bwMode="auto">
            <a:xfrm>
              <a:off x="3969" y="1344"/>
              <a:ext cx="45" cy="46"/>
            </a:xfrm>
            <a:prstGeom prst="ellipse">
              <a:avLst/>
            </a:prstGeom>
            <a:solidFill>
              <a:srgbClr val="FF0000"/>
            </a:solidFill>
            <a:ln w="9525">
              <a:solidFill>
                <a:srgbClr val="A721A7"/>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endParaRPr lang="en-US"/>
            </a:p>
          </p:txBody>
        </p:sp>
      </p:grpSp>
      <p:grpSp>
        <p:nvGrpSpPr>
          <p:cNvPr id="18436" name="Group 33"/>
          <p:cNvGrpSpPr>
            <a:grpSpLocks/>
          </p:cNvGrpSpPr>
          <p:nvPr/>
        </p:nvGrpSpPr>
        <p:grpSpPr bwMode="auto">
          <a:xfrm>
            <a:off x="7165975" y="1196975"/>
            <a:ext cx="360363" cy="2144713"/>
            <a:chOff x="3878" y="799"/>
            <a:chExt cx="227" cy="1351"/>
          </a:xfrm>
        </p:grpSpPr>
        <p:sp>
          <p:nvSpPr>
            <p:cNvPr id="2" name="Rectangle 5"/>
            <p:cNvSpPr/>
            <p:nvPr/>
          </p:nvSpPr>
          <p:spPr>
            <a:xfrm>
              <a:off x="3965" y="799"/>
              <a:ext cx="94" cy="1351"/>
            </a:xfrm>
            <a:prstGeom prst="rect">
              <a:avLst/>
            </a:prstGeom>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18460" name="Group 32"/>
            <p:cNvGrpSpPr>
              <a:grpSpLocks/>
            </p:cNvGrpSpPr>
            <p:nvPr/>
          </p:nvGrpSpPr>
          <p:grpSpPr bwMode="auto">
            <a:xfrm>
              <a:off x="3878" y="1162"/>
              <a:ext cx="227" cy="363"/>
              <a:chOff x="3878" y="1162"/>
              <a:chExt cx="227" cy="363"/>
            </a:xfrm>
          </p:grpSpPr>
          <p:sp>
            <p:nvSpPr>
              <p:cNvPr id="18461" name="Rectangle 29"/>
              <p:cNvSpPr>
                <a:spLocks noChangeArrowheads="1"/>
              </p:cNvSpPr>
              <p:nvPr/>
            </p:nvSpPr>
            <p:spPr bwMode="auto">
              <a:xfrm>
                <a:off x="3878" y="1162"/>
                <a:ext cx="227" cy="363"/>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p>
            </p:txBody>
          </p:sp>
          <p:sp>
            <p:nvSpPr>
              <p:cNvPr id="18462" name="Oval 30"/>
              <p:cNvSpPr>
                <a:spLocks noChangeArrowheads="1"/>
              </p:cNvSpPr>
              <p:nvPr/>
            </p:nvSpPr>
            <p:spPr bwMode="auto">
              <a:xfrm>
                <a:off x="3969" y="1344"/>
                <a:ext cx="45" cy="46"/>
              </a:xfrm>
              <a:prstGeom prst="ellipse">
                <a:avLst/>
              </a:prstGeom>
              <a:solidFill>
                <a:srgbClr val="FF0000"/>
              </a:solidFill>
              <a:ln w="9525">
                <a:solidFill>
                  <a:srgbClr val="A721A7"/>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endParaRPr lang="en-US"/>
              </a:p>
            </p:txBody>
          </p:sp>
        </p:grpSp>
      </p:grpSp>
      <p:sp>
        <p:nvSpPr>
          <p:cNvPr id="18437" name="Rectangle 2"/>
          <p:cNvSpPr>
            <a:spLocks noGrp="1" noChangeArrowheads="1"/>
          </p:cNvSpPr>
          <p:nvPr>
            <p:ph type="title"/>
          </p:nvPr>
        </p:nvSpPr>
        <p:spPr/>
        <p:txBody>
          <a:bodyPr>
            <a:normAutofit fontScale="90000"/>
          </a:bodyPr>
          <a:lstStyle/>
          <a:p>
            <a:r>
              <a:rPr lang="en-US" sz="3600" smtClean="0"/>
              <a:t>Acceleration Of Slider On A Rotating Link</a:t>
            </a:r>
          </a:p>
        </p:txBody>
      </p:sp>
      <p:sp>
        <p:nvSpPr>
          <p:cNvPr id="18438" name="Rectangle 3"/>
          <p:cNvSpPr>
            <a:spLocks noGrp="1" noChangeArrowheads="1"/>
          </p:cNvSpPr>
          <p:nvPr>
            <p:ph idx="1"/>
          </p:nvPr>
        </p:nvSpPr>
        <p:spPr/>
        <p:txBody>
          <a:bodyPr/>
          <a:lstStyle/>
          <a:p>
            <a:r>
              <a:rPr lang="en-US" sz="2400" smtClean="0"/>
              <a:t>Slider on a rotating link will have two movements translation along the link and rotation around                            pivot</a:t>
            </a:r>
          </a:p>
          <a:p>
            <a:r>
              <a:rPr lang="en-US" sz="2400" smtClean="0"/>
              <a:t>Hence the final acceleration of the slider B                  with respect to O, A</a:t>
            </a:r>
            <a:r>
              <a:rPr lang="en-US" sz="2400" baseline="-25000" smtClean="0"/>
              <a:t>BO</a:t>
            </a:r>
            <a:r>
              <a:rPr lang="en-US" sz="2400" smtClean="0"/>
              <a:t> is made of two                 components</a:t>
            </a:r>
          </a:p>
          <a:p>
            <a:pPr lvl="1"/>
            <a:r>
              <a:rPr lang="en-US" sz="2000" smtClean="0"/>
              <a:t>Component parallel to sliding or parallel to the link on which it slides </a:t>
            </a:r>
          </a:p>
          <a:p>
            <a:pPr lvl="1"/>
            <a:r>
              <a:rPr lang="en-US" sz="2000" smtClean="0"/>
              <a:t>Component perpendicular to the link on which it slides</a:t>
            </a:r>
          </a:p>
          <a:p>
            <a:pPr lvl="1"/>
            <a:r>
              <a:rPr lang="en-US" sz="2000" smtClean="0"/>
              <a:t>First component is called Corioli’s component whose magnitude  is given as 2 (V</a:t>
            </a:r>
            <a:r>
              <a:rPr lang="en-US" sz="2000" baseline="-25000" smtClean="0"/>
              <a:t>BO</a:t>
            </a:r>
            <a:r>
              <a:rPr lang="en-US" sz="2000" smtClean="0"/>
              <a:t>)(</a:t>
            </a:r>
            <a:r>
              <a:rPr lang="en-US" sz="2000" smtClean="0">
                <a:sym typeface="Symbol" panose="05050102010706020507" pitchFamily="18" charset="2"/>
              </a:rPr>
              <a:t></a:t>
            </a:r>
            <a:r>
              <a:rPr lang="en-US" sz="2000" baseline="-25000" smtClean="0"/>
              <a:t>AO</a:t>
            </a:r>
            <a:r>
              <a:rPr lang="en-US" sz="2000" smtClean="0"/>
              <a:t>)</a:t>
            </a:r>
          </a:p>
        </p:txBody>
      </p:sp>
      <p:sp>
        <p:nvSpPr>
          <p:cNvPr id="7" name="Oval 6"/>
          <p:cNvSpPr/>
          <p:nvPr/>
        </p:nvSpPr>
        <p:spPr>
          <a:xfrm>
            <a:off x="7375525" y="3270250"/>
            <a:ext cx="71438" cy="4603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18440" name="Group 32"/>
          <p:cNvGrpSpPr>
            <a:grpSpLocks/>
          </p:cNvGrpSpPr>
          <p:nvPr/>
        </p:nvGrpSpPr>
        <p:grpSpPr bwMode="auto">
          <a:xfrm>
            <a:off x="7161213" y="3127375"/>
            <a:ext cx="555625" cy="428625"/>
            <a:chOff x="7000892" y="3786190"/>
            <a:chExt cx="555228" cy="428628"/>
          </a:xfrm>
        </p:grpSpPr>
        <p:grpSp>
          <p:nvGrpSpPr>
            <p:cNvPr id="18454" name="Group 31"/>
            <p:cNvGrpSpPr>
              <a:grpSpLocks/>
            </p:cNvGrpSpPr>
            <p:nvPr/>
          </p:nvGrpSpPr>
          <p:grpSpPr bwMode="auto">
            <a:xfrm>
              <a:off x="7000892" y="3786190"/>
              <a:ext cx="499706" cy="357189"/>
              <a:chOff x="6286512" y="4000504"/>
              <a:chExt cx="499706" cy="357189"/>
            </a:xfrm>
          </p:grpSpPr>
          <p:sp>
            <p:nvSpPr>
              <p:cNvPr id="11" name="Oval 10"/>
              <p:cNvSpPr/>
              <p:nvPr/>
            </p:nvSpPr>
            <p:spPr>
              <a:xfrm>
                <a:off x="6357898" y="4000504"/>
                <a:ext cx="356933"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2" name="Oval 11"/>
              <p:cNvSpPr/>
              <p:nvPr/>
            </p:nvSpPr>
            <p:spPr>
              <a:xfrm>
                <a:off x="6500671" y="4071942"/>
                <a:ext cx="71387" cy="7143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3" name="Rectangle 12"/>
              <p:cNvSpPr/>
              <p:nvPr/>
            </p:nvSpPr>
            <p:spPr>
              <a:xfrm>
                <a:off x="6286512" y="4214818"/>
                <a:ext cx="499705" cy="142876"/>
              </a:xfrm>
              <a:prstGeom prst="rect">
                <a:avLst/>
              </a:prstGeom>
              <a:gradFill>
                <a:gsLst>
                  <a:gs pos="0">
                    <a:schemeClr val="bg2"/>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
          <p:nvSpPr>
            <p:cNvPr id="10" name="Freeform 9"/>
            <p:cNvSpPr/>
            <p:nvPr/>
          </p:nvSpPr>
          <p:spPr>
            <a:xfrm>
              <a:off x="7000892" y="4083055"/>
              <a:ext cx="555228" cy="131763"/>
            </a:xfrm>
            <a:custGeom>
              <a:avLst/>
              <a:gdLst>
                <a:gd name="connsiteX0" fmla="*/ 0 w 555228"/>
                <a:gd name="connsiteY0" fmla="*/ 34506 h 132492"/>
                <a:gd name="connsiteX1" fmla="*/ 25880 w 555228"/>
                <a:gd name="connsiteY1" fmla="*/ 94891 h 132492"/>
                <a:gd name="connsiteX2" fmla="*/ 60385 w 555228"/>
                <a:gd name="connsiteY2" fmla="*/ 103517 h 132492"/>
                <a:gd name="connsiteX3" fmla="*/ 112144 w 555228"/>
                <a:gd name="connsiteY3" fmla="*/ 129396 h 132492"/>
                <a:gd name="connsiteX4" fmla="*/ 353683 w 555228"/>
                <a:gd name="connsiteY4" fmla="*/ 120770 h 132492"/>
                <a:gd name="connsiteX5" fmla="*/ 405442 w 555228"/>
                <a:gd name="connsiteY5" fmla="*/ 86264 h 132492"/>
                <a:gd name="connsiteX6" fmla="*/ 439948 w 555228"/>
                <a:gd name="connsiteY6" fmla="*/ 94891 h 132492"/>
                <a:gd name="connsiteX7" fmla="*/ 517585 w 555228"/>
                <a:gd name="connsiteY7" fmla="*/ 77638 h 132492"/>
                <a:gd name="connsiteX8" fmla="*/ 500332 w 555228"/>
                <a:gd name="connsiteY8" fmla="*/ 60385 h 132492"/>
                <a:gd name="connsiteX9" fmla="*/ 491706 w 555228"/>
                <a:gd name="connsiteY9" fmla="*/ 0 h 132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55228" h="132492">
                  <a:moveTo>
                    <a:pt x="0" y="34506"/>
                  </a:moveTo>
                  <a:cubicBezTo>
                    <a:pt x="4576" y="48232"/>
                    <a:pt x="16041" y="86692"/>
                    <a:pt x="25880" y="94891"/>
                  </a:cubicBezTo>
                  <a:cubicBezTo>
                    <a:pt x="34988" y="102481"/>
                    <a:pt x="48986" y="100260"/>
                    <a:pt x="60385" y="103517"/>
                  </a:cubicBezTo>
                  <a:cubicBezTo>
                    <a:pt x="91633" y="112445"/>
                    <a:pt x="83791" y="110495"/>
                    <a:pt x="112144" y="129396"/>
                  </a:cubicBezTo>
                  <a:cubicBezTo>
                    <a:pt x="192657" y="126521"/>
                    <a:pt x="273976" y="132492"/>
                    <a:pt x="353683" y="120770"/>
                  </a:cubicBezTo>
                  <a:cubicBezTo>
                    <a:pt x="374198" y="117753"/>
                    <a:pt x="405442" y="86264"/>
                    <a:pt x="405442" y="86264"/>
                  </a:cubicBezTo>
                  <a:cubicBezTo>
                    <a:pt x="416944" y="89140"/>
                    <a:pt x="428092" y="94891"/>
                    <a:pt x="439948" y="94891"/>
                  </a:cubicBezTo>
                  <a:cubicBezTo>
                    <a:pt x="470308" y="94891"/>
                    <a:pt x="490900" y="86533"/>
                    <a:pt x="517585" y="77638"/>
                  </a:cubicBezTo>
                  <a:cubicBezTo>
                    <a:pt x="555228" y="2352"/>
                    <a:pt x="531701" y="66659"/>
                    <a:pt x="500332" y="60385"/>
                  </a:cubicBezTo>
                  <a:cubicBezTo>
                    <a:pt x="488069" y="57932"/>
                    <a:pt x="491706" y="163"/>
                    <a:pt x="491706" y="0"/>
                  </a:cubicBezTo>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sp>
        <p:nvSpPr>
          <p:cNvPr id="18441" name="TextBox 22"/>
          <p:cNvSpPr txBox="1">
            <a:spLocks noChangeArrowheads="1"/>
          </p:cNvSpPr>
          <p:nvPr/>
        </p:nvSpPr>
        <p:spPr bwMode="auto">
          <a:xfrm>
            <a:off x="6804025" y="2913063"/>
            <a:ext cx="500063"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1800"/>
              <a:t>O</a:t>
            </a:r>
          </a:p>
        </p:txBody>
      </p:sp>
      <p:sp>
        <p:nvSpPr>
          <p:cNvPr id="18442" name="TextBox 23"/>
          <p:cNvSpPr txBox="1">
            <a:spLocks noChangeArrowheads="1"/>
          </p:cNvSpPr>
          <p:nvPr/>
        </p:nvSpPr>
        <p:spPr bwMode="auto">
          <a:xfrm>
            <a:off x="6877050" y="981075"/>
            <a:ext cx="500063"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1800"/>
              <a:t>A</a:t>
            </a:r>
          </a:p>
        </p:txBody>
      </p:sp>
      <p:sp>
        <p:nvSpPr>
          <p:cNvPr id="18443" name="TextBox 30"/>
          <p:cNvSpPr txBox="1">
            <a:spLocks noChangeArrowheads="1"/>
          </p:cNvSpPr>
          <p:nvPr/>
        </p:nvSpPr>
        <p:spPr bwMode="auto">
          <a:xfrm>
            <a:off x="8534400" y="1270000"/>
            <a:ext cx="500063"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1800"/>
              <a:t>A’</a:t>
            </a:r>
          </a:p>
        </p:txBody>
      </p:sp>
      <p:cxnSp>
        <p:nvCxnSpPr>
          <p:cNvPr id="25" name="Straight Arrow Connector 24"/>
          <p:cNvCxnSpPr/>
          <p:nvPr/>
        </p:nvCxnSpPr>
        <p:spPr>
          <a:xfrm rot="5400000">
            <a:off x="8104981" y="2634457"/>
            <a:ext cx="714375" cy="1588"/>
          </a:xfrm>
          <a:prstGeom prst="straightConnector1">
            <a:avLst/>
          </a:prstGeom>
          <a:ln>
            <a:solidFill>
              <a:srgbClr val="0070C0"/>
            </a:solidFill>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p:nvPr/>
        </p:nvCxnSpPr>
        <p:spPr>
          <a:xfrm>
            <a:off x="8389938" y="2636838"/>
            <a:ext cx="642937" cy="1587"/>
          </a:xfrm>
          <a:prstGeom prst="straightConnector1">
            <a:avLst/>
          </a:prstGeom>
          <a:ln>
            <a:solidFill>
              <a:srgbClr val="0070C0"/>
            </a:solidFill>
            <a:tailEnd type="arrow"/>
          </a:ln>
        </p:spPr>
        <p:style>
          <a:lnRef idx="2">
            <a:schemeClr val="dk1"/>
          </a:lnRef>
          <a:fillRef idx="0">
            <a:schemeClr val="dk1"/>
          </a:fillRef>
          <a:effectRef idx="1">
            <a:schemeClr val="dk1"/>
          </a:effectRef>
          <a:fontRef idx="minor">
            <a:schemeClr val="tx1"/>
          </a:fontRef>
        </p:style>
      </p:cxnSp>
      <p:sp>
        <p:nvSpPr>
          <p:cNvPr id="18446" name="TextBox 23"/>
          <p:cNvSpPr txBox="1">
            <a:spLocks noChangeArrowheads="1"/>
          </p:cNvSpPr>
          <p:nvPr/>
        </p:nvSpPr>
        <p:spPr bwMode="auto">
          <a:xfrm>
            <a:off x="8102600" y="2493963"/>
            <a:ext cx="500063"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000">
                <a:solidFill>
                  <a:srgbClr val="FF0000"/>
                </a:solidFill>
              </a:rPr>
              <a:t>C</a:t>
            </a:r>
          </a:p>
        </p:txBody>
      </p:sp>
      <p:sp>
        <p:nvSpPr>
          <p:cNvPr id="18447" name="TextBox 23"/>
          <p:cNvSpPr txBox="1">
            <a:spLocks noChangeArrowheads="1"/>
          </p:cNvSpPr>
          <p:nvPr/>
        </p:nvSpPr>
        <p:spPr bwMode="auto">
          <a:xfrm>
            <a:off x="8894763" y="2420938"/>
            <a:ext cx="500062"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1800">
                <a:solidFill>
                  <a:srgbClr val="FF0000"/>
                </a:solidFill>
              </a:rPr>
              <a:t>T</a:t>
            </a:r>
          </a:p>
        </p:txBody>
      </p:sp>
      <p:sp>
        <p:nvSpPr>
          <p:cNvPr id="18448" name="TextBox 24"/>
          <p:cNvSpPr txBox="1">
            <a:spLocks noChangeArrowheads="1"/>
          </p:cNvSpPr>
          <p:nvPr/>
        </p:nvSpPr>
        <p:spPr bwMode="auto">
          <a:xfrm>
            <a:off x="6732588" y="2379663"/>
            <a:ext cx="3984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b="1">
                <a:solidFill>
                  <a:srgbClr val="FF0000"/>
                </a:solidFill>
                <a:sym typeface="Symbol" panose="05050102010706020507" pitchFamily="18" charset="2"/>
              </a:rPr>
              <a:t></a:t>
            </a:r>
            <a:endParaRPr lang="en-US" sz="2400"/>
          </a:p>
        </p:txBody>
      </p:sp>
      <p:sp>
        <p:nvSpPr>
          <p:cNvPr id="18449" name="TextBox 23"/>
          <p:cNvSpPr txBox="1">
            <a:spLocks noChangeArrowheads="1"/>
          </p:cNvSpPr>
          <p:nvPr/>
        </p:nvSpPr>
        <p:spPr bwMode="auto">
          <a:xfrm>
            <a:off x="6877050" y="1917700"/>
            <a:ext cx="500063"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1800"/>
              <a:t>B</a:t>
            </a:r>
          </a:p>
        </p:txBody>
      </p:sp>
      <p:sp>
        <p:nvSpPr>
          <p:cNvPr id="18450" name="TextBox 23"/>
          <p:cNvSpPr txBox="1">
            <a:spLocks noChangeArrowheads="1"/>
          </p:cNvSpPr>
          <p:nvPr/>
        </p:nvSpPr>
        <p:spPr bwMode="auto">
          <a:xfrm>
            <a:off x="7958138" y="1773238"/>
            <a:ext cx="500062"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1800"/>
              <a:t>B’</a:t>
            </a:r>
          </a:p>
        </p:txBody>
      </p:sp>
      <p:cxnSp>
        <p:nvCxnSpPr>
          <p:cNvPr id="18451" name="Straight Arrow Connector 18"/>
          <p:cNvCxnSpPr>
            <a:cxnSpLocks noChangeShapeType="1"/>
          </p:cNvCxnSpPr>
          <p:nvPr/>
        </p:nvCxnSpPr>
        <p:spPr bwMode="auto">
          <a:xfrm>
            <a:off x="8389938" y="2205038"/>
            <a:ext cx="360362" cy="431800"/>
          </a:xfrm>
          <a:prstGeom prst="straightConnector1">
            <a:avLst/>
          </a:prstGeom>
          <a:noFill/>
          <a:ln w="25400" algn="ctr">
            <a:solidFill>
              <a:schemeClr val="tx1"/>
            </a:solidFill>
            <a:round/>
            <a:headEnd/>
            <a:tailEnd type="arrow" w="med" len="med"/>
          </a:ln>
          <a:effectLst>
            <a:outerShdw dist="20000" dir="5400000" rotWithShape="0">
              <a:srgbClr val="000000">
                <a:alpha val="37999"/>
              </a:srgbClr>
            </a:outerShdw>
          </a:effectLst>
          <a:extLst>
            <a:ext uri="{909E8E84-426E-40DD-AFC4-6F175D3DCCD1}">
              <a14:hiddenFill xmlns="" xmlns:a14="http://schemas.microsoft.com/office/drawing/2010/main">
                <a:noFill/>
              </a14:hiddenFill>
            </a:ext>
          </a:extLst>
        </p:spPr>
      </p:cxnSp>
      <p:cxnSp>
        <p:nvCxnSpPr>
          <p:cNvPr id="18452" name="Straight Arrow Connector 18"/>
          <p:cNvCxnSpPr>
            <a:cxnSpLocks noChangeShapeType="1"/>
          </p:cNvCxnSpPr>
          <p:nvPr/>
        </p:nvCxnSpPr>
        <p:spPr bwMode="auto">
          <a:xfrm>
            <a:off x="7381875" y="2062163"/>
            <a:ext cx="360363" cy="0"/>
          </a:xfrm>
          <a:prstGeom prst="straightConnector1">
            <a:avLst/>
          </a:prstGeom>
          <a:noFill/>
          <a:ln w="25400" algn="ctr">
            <a:solidFill>
              <a:schemeClr val="tx1"/>
            </a:solidFill>
            <a:round/>
            <a:headEnd/>
            <a:tailEnd type="arrow" w="med" len="med"/>
          </a:ln>
          <a:effectLst>
            <a:outerShdw dist="20000" dir="5400000" rotWithShape="0">
              <a:srgbClr val="000000">
                <a:alpha val="37999"/>
              </a:srgbClr>
            </a:outerShdw>
          </a:effectLst>
          <a:extLst>
            <a:ext uri="{909E8E84-426E-40DD-AFC4-6F175D3DCCD1}">
              <a14:hiddenFill xmlns="" xmlns:a14="http://schemas.microsoft.com/office/drawing/2010/main">
                <a:noFill/>
              </a14:hiddenFill>
            </a:ext>
          </a:extLst>
        </p:spPr>
      </p:cxnSp>
    </p:spTree>
    <p:extLst>
      <p:ext uri="{BB962C8B-B14F-4D97-AF65-F5344CB8AC3E}">
        <p14:creationId xmlns="" xmlns:p14="http://schemas.microsoft.com/office/powerpoint/2010/main" val="1775610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Tutorial 3</a:t>
            </a:r>
          </a:p>
        </p:txBody>
      </p:sp>
      <p:sp>
        <p:nvSpPr>
          <p:cNvPr id="19459" name="Rectangle 3"/>
          <p:cNvSpPr>
            <a:spLocks noGrp="1" noChangeArrowheads="1"/>
          </p:cNvSpPr>
          <p:nvPr>
            <p:ph idx="1"/>
          </p:nvPr>
        </p:nvSpPr>
        <p:spPr/>
        <p:txBody>
          <a:bodyPr/>
          <a:lstStyle/>
          <a:p>
            <a:pPr marL="0" indent="0">
              <a:buFontTx/>
              <a:buNone/>
            </a:pPr>
            <a:r>
              <a:rPr lang="en-US" sz="2800" smtClean="0"/>
              <a:t>Figure shows a shaper mechanism.                Crank OA is 7.5 cm, lever CBD is                      35.5 cm, and link DE is 10 cm.                           The crank rotates at a uniform                          speed of 200 rpm. Determine                               (a) Linear velocity of slider link 6,                               (b) Angular velocity of CD.</a:t>
            </a:r>
          </a:p>
          <a:p>
            <a:pPr marL="0" indent="0">
              <a:buFontTx/>
              <a:buNone/>
            </a:pPr>
            <a:r>
              <a:rPr lang="en-US" sz="2800" smtClean="0"/>
              <a:t>[Ans: 1.6 m/s, 4.57 rad/s]</a:t>
            </a:r>
          </a:p>
        </p:txBody>
      </p:sp>
      <p:pic>
        <p:nvPicPr>
          <p:cNvPr id="19461" name="Picture 5" descr="Untitled-1"/>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692775" y="1196975"/>
            <a:ext cx="3246438" cy="4537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74315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MODULE 3</a:t>
            </a:r>
            <a:br>
              <a:rPr lang="en-US" sz="3200" dirty="0" smtClean="0"/>
            </a:br>
            <a:r>
              <a:rPr lang="en-US" sz="3200" dirty="0" smtClean="0"/>
              <a:t>ACCELERATION ANALYSIS </a:t>
            </a:r>
            <a:endParaRPr lang="en-IN" sz="3200" dirty="0"/>
          </a:p>
        </p:txBody>
      </p:sp>
      <p:sp>
        <p:nvSpPr>
          <p:cNvPr id="3" name="Content Placeholder 2"/>
          <p:cNvSpPr>
            <a:spLocks noGrp="1"/>
          </p:cNvSpPr>
          <p:nvPr>
            <p:ph idx="1"/>
          </p:nvPr>
        </p:nvSpPr>
        <p:spPr/>
        <p:txBody>
          <a:bodyPr/>
          <a:lstStyle/>
          <a:p>
            <a:r>
              <a:rPr lang="en-US" dirty="0" smtClean="0"/>
              <a:t>Intro</a:t>
            </a:r>
          </a:p>
          <a:p>
            <a:r>
              <a:rPr lang="en-US" dirty="0" smtClean="0"/>
              <a:t>Acceleration Analysis of a Rotating Link by graphical method</a:t>
            </a:r>
          </a:p>
          <a:p>
            <a:r>
              <a:rPr lang="en-US" dirty="0"/>
              <a:t>Acceleration Analysis of </a:t>
            </a:r>
            <a:r>
              <a:rPr lang="en-US" dirty="0" smtClean="0"/>
              <a:t>a FBM</a:t>
            </a:r>
          </a:p>
          <a:p>
            <a:r>
              <a:rPr lang="en-US" dirty="0"/>
              <a:t>Acceleration Analysis of </a:t>
            </a:r>
            <a:r>
              <a:rPr lang="en-US" dirty="0" smtClean="0"/>
              <a:t>a SCM</a:t>
            </a:r>
          </a:p>
          <a:p>
            <a:r>
              <a:rPr lang="en-US" dirty="0" err="1" smtClean="0"/>
              <a:t>Corioli’s</a:t>
            </a:r>
            <a:r>
              <a:rPr lang="en-US" dirty="0" smtClean="0"/>
              <a:t> Component of Acceleration</a:t>
            </a:r>
          </a:p>
          <a:p>
            <a:r>
              <a:rPr lang="en-US" dirty="0" smtClean="0"/>
              <a:t>Complex Algebraic Method</a:t>
            </a:r>
            <a:endParaRPr lang="en-IN" dirty="0" smtClean="0"/>
          </a:p>
          <a:p>
            <a:endParaRPr lang="en-US" dirty="0" smtClean="0"/>
          </a:p>
        </p:txBody>
      </p:sp>
      <p:sp>
        <p:nvSpPr>
          <p:cNvPr id="4" name="Slide Number Placeholder 3"/>
          <p:cNvSpPr>
            <a:spLocks noGrp="1"/>
          </p:cNvSpPr>
          <p:nvPr>
            <p:ph type="sldNum" sz="quarter" idx="12"/>
          </p:nvPr>
        </p:nvSpPr>
        <p:spPr/>
        <p:txBody>
          <a:bodyPr/>
          <a:lstStyle/>
          <a:p>
            <a:fld id="{4FABECFD-5E5C-4EA4-9EED-4BBB22FF2762}" type="slidenum">
              <a:rPr lang="en-US" smtClean="0"/>
              <a:pPr/>
              <a:t>2</a:t>
            </a:fld>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5902325" y="2098675"/>
            <a:ext cx="2932113" cy="2868613"/>
            <a:chOff x="9167364" y="2443163"/>
            <a:chExt cx="2933312" cy="2868339"/>
          </a:xfrm>
        </p:grpSpPr>
        <p:sp>
          <p:nvSpPr>
            <p:cNvPr id="2" name="Oval 1"/>
            <p:cNvSpPr/>
            <p:nvPr/>
          </p:nvSpPr>
          <p:spPr>
            <a:xfrm>
              <a:off x="9167364" y="2443163"/>
              <a:ext cx="2933312" cy="286833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Freeform 4"/>
            <p:cNvSpPr/>
            <p:nvPr/>
          </p:nvSpPr>
          <p:spPr bwMode="auto">
            <a:xfrm>
              <a:off x="10475999" y="2700313"/>
              <a:ext cx="1152996" cy="1214322"/>
            </a:xfrm>
            <a:custGeom>
              <a:avLst/>
              <a:gdLst>
                <a:gd name="connsiteX0" fmla="*/ 0 w 1434662"/>
                <a:gd name="connsiteY0" fmla="*/ 1198179 h 1308538"/>
                <a:gd name="connsiteX1" fmla="*/ 1292772 w 1434662"/>
                <a:gd name="connsiteY1" fmla="*/ 0 h 1308538"/>
                <a:gd name="connsiteX2" fmla="*/ 1434662 w 1434662"/>
                <a:gd name="connsiteY2" fmla="*/ 157655 h 1308538"/>
                <a:gd name="connsiteX3" fmla="*/ 189186 w 1434662"/>
                <a:gd name="connsiteY3" fmla="*/ 1308538 h 1308538"/>
              </a:gdLst>
              <a:ahLst/>
              <a:cxnLst>
                <a:cxn ang="0">
                  <a:pos x="connsiteX0" y="connsiteY0"/>
                </a:cxn>
                <a:cxn ang="0">
                  <a:pos x="connsiteX1" y="connsiteY1"/>
                </a:cxn>
                <a:cxn ang="0">
                  <a:pos x="connsiteX2" y="connsiteY2"/>
                </a:cxn>
                <a:cxn ang="0">
                  <a:pos x="connsiteX3" y="connsiteY3"/>
                </a:cxn>
              </a:cxnLst>
              <a:rect l="l" t="t" r="r" b="b"/>
              <a:pathLst>
                <a:path w="1434662" h="1308538">
                  <a:moveTo>
                    <a:pt x="0" y="1198179"/>
                  </a:moveTo>
                  <a:lnTo>
                    <a:pt x="1292772" y="0"/>
                  </a:lnTo>
                  <a:lnTo>
                    <a:pt x="1434662" y="157655"/>
                  </a:lnTo>
                  <a:lnTo>
                    <a:pt x="189186" y="1308538"/>
                  </a:lnTo>
                </a:path>
              </a:pathLst>
            </a:custGeom>
            <a:solidFill>
              <a:schemeClr val="accent1"/>
            </a:solidFill>
            <a:ln>
              <a:solidFill>
                <a:schemeClr val="tx2"/>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sp>
        <p:nvSpPr>
          <p:cNvPr id="6147" name="Rectangle 2"/>
          <p:cNvSpPr>
            <a:spLocks noGrp="1" noChangeArrowheads="1"/>
          </p:cNvSpPr>
          <p:nvPr>
            <p:ph type="title"/>
          </p:nvPr>
        </p:nvSpPr>
        <p:spPr>
          <a:xfrm>
            <a:off x="0" y="0"/>
            <a:ext cx="7658100" cy="1143000"/>
          </a:xfrm>
        </p:spPr>
        <p:txBody>
          <a:bodyPr>
            <a:normAutofit fontScale="90000"/>
          </a:bodyPr>
          <a:lstStyle/>
          <a:p>
            <a:r>
              <a:rPr lang="en-US" dirty="0" smtClean="0"/>
              <a:t>Acceleration Analysis of a Rotating Link</a:t>
            </a:r>
          </a:p>
        </p:txBody>
      </p:sp>
      <p:sp>
        <p:nvSpPr>
          <p:cNvPr id="4099" name="Rectangle 3"/>
          <p:cNvSpPr>
            <a:spLocks noGrp="1" noChangeArrowheads="1"/>
          </p:cNvSpPr>
          <p:nvPr>
            <p:ph idx="1"/>
          </p:nvPr>
        </p:nvSpPr>
        <p:spPr/>
        <p:txBody>
          <a:bodyPr/>
          <a:lstStyle/>
          <a:p>
            <a:pPr>
              <a:lnSpc>
                <a:spcPct val="80000"/>
              </a:lnSpc>
            </a:pPr>
            <a:r>
              <a:rPr lang="en-US" sz="2000" smtClean="0"/>
              <a:t>Consider a link “OA” rotating at </a:t>
            </a:r>
            <a:r>
              <a:rPr lang="en-US" sz="2400" b="1" smtClean="0">
                <a:solidFill>
                  <a:srgbClr val="FF0000"/>
                </a:solidFill>
                <a:sym typeface="Symbol" panose="05050102010706020507" pitchFamily="18" charset="2"/>
              </a:rPr>
              <a:t></a:t>
            </a:r>
            <a:r>
              <a:rPr lang="en-US" sz="2000" smtClean="0">
                <a:sym typeface="Symbol" panose="05050102010706020507" pitchFamily="18" charset="2"/>
              </a:rPr>
              <a:t> rad/sec , clockwise around the pivot “O” initially , angular acceleration </a:t>
            </a:r>
            <a:r>
              <a:rPr lang="en-US" sz="2400" b="1" smtClean="0">
                <a:solidFill>
                  <a:srgbClr val="FF0000"/>
                </a:solidFill>
                <a:sym typeface="Symbol" panose="05050102010706020507" pitchFamily="18" charset="2"/>
              </a:rPr>
              <a:t></a:t>
            </a:r>
            <a:r>
              <a:rPr lang="en-US" sz="2000" smtClean="0">
                <a:sym typeface="Symbol" panose="05050102010706020507" pitchFamily="18" charset="2"/>
              </a:rPr>
              <a:t>  moved to A’ with velocity +d </a:t>
            </a:r>
          </a:p>
          <a:p>
            <a:pPr>
              <a:lnSpc>
                <a:spcPct val="80000"/>
              </a:lnSpc>
            </a:pPr>
            <a:r>
              <a:rPr lang="en-US" sz="2000" smtClean="0">
                <a:sym typeface="Symbol" panose="05050102010706020507" pitchFamily="18" charset="2"/>
              </a:rPr>
              <a:t>Initial velocity = V</a:t>
            </a:r>
            <a:r>
              <a:rPr lang="en-US" sz="2000" baseline="-25000" smtClean="0">
                <a:sym typeface="Symbol" panose="05050102010706020507" pitchFamily="18" charset="2"/>
              </a:rPr>
              <a:t>AO</a:t>
            </a:r>
            <a:r>
              <a:rPr lang="en-US" sz="2000" smtClean="0">
                <a:sym typeface="Symbol" panose="05050102010706020507" pitchFamily="18" charset="2"/>
              </a:rPr>
              <a:t>=</a:t>
            </a:r>
            <a:r>
              <a:rPr lang="en-US" sz="2000" smtClean="0">
                <a:solidFill>
                  <a:srgbClr val="FF0000"/>
                </a:solidFill>
                <a:sym typeface="Symbol" panose="05050102010706020507" pitchFamily="18" charset="2"/>
              </a:rPr>
              <a:t> </a:t>
            </a:r>
            <a:r>
              <a:rPr lang="en-US" sz="2000" smtClean="0">
                <a:sym typeface="Symbol" panose="05050102010706020507" pitchFamily="18" charset="2"/>
              </a:rPr>
              <a:t>OA ()</a:t>
            </a:r>
            <a:endParaRPr lang="en-US" sz="2000" baseline="-25000" smtClean="0">
              <a:sym typeface="Symbol" panose="05050102010706020507" pitchFamily="18" charset="2"/>
            </a:endParaRPr>
          </a:p>
          <a:p>
            <a:pPr>
              <a:lnSpc>
                <a:spcPct val="80000"/>
              </a:lnSpc>
            </a:pPr>
            <a:r>
              <a:rPr lang="en-US" sz="2000" smtClean="0">
                <a:sym typeface="Symbol" panose="05050102010706020507" pitchFamily="18" charset="2"/>
              </a:rPr>
              <a:t>Final velocity=V</a:t>
            </a:r>
            <a:r>
              <a:rPr lang="en-US" sz="2000" baseline="-25000" smtClean="0">
                <a:sym typeface="Symbol" panose="05050102010706020507" pitchFamily="18" charset="2"/>
              </a:rPr>
              <a:t>A’O</a:t>
            </a:r>
            <a:r>
              <a:rPr lang="en-US" sz="2000" smtClean="0">
                <a:sym typeface="Symbol" panose="05050102010706020507" pitchFamily="18" charset="2"/>
              </a:rPr>
              <a:t>=</a:t>
            </a:r>
            <a:r>
              <a:rPr lang="en-US" sz="2000" smtClean="0">
                <a:solidFill>
                  <a:srgbClr val="FF0000"/>
                </a:solidFill>
                <a:sym typeface="Symbol" panose="05050102010706020507" pitchFamily="18" charset="2"/>
              </a:rPr>
              <a:t> </a:t>
            </a:r>
            <a:r>
              <a:rPr lang="en-US" sz="2000" smtClean="0">
                <a:sym typeface="Symbol" panose="05050102010706020507" pitchFamily="18" charset="2"/>
              </a:rPr>
              <a:t>OA (+d )</a:t>
            </a:r>
            <a:endParaRPr lang="en-US" sz="2000" baseline="-25000" smtClean="0">
              <a:sym typeface="Symbol" panose="05050102010706020507" pitchFamily="18" charset="2"/>
            </a:endParaRPr>
          </a:p>
          <a:p>
            <a:pPr>
              <a:lnSpc>
                <a:spcPct val="80000"/>
              </a:lnSpc>
            </a:pPr>
            <a:r>
              <a:rPr lang="en-US" sz="2000" smtClean="0">
                <a:sym typeface="Symbol" panose="05050102010706020507" pitchFamily="18" charset="2"/>
              </a:rPr>
              <a:t>Referring to the figure, changed velocity  is made of two                    components namely </a:t>
            </a:r>
            <a:r>
              <a:rPr lang="en-US" sz="2000" smtClean="0">
                <a:solidFill>
                  <a:srgbClr val="FF0000"/>
                </a:solidFill>
                <a:sym typeface="Symbol" panose="05050102010706020507" pitchFamily="18" charset="2"/>
              </a:rPr>
              <a:t>tangential component (T) </a:t>
            </a:r>
            <a:r>
              <a:rPr lang="en-US" sz="2000" smtClean="0">
                <a:sym typeface="Symbol" panose="05050102010706020507" pitchFamily="18" charset="2"/>
              </a:rPr>
              <a:t>and                            </a:t>
            </a:r>
            <a:r>
              <a:rPr lang="en-US" sz="2000" smtClean="0">
                <a:solidFill>
                  <a:srgbClr val="FF0000"/>
                </a:solidFill>
                <a:sym typeface="Symbol" panose="05050102010706020507" pitchFamily="18" charset="2"/>
              </a:rPr>
              <a:t>centripetal component (C)</a:t>
            </a:r>
          </a:p>
          <a:p>
            <a:pPr>
              <a:lnSpc>
                <a:spcPct val="80000"/>
              </a:lnSpc>
              <a:buFontTx/>
              <a:buNone/>
            </a:pPr>
            <a:r>
              <a:rPr lang="en-US" sz="2000" u="sng" smtClean="0">
                <a:sym typeface="Symbol" panose="05050102010706020507" pitchFamily="18" charset="2"/>
              </a:rPr>
              <a:t>Centripetal component (C) of Acceleration:</a:t>
            </a:r>
          </a:p>
          <a:p>
            <a:pPr>
              <a:lnSpc>
                <a:spcPct val="80000"/>
              </a:lnSpc>
            </a:pPr>
            <a:r>
              <a:rPr lang="en-US" sz="2000" smtClean="0">
                <a:sym typeface="Symbol" panose="05050102010706020507" pitchFamily="18" charset="2"/>
              </a:rPr>
              <a:t>Changed  velocity parallel to  OA =V</a:t>
            </a:r>
            <a:r>
              <a:rPr lang="en-US" sz="2000" baseline="-25000" smtClean="0">
                <a:sym typeface="Symbol" panose="05050102010706020507" pitchFamily="18" charset="2"/>
              </a:rPr>
              <a:t>A’O </a:t>
            </a:r>
            <a:r>
              <a:rPr lang="en-US" sz="2000" smtClean="0">
                <a:sym typeface="Symbol" panose="05050102010706020507" pitchFamily="18" charset="2"/>
              </a:rPr>
              <a:t>sind</a:t>
            </a:r>
          </a:p>
          <a:p>
            <a:pPr>
              <a:lnSpc>
                <a:spcPct val="80000"/>
              </a:lnSpc>
            </a:pPr>
            <a:r>
              <a:rPr lang="en-US" sz="2000" smtClean="0">
                <a:sym typeface="Symbol" panose="05050102010706020507" pitchFamily="18" charset="2"/>
              </a:rPr>
              <a:t>Changed  velocity parallel to  OA = 0-V</a:t>
            </a:r>
            <a:r>
              <a:rPr lang="en-US" sz="2000" baseline="-25000" smtClean="0">
                <a:sym typeface="Symbol" panose="05050102010706020507" pitchFamily="18" charset="2"/>
              </a:rPr>
              <a:t>A’O </a:t>
            </a:r>
            <a:r>
              <a:rPr lang="en-US" sz="2000" smtClean="0">
                <a:sym typeface="Symbol" panose="05050102010706020507" pitchFamily="18" charset="2"/>
              </a:rPr>
              <a:t>sin= OA (+d ) sin(d) </a:t>
            </a:r>
          </a:p>
          <a:p>
            <a:pPr>
              <a:lnSpc>
                <a:spcPct val="80000"/>
              </a:lnSpc>
              <a:buFontTx/>
              <a:buNone/>
            </a:pPr>
            <a:r>
              <a:rPr lang="en-US" sz="2000" smtClean="0">
                <a:sym typeface="Symbol" panose="05050102010706020507" pitchFamily="18" charset="2"/>
              </a:rPr>
              <a:t>							= OA(+ </a:t>
            </a:r>
            <a:r>
              <a:rPr lang="en-US" sz="2400" smtClean="0">
                <a:sym typeface="Symbol" panose="05050102010706020507" pitchFamily="18" charset="2"/>
              </a:rPr>
              <a:t>dt</a:t>
            </a:r>
            <a:r>
              <a:rPr lang="en-US" sz="2000" smtClean="0">
                <a:sym typeface="Symbol" panose="05050102010706020507" pitchFamily="18" charset="2"/>
              </a:rPr>
              <a:t>) sin(d) </a:t>
            </a:r>
          </a:p>
          <a:p>
            <a:pPr>
              <a:lnSpc>
                <a:spcPct val="80000"/>
              </a:lnSpc>
              <a:buFontTx/>
              <a:buNone/>
            </a:pPr>
            <a:r>
              <a:rPr lang="en-US" sz="2000" smtClean="0">
                <a:sym typeface="Symbol" panose="05050102010706020507" pitchFamily="18" charset="2"/>
              </a:rPr>
              <a:t>Applying limit, Lt dt tends to zer0, The above equation becomes </a:t>
            </a:r>
            <a:r>
              <a:rPr lang="en-US" sz="2000" smtClean="0">
                <a:solidFill>
                  <a:srgbClr val="FF0000"/>
                </a:solidFill>
                <a:sym typeface="Symbol" panose="05050102010706020507" pitchFamily="18" charset="2"/>
              </a:rPr>
              <a:t>OA X </a:t>
            </a:r>
            <a:r>
              <a:rPr lang="en-US" sz="2000" baseline="30000" smtClean="0">
                <a:solidFill>
                  <a:srgbClr val="FF0000"/>
                </a:solidFill>
                <a:sym typeface="Symbol" panose="05050102010706020507" pitchFamily="18" charset="2"/>
              </a:rPr>
              <a:t>2</a:t>
            </a:r>
          </a:p>
          <a:p>
            <a:pPr>
              <a:lnSpc>
                <a:spcPct val="80000"/>
              </a:lnSpc>
              <a:buFontTx/>
              <a:buNone/>
            </a:pPr>
            <a:r>
              <a:rPr lang="en-US" sz="2000" smtClean="0">
                <a:sym typeface="Symbol" panose="05050102010706020507" pitchFamily="18" charset="2"/>
              </a:rPr>
              <a:t>Hence the magnitude of Centripetal component of acceleration is length of the link times its angular velocity square</a:t>
            </a:r>
          </a:p>
          <a:p>
            <a:pPr>
              <a:lnSpc>
                <a:spcPct val="80000"/>
              </a:lnSpc>
            </a:pPr>
            <a:r>
              <a:rPr lang="en-US" sz="2000" smtClean="0">
                <a:sym typeface="Symbol" panose="05050102010706020507" pitchFamily="18" charset="2"/>
              </a:rPr>
              <a:t>Its Direction is parallel to the link and its sense is towards the pivot</a:t>
            </a:r>
          </a:p>
        </p:txBody>
      </p:sp>
      <p:sp>
        <p:nvSpPr>
          <p:cNvPr id="6150" name="TextBox 24"/>
          <p:cNvSpPr txBox="1">
            <a:spLocks noChangeArrowheads="1"/>
          </p:cNvSpPr>
          <p:nvPr/>
        </p:nvSpPr>
        <p:spPr bwMode="auto">
          <a:xfrm>
            <a:off x="7259638" y="2343150"/>
            <a:ext cx="3984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sym typeface="Symbol" panose="05050102010706020507" pitchFamily="18" charset="2"/>
              </a:rPr>
              <a:t></a:t>
            </a:r>
            <a:endParaRPr lang="en-US" sz="2400"/>
          </a:p>
        </p:txBody>
      </p:sp>
      <p:sp>
        <p:nvSpPr>
          <p:cNvPr id="7175" name="TextBox 30"/>
          <p:cNvSpPr txBox="1">
            <a:spLocks noChangeArrowheads="1"/>
          </p:cNvSpPr>
          <p:nvPr/>
        </p:nvSpPr>
        <p:spPr bwMode="auto">
          <a:xfrm>
            <a:off x="7300913" y="1700213"/>
            <a:ext cx="8572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b="1">
                <a:solidFill>
                  <a:srgbClr val="FF0000"/>
                </a:solidFill>
              </a:rPr>
              <a:t>V</a:t>
            </a:r>
            <a:r>
              <a:rPr lang="en-US" sz="2400" b="1" baseline="-25000">
                <a:solidFill>
                  <a:srgbClr val="FF0000"/>
                </a:solidFill>
              </a:rPr>
              <a:t>AO</a:t>
            </a:r>
            <a:endParaRPr lang="en-US" sz="2400"/>
          </a:p>
        </p:txBody>
      </p:sp>
      <p:sp>
        <p:nvSpPr>
          <p:cNvPr id="6" name="Rectangle 5"/>
          <p:cNvSpPr/>
          <p:nvPr/>
        </p:nvSpPr>
        <p:spPr bwMode="auto">
          <a:xfrm>
            <a:off x="7086600" y="2200275"/>
            <a:ext cx="214313" cy="1500188"/>
          </a:xfrm>
          <a:prstGeom prst="rect">
            <a:avLst/>
          </a:prstGeom>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Oval 6"/>
          <p:cNvSpPr/>
          <p:nvPr/>
        </p:nvSpPr>
        <p:spPr bwMode="auto">
          <a:xfrm>
            <a:off x="7158038" y="3629025"/>
            <a:ext cx="71437" cy="4603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6154" name="Group 32"/>
          <p:cNvGrpSpPr>
            <a:grpSpLocks/>
          </p:cNvGrpSpPr>
          <p:nvPr/>
        </p:nvGrpSpPr>
        <p:grpSpPr bwMode="auto">
          <a:xfrm>
            <a:off x="6943725" y="3486150"/>
            <a:ext cx="555625" cy="428625"/>
            <a:chOff x="7000892" y="3786190"/>
            <a:chExt cx="555228" cy="428628"/>
          </a:xfrm>
        </p:grpSpPr>
        <p:grpSp>
          <p:nvGrpSpPr>
            <p:cNvPr id="6168" name="Group 31"/>
            <p:cNvGrpSpPr>
              <a:grpSpLocks/>
            </p:cNvGrpSpPr>
            <p:nvPr/>
          </p:nvGrpSpPr>
          <p:grpSpPr bwMode="auto">
            <a:xfrm>
              <a:off x="7000892" y="3786190"/>
              <a:ext cx="499706" cy="357189"/>
              <a:chOff x="6286512" y="4000504"/>
              <a:chExt cx="499706" cy="357189"/>
            </a:xfrm>
          </p:grpSpPr>
          <p:sp>
            <p:nvSpPr>
              <p:cNvPr id="11" name="Oval 10"/>
              <p:cNvSpPr/>
              <p:nvPr/>
            </p:nvSpPr>
            <p:spPr>
              <a:xfrm>
                <a:off x="6357899" y="4000504"/>
                <a:ext cx="356932" cy="285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2" name="Oval 11"/>
              <p:cNvSpPr/>
              <p:nvPr/>
            </p:nvSpPr>
            <p:spPr>
              <a:xfrm>
                <a:off x="6500672" y="4071942"/>
                <a:ext cx="71386" cy="7143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3" name="Rectangle 12"/>
              <p:cNvSpPr/>
              <p:nvPr/>
            </p:nvSpPr>
            <p:spPr>
              <a:xfrm>
                <a:off x="6286512" y="4214818"/>
                <a:ext cx="499706" cy="142876"/>
              </a:xfrm>
              <a:prstGeom prst="rect">
                <a:avLst/>
              </a:prstGeom>
              <a:gradFill>
                <a:gsLst>
                  <a:gs pos="0">
                    <a:schemeClr val="bg2"/>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
          <p:nvSpPr>
            <p:cNvPr id="10" name="Freeform 9"/>
            <p:cNvSpPr/>
            <p:nvPr/>
          </p:nvSpPr>
          <p:spPr>
            <a:xfrm>
              <a:off x="7000892" y="4083055"/>
              <a:ext cx="555228" cy="131763"/>
            </a:xfrm>
            <a:custGeom>
              <a:avLst/>
              <a:gdLst>
                <a:gd name="connsiteX0" fmla="*/ 0 w 555228"/>
                <a:gd name="connsiteY0" fmla="*/ 34506 h 132492"/>
                <a:gd name="connsiteX1" fmla="*/ 25880 w 555228"/>
                <a:gd name="connsiteY1" fmla="*/ 94891 h 132492"/>
                <a:gd name="connsiteX2" fmla="*/ 60385 w 555228"/>
                <a:gd name="connsiteY2" fmla="*/ 103517 h 132492"/>
                <a:gd name="connsiteX3" fmla="*/ 112144 w 555228"/>
                <a:gd name="connsiteY3" fmla="*/ 129396 h 132492"/>
                <a:gd name="connsiteX4" fmla="*/ 353683 w 555228"/>
                <a:gd name="connsiteY4" fmla="*/ 120770 h 132492"/>
                <a:gd name="connsiteX5" fmla="*/ 405442 w 555228"/>
                <a:gd name="connsiteY5" fmla="*/ 86264 h 132492"/>
                <a:gd name="connsiteX6" fmla="*/ 439948 w 555228"/>
                <a:gd name="connsiteY6" fmla="*/ 94891 h 132492"/>
                <a:gd name="connsiteX7" fmla="*/ 517585 w 555228"/>
                <a:gd name="connsiteY7" fmla="*/ 77638 h 132492"/>
                <a:gd name="connsiteX8" fmla="*/ 500332 w 555228"/>
                <a:gd name="connsiteY8" fmla="*/ 60385 h 132492"/>
                <a:gd name="connsiteX9" fmla="*/ 491706 w 555228"/>
                <a:gd name="connsiteY9" fmla="*/ 0 h 132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55228" h="132492">
                  <a:moveTo>
                    <a:pt x="0" y="34506"/>
                  </a:moveTo>
                  <a:cubicBezTo>
                    <a:pt x="4576" y="48232"/>
                    <a:pt x="16041" y="86692"/>
                    <a:pt x="25880" y="94891"/>
                  </a:cubicBezTo>
                  <a:cubicBezTo>
                    <a:pt x="34988" y="102481"/>
                    <a:pt x="48986" y="100260"/>
                    <a:pt x="60385" y="103517"/>
                  </a:cubicBezTo>
                  <a:cubicBezTo>
                    <a:pt x="91633" y="112445"/>
                    <a:pt x="83791" y="110495"/>
                    <a:pt x="112144" y="129396"/>
                  </a:cubicBezTo>
                  <a:cubicBezTo>
                    <a:pt x="192657" y="126521"/>
                    <a:pt x="273976" y="132492"/>
                    <a:pt x="353683" y="120770"/>
                  </a:cubicBezTo>
                  <a:cubicBezTo>
                    <a:pt x="374198" y="117753"/>
                    <a:pt x="405442" y="86264"/>
                    <a:pt x="405442" y="86264"/>
                  </a:cubicBezTo>
                  <a:cubicBezTo>
                    <a:pt x="416944" y="89140"/>
                    <a:pt x="428092" y="94891"/>
                    <a:pt x="439948" y="94891"/>
                  </a:cubicBezTo>
                  <a:cubicBezTo>
                    <a:pt x="470308" y="94891"/>
                    <a:pt x="490900" y="86533"/>
                    <a:pt x="517585" y="77638"/>
                  </a:cubicBezTo>
                  <a:cubicBezTo>
                    <a:pt x="555228" y="2352"/>
                    <a:pt x="531701" y="66659"/>
                    <a:pt x="500332" y="60385"/>
                  </a:cubicBezTo>
                  <a:cubicBezTo>
                    <a:pt x="488069" y="57932"/>
                    <a:pt x="491706" y="163"/>
                    <a:pt x="491706" y="0"/>
                  </a:cubicBezTo>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sp>
        <p:nvSpPr>
          <p:cNvPr id="14" name="Circular Arrow 13"/>
          <p:cNvSpPr/>
          <p:nvPr/>
        </p:nvSpPr>
        <p:spPr bwMode="auto">
          <a:xfrm>
            <a:off x="6586538" y="2343150"/>
            <a:ext cx="1357312" cy="642938"/>
          </a:xfrm>
          <a:prstGeom prst="circularArrow">
            <a:avLst>
              <a:gd name="adj1" fmla="val 0"/>
              <a:gd name="adj2" fmla="val 1142319"/>
              <a:gd name="adj3" fmla="val 19489019"/>
              <a:gd name="adj4" fmla="val 10800000"/>
              <a:gd name="adj5" fmla="val 12500"/>
            </a:avLst>
          </a:prstGeom>
          <a:solidFill>
            <a:schemeClr val="accent2"/>
          </a:solidFill>
          <a:ln>
            <a:solidFill>
              <a:srgbClr val="A721A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
        <p:nvSpPr>
          <p:cNvPr id="6156" name="TextBox 22"/>
          <p:cNvSpPr txBox="1">
            <a:spLocks noChangeArrowheads="1"/>
          </p:cNvSpPr>
          <p:nvPr/>
        </p:nvSpPr>
        <p:spPr bwMode="auto">
          <a:xfrm>
            <a:off x="6586538" y="3271838"/>
            <a:ext cx="5000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O</a:t>
            </a:r>
          </a:p>
        </p:txBody>
      </p:sp>
      <p:sp>
        <p:nvSpPr>
          <p:cNvPr id="6157" name="TextBox 23"/>
          <p:cNvSpPr txBox="1">
            <a:spLocks noChangeArrowheads="1"/>
          </p:cNvSpPr>
          <p:nvPr/>
        </p:nvSpPr>
        <p:spPr bwMode="auto">
          <a:xfrm>
            <a:off x="6800850" y="1914525"/>
            <a:ext cx="5000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A</a:t>
            </a:r>
          </a:p>
        </p:txBody>
      </p:sp>
      <p:sp>
        <p:nvSpPr>
          <p:cNvPr id="6158" name="TextBox 30"/>
          <p:cNvSpPr txBox="1">
            <a:spLocks noChangeArrowheads="1"/>
          </p:cNvSpPr>
          <p:nvPr/>
        </p:nvSpPr>
        <p:spPr bwMode="auto">
          <a:xfrm>
            <a:off x="8086725" y="1985963"/>
            <a:ext cx="5000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A’</a:t>
            </a:r>
          </a:p>
        </p:txBody>
      </p:sp>
      <p:cxnSp>
        <p:nvCxnSpPr>
          <p:cNvPr id="19" name="Straight Arrow Connector 18"/>
          <p:cNvCxnSpPr>
            <a:stCxn id="6" idx="0"/>
          </p:cNvCxnSpPr>
          <p:nvPr/>
        </p:nvCxnSpPr>
        <p:spPr bwMode="auto">
          <a:xfrm rot="5400000" flipH="1" flipV="1">
            <a:off x="7607301" y="1774825"/>
            <a:ext cx="0" cy="8223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p:nvPr/>
        </p:nvCxnSpPr>
        <p:spPr bwMode="auto">
          <a:xfrm rot="16200000" flipH="1">
            <a:off x="8265319" y="2523332"/>
            <a:ext cx="714375" cy="6429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191" name="TextBox 30"/>
          <p:cNvSpPr txBox="1">
            <a:spLocks noChangeArrowheads="1"/>
          </p:cNvSpPr>
          <p:nvPr/>
        </p:nvSpPr>
        <p:spPr bwMode="auto">
          <a:xfrm>
            <a:off x="8050213" y="2771775"/>
            <a:ext cx="8572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b="1">
                <a:solidFill>
                  <a:srgbClr val="FF0000"/>
                </a:solidFill>
              </a:rPr>
              <a:t>V</a:t>
            </a:r>
            <a:r>
              <a:rPr lang="en-US" sz="2400" b="1" baseline="-25000">
                <a:solidFill>
                  <a:srgbClr val="FF0000"/>
                </a:solidFill>
              </a:rPr>
              <a:t>A’O</a:t>
            </a:r>
            <a:endParaRPr lang="en-US" sz="2400"/>
          </a:p>
        </p:txBody>
      </p:sp>
      <p:cxnSp>
        <p:nvCxnSpPr>
          <p:cNvPr id="25" name="Straight Arrow Connector 24"/>
          <p:cNvCxnSpPr/>
          <p:nvPr/>
        </p:nvCxnSpPr>
        <p:spPr bwMode="auto">
          <a:xfrm rot="5400000">
            <a:off x="8549481" y="2844007"/>
            <a:ext cx="714375" cy="1588"/>
          </a:xfrm>
          <a:prstGeom prst="straightConnector1">
            <a:avLst/>
          </a:prstGeom>
          <a:ln>
            <a:solidFill>
              <a:srgbClr val="0070C0"/>
            </a:solidFill>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p:nvPr/>
        </p:nvCxnSpPr>
        <p:spPr bwMode="auto">
          <a:xfrm>
            <a:off x="8301038" y="2484438"/>
            <a:ext cx="642937" cy="1587"/>
          </a:xfrm>
          <a:prstGeom prst="straightConnector1">
            <a:avLst/>
          </a:prstGeom>
          <a:ln>
            <a:solidFill>
              <a:srgbClr val="0070C0"/>
            </a:solidFill>
            <a:tailEnd type="arrow"/>
          </a:ln>
        </p:spPr>
        <p:style>
          <a:lnRef idx="2">
            <a:schemeClr val="dk1"/>
          </a:lnRef>
          <a:fillRef idx="0">
            <a:schemeClr val="dk1"/>
          </a:fillRef>
          <a:effectRef idx="1">
            <a:schemeClr val="dk1"/>
          </a:effectRef>
          <a:fontRef idx="minor">
            <a:schemeClr val="tx1"/>
          </a:fontRef>
        </p:style>
      </p:cxnSp>
      <p:sp>
        <p:nvSpPr>
          <p:cNvPr id="7177" name="TextBox 23"/>
          <p:cNvSpPr txBox="1">
            <a:spLocks noChangeArrowheads="1"/>
          </p:cNvSpPr>
          <p:nvPr/>
        </p:nvSpPr>
        <p:spPr bwMode="auto">
          <a:xfrm>
            <a:off x="8839200" y="2667000"/>
            <a:ext cx="5000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solidFill>
                  <a:srgbClr val="FF0000"/>
                </a:solidFill>
              </a:rPr>
              <a:t>C</a:t>
            </a:r>
          </a:p>
        </p:txBody>
      </p:sp>
      <p:sp>
        <p:nvSpPr>
          <p:cNvPr id="7178" name="TextBox 23"/>
          <p:cNvSpPr txBox="1">
            <a:spLocks noChangeArrowheads="1"/>
          </p:cNvSpPr>
          <p:nvPr/>
        </p:nvSpPr>
        <p:spPr bwMode="auto">
          <a:xfrm>
            <a:off x="8547100" y="2098675"/>
            <a:ext cx="5000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solidFill>
                  <a:srgbClr val="FF0000"/>
                </a:solidFill>
              </a:rPr>
              <a:t>T</a:t>
            </a:r>
          </a:p>
        </p:txBody>
      </p:sp>
      <p:sp>
        <p:nvSpPr>
          <p:cNvPr id="29" name="Circular Arrow 28"/>
          <p:cNvSpPr/>
          <p:nvPr/>
        </p:nvSpPr>
        <p:spPr bwMode="auto">
          <a:xfrm>
            <a:off x="6372225" y="2700338"/>
            <a:ext cx="1357313" cy="642937"/>
          </a:xfrm>
          <a:prstGeom prst="circularArrow">
            <a:avLst>
              <a:gd name="adj1" fmla="val 0"/>
              <a:gd name="adj2" fmla="val 1142319"/>
              <a:gd name="adj3" fmla="val 19489019"/>
              <a:gd name="adj4" fmla="val 10800000"/>
              <a:gd name="adj5" fmla="val 12500"/>
            </a:avLst>
          </a:prstGeom>
          <a:solidFill>
            <a:schemeClr val="accent2"/>
          </a:solidFill>
          <a:ln>
            <a:solidFill>
              <a:srgbClr val="A721A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
        <p:nvSpPr>
          <p:cNvPr id="6167" name="TextBox 24"/>
          <p:cNvSpPr txBox="1">
            <a:spLocks noChangeArrowheads="1"/>
          </p:cNvSpPr>
          <p:nvPr/>
        </p:nvSpPr>
        <p:spPr bwMode="auto">
          <a:xfrm>
            <a:off x="6515100" y="2738438"/>
            <a:ext cx="3984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b="1">
                <a:solidFill>
                  <a:srgbClr val="FF0000"/>
                </a:solidFill>
                <a:sym typeface="Symbol" panose="05050102010706020507" pitchFamily="18" charset="2"/>
              </a:rPr>
              <a:t></a:t>
            </a:r>
            <a:endParaRPr lang="en-US" sz="2400"/>
          </a:p>
        </p:txBody>
      </p:sp>
    </p:spTree>
    <p:extLst>
      <p:ext uri="{BB962C8B-B14F-4D97-AF65-F5344CB8AC3E}">
        <p14:creationId xmlns="" xmlns:p14="http://schemas.microsoft.com/office/powerpoint/2010/main" val="17732381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down)">
                                      <p:cBhvr>
                                        <p:cTn id="15" dur="500"/>
                                        <p:tgtEl>
                                          <p:spTgt spid="1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175"/>
                                        </p:tgtEl>
                                        <p:attrNameLst>
                                          <p:attrName>style.visibility</p:attrName>
                                        </p:attrNameLst>
                                      </p:cBhvr>
                                      <p:to>
                                        <p:strVal val="visible"/>
                                      </p:to>
                                    </p:set>
                                    <p:anim calcmode="lin" valueType="num">
                                      <p:cBhvr additive="base">
                                        <p:cTn id="20" dur="500" fill="hold"/>
                                        <p:tgtEl>
                                          <p:spTgt spid="7175"/>
                                        </p:tgtEl>
                                        <p:attrNameLst>
                                          <p:attrName>ppt_x</p:attrName>
                                        </p:attrNameLst>
                                      </p:cBhvr>
                                      <p:tavLst>
                                        <p:tav tm="0">
                                          <p:val>
                                            <p:strVal val="#ppt_x"/>
                                          </p:val>
                                        </p:tav>
                                        <p:tav tm="100000">
                                          <p:val>
                                            <p:strVal val="#ppt_x"/>
                                          </p:val>
                                        </p:tav>
                                      </p:tavLst>
                                    </p:anim>
                                    <p:anim calcmode="lin" valueType="num">
                                      <p:cBhvr additive="base">
                                        <p:cTn id="21" dur="500" fill="hold"/>
                                        <p:tgtEl>
                                          <p:spTgt spid="7175"/>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mph" presetSubtype="0" fill="hold" nodeType="clickEffect">
                                  <p:stCondLst>
                                    <p:cond delay="0"/>
                                  </p:stCondLst>
                                  <p:childTnLst>
                                    <p:animRot by="21600000">
                                      <p:cBhvr>
                                        <p:cTn id="25" dur="2000" fill="hold"/>
                                        <p:tgtEl>
                                          <p:spTgt spid="3"/>
                                        </p:tgtEl>
                                        <p:attrNameLst>
                                          <p:attrName>r</p:attrName>
                                        </p:attrNameLst>
                                      </p:cBhvr>
                                    </p:animRo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7191"/>
                                        </p:tgtEl>
                                        <p:attrNameLst>
                                          <p:attrName>style.visibility</p:attrName>
                                        </p:attrNameLst>
                                      </p:cBhvr>
                                      <p:to>
                                        <p:strVal val="visible"/>
                                      </p:to>
                                    </p:set>
                                    <p:anim calcmode="lin" valueType="num">
                                      <p:cBhvr additive="base">
                                        <p:cTn id="34" dur="500" fill="hold"/>
                                        <p:tgtEl>
                                          <p:spTgt spid="7191"/>
                                        </p:tgtEl>
                                        <p:attrNameLst>
                                          <p:attrName>ppt_x</p:attrName>
                                        </p:attrNameLst>
                                      </p:cBhvr>
                                      <p:tavLst>
                                        <p:tav tm="0">
                                          <p:val>
                                            <p:strVal val="#ppt_x"/>
                                          </p:val>
                                        </p:tav>
                                        <p:tav tm="100000">
                                          <p:val>
                                            <p:strVal val="#ppt_x"/>
                                          </p:val>
                                        </p:tav>
                                      </p:tavLst>
                                    </p:anim>
                                    <p:anim calcmode="lin" valueType="num">
                                      <p:cBhvr additive="base">
                                        <p:cTn id="35" dur="500" fill="hold"/>
                                        <p:tgtEl>
                                          <p:spTgt spid="7191"/>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down)">
                                      <p:cBhvr>
                                        <p:cTn id="40" dur="500"/>
                                        <p:tgtEl>
                                          <p:spTgt spid="2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4" fill="hold" nodeType="click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wipe(down)">
                                      <p:cBhvr>
                                        <p:cTn id="49" dur="500"/>
                                        <p:tgtEl>
                                          <p:spTgt spid="2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7178"/>
                                        </p:tgtEl>
                                        <p:attrNameLst>
                                          <p:attrName>style.visibility</p:attrName>
                                        </p:attrNameLst>
                                      </p:cBhvr>
                                      <p:to>
                                        <p:strVal val="visible"/>
                                      </p:to>
                                    </p:set>
                                    <p:anim calcmode="lin" valueType="num">
                                      <p:cBhvr additive="base">
                                        <p:cTn id="54" dur="500" fill="hold"/>
                                        <p:tgtEl>
                                          <p:spTgt spid="7178"/>
                                        </p:tgtEl>
                                        <p:attrNameLst>
                                          <p:attrName>ppt_x</p:attrName>
                                        </p:attrNameLst>
                                      </p:cBhvr>
                                      <p:tavLst>
                                        <p:tav tm="0">
                                          <p:val>
                                            <p:strVal val="#ppt_x"/>
                                          </p:val>
                                        </p:tav>
                                        <p:tav tm="100000">
                                          <p:val>
                                            <p:strVal val="#ppt_x"/>
                                          </p:val>
                                        </p:tav>
                                      </p:tavLst>
                                    </p:anim>
                                    <p:anim calcmode="lin" valueType="num">
                                      <p:cBhvr additive="base">
                                        <p:cTn id="55" dur="500" fill="hold"/>
                                        <p:tgtEl>
                                          <p:spTgt spid="7178"/>
                                        </p:tgtEl>
                                        <p:attrNameLst>
                                          <p:attrName>ppt_y</p:attrName>
                                        </p:attrNameLst>
                                      </p:cBhvr>
                                      <p:tavLst>
                                        <p:tav tm="0">
                                          <p:val>
                                            <p:strVal val="1+#ppt_h/2"/>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4" fill="hold" nodeType="click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wipe(down)">
                                      <p:cBhvr>
                                        <p:cTn id="60" dur="500"/>
                                        <p:tgtEl>
                                          <p:spTgt spid="2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7177"/>
                                        </p:tgtEl>
                                        <p:attrNameLst>
                                          <p:attrName>style.visibility</p:attrName>
                                        </p:attrNameLst>
                                      </p:cBhvr>
                                      <p:to>
                                        <p:strVal val="visible"/>
                                      </p:to>
                                    </p:set>
                                    <p:anim calcmode="lin" valueType="num">
                                      <p:cBhvr additive="base">
                                        <p:cTn id="65" dur="500" fill="hold"/>
                                        <p:tgtEl>
                                          <p:spTgt spid="7177"/>
                                        </p:tgtEl>
                                        <p:attrNameLst>
                                          <p:attrName>ppt_x</p:attrName>
                                        </p:attrNameLst>
                                      </p:cBhvr>
                                      <p:tavLst>
                                        <p:tav tm="0">
                                          <p:val>
                                            <p:strVal val="#ppt_x"/>
                                          </p:val>
                                        </p:tav>
                                        <p:tav tm="100000">
                                          <p:val>
                                            <p:strVal val="#ppt_x"/>
                                          </p:val>
                                        </p:tav>
                                      </p:tavLst>
                                    </p:anim>
                                    <p:anim calcmode="lin" valueType="num">
                                      <p:cBhvr additive="base">
                                        <p:cTn id="66" dur="500" fill="hold"/>
                                        <p:tgtEl>
                                          <p:spTgt spid="7177"/>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099">
                                            <p:txEl>
                                              <p:pRg st="9" end="9"/>
                                            </p:txEl>
                                          </p:spTgt>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09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7175" grpId="0"/>
      <p:bldP spid="7191" grpId="0"/>
      <p:bldP spid="7177" grpId="0"/>
      <p:bldP spid="717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lang="en-US" smtClean="0"/>
              <a:t>Acceleration Analysis (Contd..)</a:t>
            </a:r>
          </a:p>
        </p:txBody>
      </p:sp>
      <p:sp>
        <p:nvSpPr>
          <p:cNvPr id="8195" name="Content Placeholder 2"/>
          <p:cNvSpPr>
            <a:spLocks noGrp="1"/>
          </p:cNvSpPr>
          <p:nvPr>
            <p:ph idx="1"/>
          </p:nvPr>
        </p:nvSpPr>
        <p:spPr/>
        <p:txBody>
          <a:bodyPr/>
          <a:lstStyle/>
          <a:p>
            <a:pPr marL="111125" indent="4763">
              <a:buFontTx/>
              <a:buNone/>
            </a:pPr>
            <a:r>
              <a:rPr lang="en-US" sz="2000" u="sng" smtClean="0">
                <a:sym typeface="Symbol" panose="05050102010706020507" pitchFamily="18" charset="2"/>
              </a:rPr>
              <a:t>Tangential component (T) of Acceleration:</a:t>
            </a:r>
          </a:p>
          <a:p>
            <a:pPr marL="111125" indent="4763"/>
            <a:r>
              <a:rPr lang="en-US" sz="2000" smtClean="0">
                <a:sym typeface="Symbol" panose="05050102010706020507" pitchFamily="18" charset="2"/>
              </a:rPr>
              <a:t>Changed  velocity perpendicular to  OA =V</a:t>
            </a:r>
            <a:r>
              <a:rPr lang="en-US" sz="2000" baseline="-25000" smtClean="0">
                <a:sym typeface="Symbol" panose="05050102010706020507" pitchFamily="18" charset="2"/>
              </a:rPr>
              <a:t>A’O </a:t>
            </a:r>
            <a:r>
              <a:rPr lang="en-US" sz="2000" smtClean="0">
                <a:sym typeface="Symbol" panose="05050102010706020507" pitchFamily="18" charset="2"/>
              </a:rPr>
              <a:t>cos</a:t>
            </a:r>
          </a:p>
          <a:p>
            <a:pPr marL="111125" indent="4763"/>
            <a:r>
              <a:rPr lang="en-US" sz="2000" smtClean="0">
                <a:sym typeface="Symbol" panose="05050102010706020507" pitchFamily="18" charset="2"/>
              </a:rPr>
              <a:t>Changed  velocity  perpendicular l to  OA = V</a:t>
            </a:r>
            <a:r>
              <a:rPr lang="en-US" sz="2000" baseline="-25000" smtClean="0">
                <a:sym typeface="Symbol" panose="05050102010706020507" pitchFamily="18" charset="2"/>
              </a:rPr>
              <a:t>AO </a:t>
            </a:r>
            <a:r>
              <a:rPr lang="en-US" sz="2000" smtClean="0">
                <a:sym typeface="Symbol" panose="05050102010706020507" pitchFamily="18" charset="2"/>
              </a:rPr>
              <a:t>-V</a:t>
            </a:r>
            <a:r>
              <a:rPr lang="en-US" sz="2000" baseline="-25000" smtClean="0">
                <a:sym typeface="Symbol" panose="05050102010706020507" pitchFamily="18" charset="2"/>
              </a:rPr>
              <a:t>A’O </a:t>
            </a:r>
            <a:r>
              <a:rPr lang="en-US" sz="2000" smtClean="0">
                <a:sym typeface="Symbol" panose="05050102010706020507" pitchFamily="18" charset="2"/>
              </a:rPr>
              <a:t>cos</a:t>
            </a:r>
          </a:p>
          <a:p>
            <a:pPr marL="111125" indent="4763">
              <a:buFontTx/>
              <a:buNone/>
            </a:pPr>
            <a:r>
              <a:rPr lang="en-US" sz="2000" smtClean="0">
                <a:sym typeface="Symbol" panose="05050102010706020507" pitchFamily="18" charset="2"/>
              </a:rPr>
              <a:t>						       = OA (+d ) cos</a:t>
            </a:r>
          </a:p>
          <a:p>
            <a:pPr marL="111125" indent="4763"/>
            <a:r>
              <a:rPr lang="en-US" sz="2000" smtClean="0">
                <a:sym typeface="Symbol" panose="05050102010706020507" pitchFamily="18" charset="2"/>
              </a:rPr>
              <a:t>Acceleration  perpendicular  to  OA = OA(d/dt)=OA ()</a:t>
            </a:r>
          </a:p>
          <a:p>
            <a:pPr marL="111125" indent="4763"/>
            <a:r>
              <a:rPr lang="en-US" sz="2000" smtClean="0">
                <a:sym typeface="Symbol" panose="05050102010706020507" pitchFamily="18" charset="2"/>
              </a:rPr>
              <a:t>Hence the magnitude of Centripetal component of acceleration is length of the link times its angular acceleration</a:t>
            </a:r>
          </a:p>
          <a:p>
            <a:pPr marL="111125" indent="4763"/>
            <a:r>
              <a:rPr lang="en-US" sz="2000" smtClean="0">
                <a:sym typeface="Symbol" panose="05050102010706020507" pitchFamily="18" charset="2"/>
              </a:rPr>
              <a:t>Its Direction is perpendicular to the link and its sense is towards the pivot</a:t>
            </a:r>
          </a:p>
          <a:p>
            <a:pPr marL="111125" indent="4763"/>
            <a:endParaRPr lang="en-US" sz="2000" smtClean="0"/>
          </a:p>
        </p:txBody>
      </p:sp>
      <p:sp>
        <p:nvSpPr>
          <p:cNvPr id="7172" name="Footer Placeholder 3"/>
          <p:cNvSpPr>
            <a:spLocks noGrp="1"/>
          </p:cNvSpPr>
          <p:nvPr>
            <p:ph type="ftr" sz="quarter" idx="4294967295"/>
          </p:nvPr>
        </p:nvSpPr>
        <p:spPr>
          <a:xfrm>
            <a:off x="5286375" y="6245225"/>
            <a:ext cx="3857625" cy="612775"/>
          </a:xfrm>
          <a:prstGeom prst="rect">
            <a:avLst/>
          </a:prstGeom>
          <a:ln/>
          <a:extLs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000" smtClean="0">
                <a:solidFill>
                  <a:schemeClr val="bg1"/>
                </a:solidFill>
              </a:rPr>
              <a:t>Dr.S.Rasool Mohideen</a:t>
            </a:r>
          </a:p>
          <a:p>
            <a:pPr>
              <a:spcBef>
                <a:spcPct val="0"/>
              </a:spcBef>
              <a:buFontTx/>
              <a:buNone/>
            </a:pPr>
            <a:r>
              <a:rPr lang="en-US" sz="1000" smtClean="0">
                <a:solidFill>
                  <a:schemeClr val="bg1"/>
                </a:solidFill>
              </a:rPr>
              <a:t>Department of Mechanical Engineering</a:t>
            </a:r>
          </a:p>
          <a:p>
            <a:pPr>
              <a:spcBef>
                <a:spcPct val="0"/>
              </a:spcBef>
              <a:buFontTx/>
              <a:buNone/>
            </a:pPr>
            <a:r>
              <a:rPr lang="en-US" sz="1000" smtClean="0">
                <a:solidFill>
                  <a:schemeClr val="bg1"/>
                </a:solidFill>
              </a:rPr>
              <a:t>Faculty of Mechanical and Manufacturing Engineering</a:t>
            </a:r>
          </a:p>
          <a:p>
            <a:pPr>
              <a:spcBef>
                <a:spcPct val="0"/>
              </a:spcBef>
              <a:buFontTx/>
              <a:buNone/>
            </a:pPr>
            <a:r>
              <a:rPr lang="en-US" sz="1000" smtClean="0">
                <a:solidFill>
                  <a:schemeClr val="bg1"/>
                </a:solidFill>
              </a:rPr>
              <a:t>University Tun Hussein Onn Malaysia</a:t>
            </a:r>
          </a:p>
          <a:p>
            <a:pPr>
              <a:spcBef>
                <a:spcPct val="0"/>
              </a:spcBef>
              <a:buFontTx/>
              <a:buNone/>
            </a:pPr>
            <a:endParaRPr lang="en-US" sz="1000" smtClean="0">
              <a:solidFill>
                <a:schemeClr val="bg1"/>
              </a:solidFill>
            </a:endParaRPr>
          </a:p>
        </p:txBody>
      </p:sp>
      <p:grpSp>
        <p:nvGrpSpPr>
          <p:cNvPr id="7173" name="Group 30"/>
          <p:cNvGrpSpPr>
            <a:grpSpLocks/>
          </p:cNvGrpSpPr>
          <p:nvPr/>
        </p:nvGrpSpPr>
        <p:grpSpPr bwMode="auto">
          <a:xfrm>
            <a:off x="6357938" y="0"/>
            <a:ext cx="3000375" cy="2214563"/>
            <a:chOff x="6429388" y="2357430"/>
            <a:chExt cx="3000398" cy="2214588"/>
          </a:xfrm>
        </p:grpSpPr>
        <p:sp>
          <p:nvSpPr>
            <p:cNvPr id="7174" name="TextBox 24"/>
            <p:cNvSpPr txBox="1">
              <a:spLocks noChangeArrowheads="1"/>
            </p:cNvSpPr>
            <p:nvPr/>
          </p:nvSpPr>
          <p:spPr bwMode="auto">
            <a:xfrm>
              <a:off x="7316809" y="3000372"/>
              <a:ext cx="398463"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sym typeface="Symbol" panose="05050102010706020507" pitchFamily="18" charset="2"/>
                </a:rPr>
                <a:t></a:t>
              </a:r>
              <a:endParaRPr lang="en-US" sz="2400"/>
            </a:p>
          </p:txBody>
        </p:sp>
        <p:sp>
          <p:nvSpPr>
            <p:cNvPr id="7175" name="TextBox 30"/>
            <p:cNvSpPr txBox="1">
              <a:spLocks noChangeArrowheads="1"/>
            </p:cNvSpPr>
            <p:nvPr/>
          </p:nvSpPr>
          <p:spPr bwMode="auto">
            <a:xfrm>
              <a:off x="7358115" y="2357430"/>
              <a:ext cx="857250"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b="1">
                  <a:solidFill>
                    <a:srgbClr val="FF0000"/>
                  </a:solidFill>
                </a:rPr>
                <a:t>V</a:t>
              </a:r>
              <a:r>
                <a:rPr lang="en-US" sz="2400" b="1" baseline="-25000">
                  <a:solidFill>
                    <a:srgbClr val="FF0000"/>
                  </a:solidFill>
                </a:rPr>
                <a:t>AO</a:t>
              </a:r>
              <a:endParaRPr lang="en-US" sz="2400"/>
            </a:p>
          </p:txBody>
        </p:sp>
        <p:grpSp>
          <p:nvGrpSpPr>
            <p:cNvPr id="7176" name="Group 28"/>
            <p:cNvGrpSpPr>
              <a:grpSpLocks/>
            </p:cNvGrpSpPr>
            <p:nvPr/>
          </p:nvGrpSpPr>
          <p:grpSpPr bwMode="auto">
            <a:xfrm>
              <a:off x="6643723" y="2571744"/>
              <a:ext cx="2786063" cy="2000274"/>
              <a:chOff x="6429386" y="1714476"/>
              <a:chExt cx="2786046" cy="2000274"/>
            </a:xfrm>
          </p:grpSpPr>
          <p:sp>
            <p:nvSpPr>
              <p:cNvPr id="39" name="Freeform 4"/>
              <p:cNvSpPr/>
              <p:nvPr/>
            </p:nvSpPr>
            <p:spPr>
              <a:xfrm>
                <a:off x="6857991" y="2143107"/>
                <a:ext cx="1435102" cy="1308115"/>
              </a:xfrm>
              <a:custGeom>
                <a:avLst/>
                <a:gdLst>
                  <a:gd name="connsiteX0" fmla="*/ 0 w 1434662"/>
                  <a:gd name="connsiteY0" fmla="*/ 1198179 h 1308538"/>
                  <a:gd name="connsiteX1" fmla="*/ 1292772 w 1434662"/>
                  <a:gd name="connsiteY1" fmla="*/ 0 h 1308538"/>
                  <a:gd name="connsiteX2" fmla="*/ 1434662 w 1434662"/>
                  <a:gd name="connsiteY2" fmla="*/ 157655 h 1308538"/>
                  <a:gd name="connsiteX3" fmla="*/ 189186 w 1434662"/>
                  <a:gd name="connsiteY3" fmla="*/ 1308538 h 1308538"/>
                </a:gdLst>
                <a:ahLst/>
                <a:cxnLst>
                  <a:cxn ang="0">
                    <a:pos x="connsiteX0" y="connsiteY0"/>
                  </a:cxn>
                  <a:cxn ang="0">
                    <a:pos x="connsiteX1" y="connsiteY1"/>
                  </a:cxn>
                  <a:cxn ang="0">
                    <a:pos x="connsiteX2" y="connsiteY2"/>
                  </a:cxn>
                  <a:cxn ang="0">
                    <a:pos x="connsiteX3" y="connsiteY3"/>
                  </a:cxn>
                </a:cxnLst>
                <a:rect l="l" t="t" r="r" b="b"/>
                <a:pathLst>
                  <a:path w="1434662" h="1308538">
                    <a:moveTo>
                      <a:pt x="0" y="1198179"/>
                    </a:moveTo>
                    <a:lnTo>
                      <a:pt x="1292772" y="0"/>
                    </a:lnTo>
                    <a:lnTo>
                      <a:pt x="1434662" y="157655"/>
                    </a:lnTo>
                    <a:lnTo>
                      <a:pt x="189186" y="1308538"/>
                    </a:lnTo>
                  </a:path>
                </a:pathLst>
              </a:custGeom>
              <a:solidFill>
                <a:schemeClr val="accent1"/>
              </a:solidFill>
              <a:ln>
                <a:solidFill>
                  <a:schemeClr val="tx2"/>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40" name="Rectangle 39"/>
              <p:cNvSpPr/>
              <p:nvPr/>
            </p:nvSpPr>
            <p:spPr>
              <a:xfrm>
                <a:off x="6929429" y="2000230"/>
                <a:ext cx="214312" cy="1500204"/>
              </a:xfrm>
              <a:prstGeom prst="rect">
                <a:avLst/>
              </a:prstGeom>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1" name="Oval 40"/>
              <p:cNvSpPr/>
              <p:nvPr/>
            </p:nvSpPr>
            <p:spPr>
              <a:xfrm>
                <a:off x="7000866" y="3428997"/>
                <a:ext cx="71438" cy="4603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7184" name="Group 32"/>
              <p:cNvGrpSpPr>
                <a:grpSpLocks/>
              </p:cNvGrpSpPr>
              <p:nvPr/>
            </p:nvGrpSpPr>
            <p:grpSpPr bwMode="auto">
              <a:xfrm>
                <a:off x="6786572" y="3286124"/>
                <a:ext cx="555622" cy="428626"/>
                <a:chOff x="7000891" y="3786190"/>
                <a:chExt cx="555225" cy="428628"/>
              </a:xfrm>
            </p:grpSpPr>
            <p:grpSp>
              <p:nvGrpSpPr>
                <p:cNvPr id="7194" name="Group 31"/>
                <p:cNvGrpSpPr>
                  <a:grpSpLocks/>
                </p:cNvGrpSpPr>
                <p:nvPr/>
              </p:nvGrpSpPr>
              <p:grpSpPr bwMode="auto">
                <a:xfrm>
                  <a:off x="7000891" y="3786190"/>
                  <a:ext cx="499702" cy="357190"/>
                  <a:chOff x="6286511" y="4000504"/>
                  <a:chExt cx="499702" cy="357190"/>
                </a:xfrm>
              </p:grpSpPr>
              <p:sp>
                <p:nvSpPr>
                  <p:cNvPr id="54" name="Oval 53"/>
                  <p:cNvSpPr/>
                  <p:nvPr/>
                </p:nvSpPr>
                <p:spPr>
                  <a:xfrm>
                    <a:off x="6357879" y="4000500"/>
                    <a:ext cx="356934" cy="2857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5" name="Oval 54"/>
                  <p:cNvSpPr/>
                  <p:nvPr/>
                </p:nvSpPr>
                <p:spPr>
                  <a:xfrm>
                    <a:off x="6500652" y="4071938"/>
                    <a:ext cx="71387" cy="71439"/>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6" name="Rectangle 12"/>
                  <p:cNvSpPr/>
                  <p:nvPr/>
                </p:nvSpPr>
                <p:spPr>
                  <a:xfrm>
                    <a:off x="6286493" y="4214816"/>
                    <a:ext cx="499706" cy="142877"/>
                  </a:xfrm>
                  <a:prstGeom prst="rect">
                    <a:avLst/>
                  </a:prstGeom>
                  <a:gradFill>
                    <a:gsLst>
                      <a:gs pos="0">
                        <a:schemeClr val="bg2"/>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
              <p:nvSpPr>
                <p:cNvPr id="53" name="Freeform 52"/>
                <p:cNvSpPr/>
                <p:nvPr/>
              </p:nvSpPr>
              <p:spPr>
                <a:xfrm>
                  <a:off x="7000873" y="4083053"/>
                  <a:ext cx="555229" cy="131765"/>
                </a:xfrm>
                <a:custGeom>
                  <a:avLst/>
                  <a:gdLst>
                    <a:gd name="connsiteX0" fmla="*/ 0 w 555228"/>
                    <a:gd name="connsiteY0" fmla="*/ 34506 h 132492"/>
                    <a:gd name="connsiteX1" fmla="*/ 25880 w 555228"/>
                    <a:gd name="connsiteY1" fmla="*/ 94891 h 132492"/>
                    <a:gd name="connsiteX2" fmla="*/ 60385 w 555228"/>
                    <a:gd name="connsiteY2" fmla="*/ 103517 h 132492"/>
                    <a:gd name="connsiteX3" fmla="*/ 112144 w 555228"/>
                    <a:gd name="connsiteY3" fmla="*/ 129396 h 132492"/>
                    <a:gd name="connsiteX4" fmla="*/ 353683 w 555228"/>
                    <a:gd name="connsiteY4" fmla="*/ 120770 h 132492"/>
                    <a:gd name="connsiteX5" fmla="*/ 405442 w 555228"/>
                    <a:gd name="connsiteY5" fmla="*/ 86264 h 132492"/>
                    <a:gd name="connsiteX6" fmla="*/ 439948 w 555228"/>
                    <a:gd name="connsiteY6" fmla="*/ 94891 h 132492"/>
                    <a:gd name="connsiteX7" fmla="*/ 517585 w 555228"/>
                    <a:gd name="connsiteY7" fmla="*/ 77638 h 132492"/>
                    <a:gd name="connsiteX8" fmla="*/ 500332 w 555228"/>
                    <a:gd name="connsiteY8" fmla="*/ 60385 h 132492"/>
                    <a:gd name="connsiteX9" fmla="*/ 491706 w 555228"/>
                    <a:gd name="connsiteY9" fmla="*/ 0 h 132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55228" h="132492">
                      <a:moveTo>
                        <a:pt x="0" y="34506"/>
                      </a:moveTo>
                      <a:cubicBezTo>
                        <a:pt x="4576" y="48232"/>
                        <a:pt x="16041" y="86692"/>
                        <a:pt x="25880" y="94891"/>
                      </a:cubicBezTo>
                      <a:cubicBezTo>
                        <a:pt x="34988" y="102481"/>
                        <a:pt x="48986" y="100260"/>
                        <a:pt x="60385" y="103517"/>
                      </a:cubicBezTo>
                      <a:cubicBezTo>
                        <a:pt x="91633" y="112445"/>
                        <a:pt x="83791" y="110495"/>
                        <a:pt x="112144" y="129396"/>
                      </a:cubicBezTo>
                      <a:cubicBezTo>
                        <a:pt x="192657" y="126521"/>
                        <a:pt x="273976" y="132492"/>
                        <a:pt x="353683" y="120770"/>
                      </a:cubicBezTo>
                      <a:cubicBezTo>
                        <a:pt x="374198" y="117753"/>
                        <a:pt x="405442" y="86264"/>
                        <a:pt x="405442" y="86264"/>
                      </a:cubicBezTo>
                      <a:cubicBezTo>
                        <a:pt x="416944" y="89140"/>
                        <a:pt x="428092" y="94891"/>
                        <a:pt x="439948" y="94891"/>
                      </a:cubicBezTo>
                      <a:cubicBezTo>
                        <a:pt x="470308" y="94891"/>
                        <a:pt x="490900" y="86533"/>
                        <a:pt x="517585" y="77638"/>
                      </a:cubicBezTo>
                      <a:cubicBezTo>
                        <a:pt x="555228" y="2352"/>
                        <a:pt x="531701" y="66659"/>
                        <a:pt x="500332" y="60385"/>
                      </a:cubicBezTo>
                      <a:cubicBezTo>
                        <a:pt x="488069" y="57932"/>
                        <a:pt x="491706" y="163"/>
                        <a:pt x="491706" y="0"/>
                      </a:cubicBezTo>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sp>
            <p:nvSpPr>
              <p:cNvPr id="43" name="Circular Arrow 42"/>
              <p:cNvSpPr/>
              <p:nvPr/>
            </p:nvSpPr>
            <p:spPr>
              <a:xfrm>
                <a:off x="6429365" y="2143107"/>
                <a:ext cx="1357315" cy="642944"/>
              </a:xfrm>
              <a:prstGeom prst="circularArrow">
                <a:avLst>
                  <a:gd name="adj1" fmla="val 0"/>
                  <a:gd name="adj2" fmla="val 1142319"/>
                  <a:gd name="adj3" fmla="val 19489019"/>
                  <a:gd name="adj4" fmla="val 10800000"/>
                  <a:gd name="adj5" fmla="val 12500"/>
                </a:avLst>
              </a:prstGeom>
              <a:solidFill>
                <a:schemeClr val="accent2"/>
              </a:solidFill>
              <a:ln>
                <a:solidFill>
                  <a:srgbClr val="A721A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
            <p:nvSpPr>
              <p:cNvPr id="7186" name="TextBox 22"/>
              <p:cNvSpPr txBox="1">
                <a:spLocks noChangeArrowheads="1"/>
              </p:cNvSpPr>
              <p:nvPr/>
            </p:nvSpPr>
            <p:spPr bwMode="auto">
              <a:xfrm>
                <a:off x="6429386" y="3071802"/>
                <a:ext cx="500062"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O</a:t>
                </a:r>
              </a:p>
            </p:txBody>
          </p:sp>
          <p:sp>
            <p:nvSpPr>
              <p:cNvPr id="7187" name="TextBox 23"/>
              <p:cNvSpPr txBox="1">
                <a:spLocks noChangeArrowheads="1"/>
              </p:cNvSpPr>
              <p:nvPr/>
            </p:nvSpPr>
            <p:spPr bwMode="auto">
              <a:xfrm>
                <a:off x="6643680" y="1714476"/>
                <a:ext cx="500063"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A</a:t>
                </a:r>
              </a:p>
            </p:txBody>
          </p:sp>
          <p:sp>
            <p:nvSpPr>
              <p:cNvPr id="7188" name="TextBox 30"/>
              <p:cNvSpPr txBox="1">
                <a:spLocks noChangeArrowheads="1"/>
              </p:cNvSpPr>
              <p:nvPr/>
            </p:nvSpPr>
            <p:spPr bwMode="auto">
              <a:xfrm>
                <a:off x="7929573" y="1785927"/>
                <a:ext cx="500063"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A’</a:t>
                </a:r>
              </a:p>
            </p:txBody>
          </p:sp>
          <p:cxnSp>
            <p:nvCxnSpPr>
              <p:cNvPr id="47" name="Straight Arrow Connector 46"/>
              <p:cNvCxnSpPr>
                <a:stCxn id="40" idx="0"/>
              </p:cNvCxnSpPr>
              <p:nvPr/>
            </p:nvCxnSpPr>
            <p:spPr>
              <a:xfrm rot="5400000" flipH="1" flipV="1">
                <a:off x="7447748" y="1588273"/>
                <a:ext cx="1588" cy="82232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8" name="Straight Arrow Connector 47"/>
              <p:cNvCxnSpPr/>
              <p:nvPr/>
            </p:nvCxnSpPr>
            <p:spPr>
              <a:xfrm rot="16200000" flipH="1">
                <a:off x="8108145" y="2321706"/>
                <a:ext cx="714383" cy="64293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191" name="TextBox 30"/>
              <p:cNvSpPr txBox="1">
                <a:spLocks noChangeArrowheads="1"/>
              </p:cNvSpPr>
              <p:nvPr/>
            </p:nvSpPr>
            <p:spPr bwMode="auto">
              <a:xfrm>
                <a:off x="8358176" y="2071678"/>
                <a:ext cx="85725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b="1">
                    <a:solidFill>
                      <a:srgbClr val="FF0000"/>
                    </a:solidFill>
                  </a:rPr>
                  <a:t>V</a:t>
                </a:r>
                <a:r>
                  <a:rPr lang="en-US" sz="2400" b="1" baseline="-25000">
                    <a:solidFill>
                      <a:srgbClr val="FF0000"/>
                    </a:solidFill>
                  </a:rPr>
                  <a:t>A’O</a:t>
                </a:r>
                <a:endParaRPr lang="en-US" sz="2400"/>
              </a:p>
            </p:txBody>
          </p:sp>
          <p:cxnSp>
            <p:nvCxnSpPr>
              <p:cNvPr id="50" name="Straight Arrow Connector 49"/>
              <p:cNvCxnSpPr/>
              <p:nvPr/>
            </p:nvCxnSpPr>
            <p:spPr>
              <a:xfrm rot="5400000">
                <a:off x="7787469" y="2643969"/>
                <a:ext cx="714383" cy="1588"/>
              </a:xfrm>
              <a:prstGeom prst="straightConnector1">
                <a:avLst/>
              </a:prstGeom>
              <a:ln>
                <a:solidFill>
                  <a:srgbClr val="0070C0"/>
                </a:solidFill>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p:nvPr/>
            </p:nvCxnSpPr>
            <p:spPr>
              <a:xfrm>
                <a:off x="8143867" y="3000367"/>
                <a:ext cx="642939" cy="1587"/>
              </a:xfrm>
              <a:prstGeom prst="straightConnector1">
                <a:avLst/>
              </a:prstGeom>
              <a:ln>
                <a:solidFill>
                  <a:srgbClr val="0070C0"/>
                </a:solidFill>
                <a:tailEnd type="arrow"/>
              </a:ln>
            </p:spPr>
            <p:style>
              <a:lnRef idx="2">
                <a:schemeClr val="dk1"/>
              </a:lnRef>
              <a:fillRef idx="0">
                <a:schemeClr val="dk1"/>
              </a:fillRef>
              <a:effectRef idx="1">
                <a:schemeClr val="dk1"/>
              </a:effectRef>
              <a:fontRef idx="minor">
                <a:schemeClr val="tx1"/>
              </a:fontRef>
            </p:style>
          </p:cxnSp>
        </p:grpSp>
        <p:sp>
          <p:nvSpPr>
            <p:cNvPr id="7177" name="TextBox 23"/>
            <p:cNvSpPr txBox="1">
              <a:spLocks noChangeArrowheads="1"/>
            </p:cNvSpPr>
            <p:nvPr/>
          </p:nvSpPr>
          <p:spPr bwMode="auto">
            <a:xfrm>
              <a:off x="8001034" y="3324203"/>
              <a:ext cx="500062"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solidFill>
                    <a:srgbClr val="FF0000"/>
                  </a:solidFill>
                </a:rPr>
                <a:t>C</a:t>
              </a:r>
            </a:p>
          </p:txBody>
        </p:sp>
        <p:sp>
          <p:nvSpPr>
            <p:cNvPr id="7178" name="TextBox 23"/>
            <p:cNvSpPr txBox="1">
              <a:spLocks noChangeArrowheads="1"/>
            </p:cNvSpPr>
            <p:nvPr/>
          </p:nvSpPr>
          <p:spPr bwMode="auto">
            <a:xfrm>
              <a:off x="8429659" y="3500441"/>
              <a:ext cx="500062"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solidFill>
                    <a:srgbClr val="FF0000"/>
                  </a:solidFill>
                </a:rPr>
                <a:t>T</a:t>
              </a:r>
            </a:p>
          </p:txBody>
        </p:sp>
        <p:sp>
          <p:nvSpPr>
            <p:cNvPr id="37" name="Circular Arrow 36"/>
            <p:cNvSpPr/>
            <p:nvPr/>
          </p:nvSpPr>
          <p:spPr bwMode="auto">
            <a:xfrm>
              <a:off x="6429388" y="3357566"/>
              <a:ext cx="1357322" cy="642945"/>
            </a:xfrm>
            <a:prstGeom prst="circularArrow">
              <a:avLst>
                <a:gd name="adj1" fmla="val 0"/>
                <a:gd name="adj2" fmla="val 1142319"/>
                <a:gd name="adj3" fmla="val 19489019"/>
                <a:gd name="adj4" fmla="val 10800000"/>
                <a:gd name="adj5" fmla="val 12500"/>
              </a:avLst>
            </a:prstGeom>
            <a:solidFill>
              <a:schemeClr val="accent2"/>
            </a:solidFill>
            <a:ln>
              <a:solidFill>
                <a:srgbClr val="A721A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
          <p:nvSpPr>
            <p:cNvPr id="7180" name="TextBox 24"/>
            <p:cNvSpPr txBox="1">
              <a:spLocks noChangeArrowheads="1"/>
            </p:cNvSpPr>
            <p:nvPr/>
          </p:nvSpPr>
          <p:spPr bwMode="auto">
            <a:xfrm>
              <a:off x="6572264" y="3395665"/>
              <a:ext cx="398463"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b="1">
                  <a:solidFill>
                    <a:srgbClr val="FF0000"/>
                  </a:solidFill>
                  <a:sym typeface="Symbol" panose="05050102010706020507" pitchFamily="18" charset="2"/>
                </a:rPr>
                <a:t></a:t>
              </a:r>
              <a:endParaRPr lang="en-US" sz="2400"/>
            </a:p>
          </p:txBody>
        </p:sp>
      </p:grpSp>
    </p:spTree>
    <p:extLst>
      <p:ext uri="{BB962C8B-B14F-4D97-AF65-F5344CB8AC3E}">
        <p14:creationId xmlns="" xmlns:p14="http://schemas.microsoft.com/office/powerpoint/2010/main" val="886772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5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195">
                                            <p:txEl>
                                              <p:pRg st="6" end="6"/>
                                            </p:txEl>
                                          </p:spTgt>
                                        </p:tgtEl>
                                        <p:attrNameLst>
                                          <p:attrName>style.visibility</p:attrName>
                                        </p:attrNameLst>
                                      </p:cBhvr>
                                      <p:to>
                                        <p:strVal val="visible"/>
                                      </p:to>
                                    </p:set>
                                    <p:anim calcmode="lin" valueType="num">
                                      <p:cBhvr additive="base">
                                        <p:cTn id="43" dur="5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US" smtClean="0"/>
              <a:t>Acceleration Analysis of FBM</a:t>
            </a:r>
          </a:p>
        </p:txBody>
      </p:sp>
      <p:sp>
        <p:nvSpPr>
          <p:cNvPr id="9219" name="Content Placeholder 2"/>
          <p:cNvSpPr>
            <a:spLocks noGrp="1"/>
          </p:cNvSpPr>
          <p:nvPr>
            <p:ph idx="1"/>
          </p:nvPr>
        </p:nvSpPr>
        <p:spPr/>
        <p:txBody>
          <a:bodyPr/>
          <a:lstStyle/>
          <a:p>
            <a:r>
              <a:rPr lang="en-US" sz="2500" smtClean="0"/>
              <a:t>Consider a FBM, </a:t>
            </a:r>
            <a:r>
              <a:rPr lang="en-US" sz="2500" smtClean="0">
                <a:solidFill>
                  <a:srgbClr val="FF0000"/>
                </a:solidFill>
              </a:rPr>
              <a:t>OABC </a:t>
            </a:r>
            <a:r>
              <a:rPr lang="en-US" sz="2500" smtClean="0"/>
              <a:t>(Link OC is fixed)</a:t>
            </a:r>
          </a:p>
          <a:p>
            <a:r>
              <a:rPr lang="en-US" sz="2500" smtClean="0"/>
              <a:t>Link OA rotates with </a:t>
            </a:r>
            <a:r>
              <a:rPr lang="en-US" sz="2500" smtClean="0">
                <a:sym typeface="Symbol" panose="05050102010706020507" pitchFamily="18" charset="2"/>
              </a:rPr>
              <a:t> rad/sec, and </a:t>
            </a:r>
            <a:r>
              <a:rPr lang="en-US" sz="2800" smtClean="0">
                <a:sym typeface="Symbol" panose="05050102010706020507" pitchFamily="18" charset="2"/>
              </a:rPr>
              <a:t>  rad/sec</a:t>
            </a:r>
            <a:r>
              <a:rPr lang="en-US" sz="2800" baseline="30000" smtClean="0">
                <a:sym typeface="Symbol" panose="05050102010706020507" pitchFamily="18" charset="2"/>
              </a:rPr>
              <a:t>2</a:t>
            </a:r>
            <a:r>
              <a:rPr lang="en-US" sz="2800" smtClean="0">
                <a:sym typeface="Symbol" panose="05050102010706020507" pitchFamily="18" charset="2"/>
              </a:rPr>
              <a:t>  </a:t>
            </a:r>
            <a:r>
              <a:rPr lang="en-US" sz="2500" smtClean="0">
                <a:sym typeface="Symbol" panose="05050102010706020507" pitchFamily="18" charset="2"/>
              </a:rPr>
              <a:t>CW</a:t>
            </a:r>
          </a:p>
          <a:p>
            <a:r>
              <a:rPr lang="en-US" sz="2500" smtClean="0">
                <a:sym typeface="Symbol" panose="05050102010706020507" pitchFamily="18" charset="2"/>
              </a:rPr>
              <a:t>Loop closure equation (LCE) for the FBM shown is </a:t>
            </a:r>
          </a:p>
          <a:p>
            <a:pPr lvl="1">
              <a:buFontTx/>
              <a:buNone/>
            </a:pPr>
            <a:r>
              <a:rPr lang="en-US" sz="2500" smtClean="0">
                <a:sym typeface="Symbol" panose="05050102010706020507" pitchFamily="18" charset="2"/>
              </a:rPr>
              <a:t>P</a:t>
            </a:r>
            <a:r>
              <a:rPr lang="en-US" sz="2500" baseline="-25000" smtClean="0">
                <a:sym typeface="Symbol" panose="05050102010706020507" pitchFamily="18" charset="2"/>
              </a:rPr>
              <a:t>AO</a:t>
            </a:r>
            <a:r>
              <a:rPr lang="en-US" sz="2500" smtClean="0">
                <a:sym typeface="Symbol" panose="05050102010706020507" pitchFamily="18" charset="2"/>
              </a:rPr>
              <a:t>+P</a:t>
            </a:r>
            <a:r>
              <a:rPr lang="en-US" sz="2500" baseline="-25000" smtClean="0">
                <a:sym typeface="Symbol" panose="05050102010706020507" pitchFamily="18" charset="2"/>
              </a:rPr>
              <a:t>BA</a:t>
            </a:r>
            <a:r>
              <a:rPr lang="en-US" sz="2500" smtClean="0">
                <a:sym typeface="Symbol" panose="05050102010706020507" pitchFamily="18" charset="2"/>
              </a:rPr>
              <a:t>+P</a:t>
            </a:r>
            <a:r>
              <a:rPr lang="en-US" sz="2500" baseline="-25000" smtClean="0">
                <a:sym typeface="Symbol" panose="05050102010706020507" pitchFamily="18" charset="2"/>
              </a:rPr>
              <a:t>CB</a:t>
            </a:r>
            <a:r>
              <a:rPr lang="en-US" sz="2500" smtClean="0">
                <a:sym typeface="Symbol" panose="05050102010706020507" pitchFamily="18" charset="2"/>
              </a:rPr>
              <a:t>+P</a:t>
            </a:r>
            <a:r>
              <a:rPr lang="en-US" sz="2500" baseline="-25000" smtClean="0">
                <a:sym typeface="Symbol" panose="05050102010706020507" pitchFamily="18" charset="2"/>
              </a:rPr>
              <a:t>OC</a:t>
            </a:r>
            <a:r>
              <a:rPr lang="en-US" sz="2500" smtClean="0">
                <a:sym typeface="Symbol" panose="05050102010706020507" pitchFamily="18" charset="2"/>
              </a:rPr>
              <a:t>=0</a:t>
            </a:r>
          </a:p>
          <a:p>
            <a:r>
              <a:rPr lang="en-US" sz="2400" smtClean="0">
                <a:sym typeface="Symbol" panose="05050102010706020507" pitchFamily="18" charset="2"/>
              </a:rPr>
              <a:t>Consider the feasible velocity                                           equation after conversion V</a:t>
            </a:r>
            <a:r>
              <a:rPr lang="en-US" sz="2400" baseline="-25000" smtClean="0">
                <a:sym typeface="Symbol" panose="05050102010706020507" pitchFamily="18" charset="2"/>
              </a:rPr>
              <a:t>BA</a:t>
            </a:r>
            <a:r>
              <a:rPr lang="en-US" sz="2400" smtClean="0">
                <a:sym typeface="Symbol" panose="05050102010706020507" pitchFamily="18" charset="2"/>
              </a:rPr>
              <a:t>+V</a:t>
            </a:r>
            <a:r>
              <a:rPr lang="en-US" sz="2400" baseline="-25000" smtClean="0">
                <a:sym typeface="Symbol" panose="05050102010706020507" pitchFamily="18" charset="2"/>
              </a:rPr>
              <a:t>AO</a:t>
            </a:r>
            <a:r>
              <a:rPr lang="en-US" sz="2400" smtClean="0">
                <a:sym typeface="Symbol" panose="05050102010706020507" pitchFamily="18" charset="2"/>
              </a:rPr>
              <a:t> = V</a:t>
            </a:r>
            <a:r>
              <a:rPr lang="en-US" sz="2400" baseline="-25000" smtClean="0">
                <a:sym typeface="Symbol" panose="05050102010706020507" pitchFamily="18" charset="2"/>
              </a:rPr>
              <a:t>BO</a:t>
            </a:r>
            <a:endParaRPr lang="en-US" sz="2500" smtClean="0"/>
          </a:p>
          <a:p>
            <a:r>
              <a:rPr lang="en-US" sz="2500" smtClean="0"/>
              <a:t>Convert it to acceleration equation </a:t>
            </a:r>
            <a:r>
              <a:rPr lang="en-US" sz="2800" smtClean="0">
                <a:sym typeface="Symbol" panose="05050102010706020507" pitchFamily="18" charset="2"/>
              </a:rPr>
              <a:t>A</a:t>
            </a:r>
            <a:r>
              <a:rPr lang="en-US" sz="2800" baseline="-25000" smtClean="0">
                <a:sym typeface="Symbol" panose="05050102010706020507" pitchFamily="18" charset="2"/>
              </a:rPr>
              <a:t>BA</a:t>
            </a:r>
            <a:r>
              <a:rPr lang="en-US" sz="2800" smtClean="0">
                <a:sym typeface="Symbol" panose="05050102010706020507" pitchFamily="18" charset="2"/>
              </a:rPr>
              <a:t>+A</a:t>
            </a:r>
            <a:r>
              <a:rPr lang="en-US" sz="2800" baseline="-25000" smtClean="0">
                <a:sym typeface="Symbol" panose="05050102010706020507" pitchFamily="18" charset="2"/>
              </a:rPr>
              <a:t>AO</a:t>
            </a:r>
            <a:r>
              <a:rPr lang="en-US" sz="2800" smtClean="0">
                <a:sym typeface="Symbol" panose="05050102010706020507" pitchFamily="18" charset="2"/>
              </a:rPr>
              <a:t> = A</a:t>
            </a:r>
            <a:r>
              <a:rPr lang="en-US" sz="2800" baseline="-25000" smtClean="0">
                <a:sym typeface="Symbol" panose="05050102010706020507" pitchFamily="18" charset="2"/>
              </a:rPr>
              <a:t>BO</a:t>
            </a:r>
          </a:p>
          <a:p>
            <a:r>
              <a:rPr lang="en-US" sz="2400" smtClean="0">
                <a:sym typeface="Symbol" panose="05050102010706020507" pitchFamily="18" charset="2"/>
              </a:rPr>
              <a:t>Each rotating link will have two components as such centripetal component and tangential component</a:t>
            </a:r>
          </a:p>
          <a:p>
            <a:r>
              <a:rPr lang="en-US" sz="2400" smtClean="0">
                <a:sym typeface="Symbol" panose="05050102010706020507" pitchFamily="18" charset="2"/>
              </a:rPr>
              <a:t>Therefore the acceleration table is developed as below</a:t>
            </a:r>
            <a:endParaRPr lang="en-US" sz="2400" smtClean="0"/>
          </a:p>
        </p:txBody>
      </p:sp>
      <p:sp>
        <p:nvSpPr>
          <p:cNvPr id="8196" name="Footer Placeholder 3"/>
          <p:cNvSpPr>
            <a:spLocks noGrp="1"/>
          </p:cNvSpPr>
          <p:nvPr>
            <p:ph type="ftr" sz="quarter" idx="4294967295"/>
          </p:nvPr>
        </p:nvSpPr>
        <p:spPr>
          <a:xfrm>
            <a:off x="5286375" y="6245225"/>
            <a:ext cx="3857625" cy="612775"/>
          </a:xfrm>
          <a:prstGeom prst="rect">
            <a:avLst/>
          </a:prstGeom>
          <a:ln/>
          <a:extLs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000" smtClean="0">
                <a:solidFill>
                  <a:schemeClr val="bg1"/>
                </a:solidFill>
              </a:rPr>
              <a:t>Dr.S.Rasool Mohideen</a:t>
            </a:r>
          </a:p>
          <a:p>
            <a:pPr>
              <a:spcBef>
                <a:spcPct val="0"/>
              </a:spcBef>
              <a:buFontTx/>
              <a:buNone/>
            </a:pPr>
            <a:r>
              <a:rPr lang="en-US" sz="1000" smtClean="0">
                <a:solidFill>
                  <a:schemeClr val="bg1"/>
                </a:solidFill>
              </a:rPr>
              <a:t>Department of Mechanical Engineering</a:t>
            </a:r>
          </a:p>
          <a:p>
            <a:pPr>
              <a:spcBef>
                <a:spcPct val="0"/>
              </a:spcBef>
              <a:buFontTx/>
              <a:buNone/>
            </a:pPr>
            <a:r>
              <a:rPr lang="en-US" sz="1000" smtClean="0">
                <a:solidFill>
                  <a:schemeClr val="bg1"/>
                </a:solidFill>
              </a:rPr>
              <a:t>Faculty of Mechanical and Manufacturing Engineering</a:t>
            </a:r>
          </a:p>
          <a:p>
            <a:pPr>
              <a:spcBef>
                <a:spcPct val="0"/>
              </a:spcBef>
              <a:buFontTx/>
              <a:buNone/>
            </a:pPr>
            <a:r>
              <a:rPr lang="en-US" sz="1000" smtClean="0">
                <a:solidFill>
                  <a:schemeClr val="bg1"/>
                </a:solidFill>
              </a:rPr>
              <a:t>University Tun Hussein Onn Malaysia</a:t>
            </a:r>
          </a:p>
          <a:p>
            <a:pPr>
              <a:spcBef>
                <a:spcPct val="0"/>
              </a:spcBef>
              <a:buFontTx/>
              <a:buNone/>
            </a:pPr>
            <a:endParaRPr lang="en-US" sz="1000" smtClean="0">
              <a:solidFill>
                <a:schemeClr val="bg1"/>
              </a:solidFill>
            </a:endParaRPr>
          </a:p>
        </p:txBody>
      </p:sp>
      <p:grpSp>
        <p:nvGrpSpPr>
          <p:cNvPr id="8197" name="Group 44"/>
          <p:cNvGrpSpPr>
            <a:grpSpLocks/>
          </p:cNvGrpSpPr>
          <p:nvPr/>
        </p:nvGrpSpPr>
        <p:grpSpPr bwMode="auto">
          <a:xfrm>
            <a:off x="5857875" y="2571750"/>
            <a:ext cx="2928938" cy="1220788"/>
            <a:chOff x="2903282" y="2266509"/>
            <a:chExt cx="6383626" cy="3688002"/>
          </a:xfrm>
        </p:grpSpPr>
        <p:cxnSp>
          <p:nvCxnSpPr>
            <p:cNvPr id="6" name="Straight Connector 5"/>
            <p:cNvCxnSpPr/>
            <p:nvPr/>
          </p:nvCxnSpPr>
          <p:spPr>
            <a:xfrm rot="5400000" flipH="1" flipV="1">
              <a:off x="3464420" y="3535180"/>
              <a:ext cx="1573035" cy="1069126"/>
            </a:xfrm>
            <a:prstGeom prst="line">
              <a:avLst/>
            </a:prstGeom>
            <a:ln w="76200">
              <a:solidFill>
                <a:schemeClr val="accent6">
                  <a:lumMod val="60000"/>
                  <a:lumOff val="40000"/>
                </a:schemeClr>
              </a:solid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V="1">
              <a:off x="4785500" y="2645382"/>
              <a:ext cx="3428821" cy="637845"/>
            </a:xfrm>
            <a:prstGeom prst="line">
              <a:avLst/>
            </a:prstGeom>
            <a:ln w="76200">
              <a:solidFill>
                <a:schemeClr val="accent2">
                  <a:lumMod val="60000"/>
                  <a:lumOff val="40000"/>
                </a:schemeClr>
              </a:solidFill>
            </a:ln>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rot="16200000" flipH="1">
              <a:off x="7430295" y="3429408"/>
              <a:ext cx="2138944" cy="570892"/>
            </a:xfrm>
            <a:prstGeom prst="line">
              <a:avLst/>
            </a:prstGeom>
            <a:ln w="76200">
              <a:solidFill>
                <a:schemeClr val="accent6">
                  <a:lumMod val="60000"/>
                  <a:lumOff val="40000"/>
                </a:schemeClr>
              </a:solidFill>
            </a:ln>
          </p:spPr>
          <p:style>
            <a:lnRef idx="3">
              <a:schemeClr val="dk1"/>
            </a:lnRef>
            <a:fillRef idx="0">
              <a:schemeClr val="dk1"/>
            </a:fillRef>
            <a:effectRef idx="2">
              <a:schemeClr val="dk1"/>
            </a:effectRef>
            <a:fontRef idx="minor">
              <a:schemeClr val="tx1"/>
            </a:fontRef>
          </p:style>
        </p:cxnSp>
        <p:cxnSp>
          <p:nvCxnSpPr>
            <p:cNvPr id="12" name="Straight Connector 11"/>
            <p:cNvCxnSpPr/>
            <p:nvPr/>
          </p:nvCxnSpPr>
          <p:spPr>
            <a:xfrm flipV="1">
              <a:off x="3716374" y="4784326"/>
              <a:ext cx="5068839" cy="71936"/>
            </a:xfrm>
            <a:prstGeom prst="line">
              <a:avLst/>
            </a:prstGeom>
            <a:ln w="76200">
              <a:solidFill>
                <a:schemeClr val="accent6">
                  <a:lumMod val="60000"/>
                  <a:lumOff val="40000"/>
                </a:schemeClr>
              </a:solidFill>
            </a:ln>
          </p:spPr>
          <p:style>
            <a:lnRef idx="3">
              <a:schemeClr val="dk1"/>
            </a:lnRef>
            <a:fillRef idx="0">
              <a:schemeClr val="dk1"/>
            </a:fillRef>
            <a:effectRef idx="2">
              <a:schemeClr val="dk1"/>
            </a:effectRef>
            <a:fontRef idx="minor">
              <a:schemeClr val="tx1"/>
            </a:fontRef>
          </p:style>
        </p:cxnSp>
        <p:sp>
          <p:nvSpPr>
            <p:cNvPr id="15" name="Oval 14"/>
            <p:cNvSpPr/>
            <p:nvPr/>
          </p:nvSpPr>
          <p:spPr>
            <a:xfrm>
              <a:off x="4712842" y="3283227"/>
              <a:ext cx="72658" cy="47958"/>
            </a:xfrm>
            <a:prstGeom prst="ellipse">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16" name="Oval 15"/>
            <p:cNvSpPr/>
            <p:nvPr/>
          </p:nvSpPr>
          <p:spPr>
            <a:xfrm>
              <a:off x="3716374" y="4813101"/>
              <a:ext cx="69199" cy="43161"/>
            </a:xfrm>
            <a:prstGeom prst="ellipse">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17" name="Oval 16"/>
            <p:cNvSpPr/>
            <p:nvPr/>
          </p:nvSpPr>
          <p:spPr>
            <a:xfrm>
              <a:off x="8145121" y="2645382"/>
              <a:ext cx="69199" cy="43161"/>
            </a:xfrm>
            <a:prstGeom prst="ellipse">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18" name="Oval 17"/>
            <p:cNvSpPr/>
            <p:nvPr/>
          </p:nvSpPr>
          <p:spPr>
            <a:xfrm>
              <a:off x="8716014" y="4712387"/>
              <a:ext cx="69199" cy="47958"/>
            </a:xfrm>
            <a:prstGeom prst="ellipse">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8206" name="TextBox 18"/>
            <p:cNvSpPr txBox="1">
              <a:spLocks noChangeArrowheads="1"/>
            </p:cNvSpPr>
            <p:nvPr/>
          </p:nvSpPr>
          <p:spPr bwMode="auto">
            <a:xfrm>
              <a:off x="2903282" y="4208825"/>
              <a:ext cx="501694" cy="1381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O</a:t>
              </a:r>
            </a:p>
          </p:txBody>
        </p:sp>
        <p:sp>
          <p:nvSpPr>
            <p:cNvPr id="8207" name="TextBox 19"/>
            <p:cNvSpPr txBox="1">
              <a:spLocks noChangeArrowheads="1"/>
            </p:cNvSpPr>
            <p:nvPr/>
          </p:nvSpPr>
          <p:spPr bwMode="auto">
            <a:xfrm>
              <a:off x="3837471" y="2482322"/>
              <a:ext cx="501694" cy="1381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A</a:t>
              </a:r>
            </a:p>
          </p:txBody>
        </p:sp>
        <p:sp>
          <p:nvSpPr>
            <p:cNvPr id="8208" name="TextBox 20"/>
            <p:cNvSpPr txBox="1">
              <a:spLocks noChangeArrowheads="1"/>
            </p:cNvSpPr>
            <p:nvPr/>
          </p:nvSpPr>
          <p:spPr bwMode="auto">
            <a:xfrm>
              <a:off x="8508417" y="2266509"/>
              <a:ext cx="501694" cy="1381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B</a:t>
              </a:r>
            </a:p>
          </p:txBody>
        </p:sp>
        <p:sp>
          <p:nvSpPr>
            <p:cNvPr id="8209" name="TextBox 21"/>
            <p:cNvSpPr txBox="1">
              <a:spLocks noChangeArrowheads="1"/>
            </p:cNvSpPr>
            <p:nvPr/>
          </p:nvSpPr>
          <p:spPr bwMode="auto">
            <a:xfrm>
              <a:off x="8785214" y="4573309"/>
              <a:ext cx="501694" cy="1381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C</a:t>
              </a:r>
            </a:p>
          </p:txBody>
        </p:sp>
        <p:sp>
          <p:nvSpPr>
            <p:cNvPr id="23" name="Circular Arrow 22"/>
            <p:cNvSpPr/>
            <p:nvPr/>
          </p:nvSpPr>
          <p:spPr>
            <a:xfrm>
              <a:off x="3716374" y="3853933"/>
              <a:ext cx="1356304" cy="647437"/>
            </a:xfrm>
            <a:prstGeom prst="circularArrow">
              <a:avLst>
                <a:gd name="adj1" fmla="val 0"/>
                <a:gd name="adj2" fmla="val 1142319"/>
                <a:gd name="adj3" fmla="val 19489019"/>
                <a:gd name="adj4" fmla="val 10800000"/>
                <a:gd name="adj5" fmla="val 12500"/>
              </a:avLst>
            </a:prstGeom>
            <a:solidFill>
              <a:schemeClr val="accent2"/>
            </a:solidFill>
            <a:ln>
              <a:solidFill>
                <a:srgbClr val="A721A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cxnSp>
          <p:nvCxnSpPr>
            <p:cNvPr id="27" name="Straight Connector 26"/>
            <p:cNvCxnSpPr/>
            <p:nvPr/>
          </p:nvCxnSpPr>
          <p:spPr>
            <a:xfrm rot="5400000">
              <a:off x="4606665"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758903"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911142"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5063380"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5219077"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5367856"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5589294"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5738071"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5893770"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6046008"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6198246"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6350485"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6526942"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6679180"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6831418"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6981928" y="4891509"/>
              <a:ext cx="215814" cy="14531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7135894"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7288133"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 xmlns:p14="http://schemas.microsoft.com/office/powerpoint/2010/main" val="2185866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wipe(down)">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wipe(down)">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wipe(down)">
                                      <p:cBhvr>
                                        <p:cTn id="17" dur="500"/>
                                        <p:tgtEl>
                                          <p:spTgt spid="9219">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9219">
                                            <p:txEl>
                                              <p:pRg st="3" end="3"/>
                                            </p:txEl>
                                          </p:spTgt>
                                        </p:tgtEl>
                                        <p:attrNameLst>
                                          <p:attrName>style.visibility</p:attrName>
                                        </p:attrNameLst>
                                      </p:cBhvr>
                                      <p:to>
                                        <p:strVal val="visible"/>
                                      </p:to>
                                    </p:set>
                                    <p:animEffect transition="in" filter="wipe(down)">
                                      <p:cBhvr>
                                        <p:cTn id="20" dur="500"/>
                                        <p:tgtEl>
                                          <p:spTgt spid="921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9219">
                                            <p:txEl>
                                              <p:pRg st="4" end="4"/>
                                            </p:txEl>
                                          </p:spTgt>
                                        </p:tgtEl>
                                        <p:attrNameLst>
                                          <p:attrName>style.visibility</p:attrName>
                                        </p:attrNameLst>
                                      </p:cBhvr>
                                      <p:to>
                                        <p:strVal val="visible"/>
                                      </p:to>
                                    </p:set>
                                    <p:animEffect transition="in" filter="wipe(down)">
                                      <p:cBhvr>
                                        <p:cTn id="25" dur="500"/>
                                        <p:tgtEl>
                                          <p:spTgt spid="9219">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9219">
                                            <p:txEl>
                                              <p:pRg st="5" end="5"/>
                                            </p:txEl>
                                          </p:spTgt>
                                        </p:tgtEl>
                                        <p:attrNameLst>
                                          <p:attrName>style.visibility</p:attrName>
                                        </p:attrNameLst>
                                      </p:cBhvr>
                                      <p:to>
                                        <p:strVal val="visible"/>
                                      </p:to>
                                    </p:set>
                                    <p:animEffect transition="in" filter="wipe(down)">
                                      <p:cBhvr>
                                        <p:cTn id="30" dur="500"/>
                                        <p:tgtEl>
                                          <p:spTgt spid="9219">
                                            <p:txEl>
                                              <p:pRg st="5" end="5"/>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9219">
                                            <p:txEl>
                                              <p:pRg st="6" end="6"/>
                                            </p:txEl>
                                          </p:spTgt>
                                        </p:tgtEl>
                                        <p:attrNameLst>
                                          <p:attrName>style.visibility</p:attrName>
                                        </p:attrNameLst>
                                      </p:cBhvr>
                                      <p:to>
                                        <p:strVal val="visible"/>
                                      </p:to>
                                    </p:set>
                                    <p:animEffect transition="in" filter="wipe(down)">
                                      <p:cBhvr>
                                        <p:cTn id="35" dur="500"/>
                                        <p:tgtEl>
                                          <p:spTgt spid="9219">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9219">
                                            <p:txEl>
                                              <p:pRg st="7" end="7"/>
                                            </p:txEl>
                                          </p:spTgt>
                                        </p:tgtEl>
                                        <p:attrNameLst>
                                          <p:attrName>style.visibility</p:attrName>
                                        </p:attrNameLst>
                                      </p:cBhvr>
                                      <p:to>
                                        <p:strVal val="visible"/>
                                      </p:to>
                                    </p:set>
                                    <p:animEffect transition="in" filter="wipe(down)">
                                      <p:cBhvr>
                                        <p:cTn id="40" dur="500"/>
                                        <p:tgtEl>
                                          <p:spTgt spid="92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r>
              <a:rPr lang="en-US" sz="3600" smtClean="0"/>
              <a:t>Acceleration Analysis of FBM (Contd..)</a:t>
            </a:r>
          </a:p>
        </p:txBody>
      </p:sp>
      <p:sp>
        <p:nvSpPr>
          <p:cNvPr id="10243" name="Content Placeholder 2"/>
          <p:cNvSpPr>
            <a:spLocks noGrp="1"/>
          </p:cNvSpPr>
          <p:nvPr>
            <p:ph idx="1"/>
          </p:nvPr>
        </p:nvSpPr>
        <p:spPr/>
        <p:txBody>
          <a:bodyPr/>
          <a:lstStyle/>
          <a:p>
            <a:r>
              <a:rPr lang="en-US" sz="2800" smtClean="0"/>
              <a:t>Acceleration Table</a:t>
            </a:r>
          </a:p>
        </p:txBody>
      </p:sp>
      <p:sp>
        <p:nvSpPr>
          <p:cNvPr id="9220" name="Footer Placeholder 3"/>
          <p:cNvSpPr>
            <a:spLocks noGrp="1"/>
          </p:cNvSpPr>
          <p:nvPr>
            <p:ph type="ftr" sz="quarter" idx="4294967295"/>
          </p:nvPr>
        </p:nvSpPr>
        <p:spPr>
          <a:xfrm>
            <a:off x="5286375" y="6245225"/>
            <a:ext cx="3857625" cy="612775"/>
          </a:xfrm>
          <a:prstGeom prst="rect">
            <a:avLst/>
          </a:prstGeom>
          <a:ln/>
          <a:extLs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000" smtClean="0">
                <a:solidFill>
                  <a:schemeClr val="bg1"/>
                </a:solidFill>
              </a:rPr>
              <a:t>Dr.S.Rasool Mohideen</a:t>
            </a:r>
          </a:p>
          <a:p>
            <a:pPr>
              <a:spcBef>
                <a:spcPct val="0"/>
              </a:spcBef>
              <a:buFontTx/>
              <a:buNone/>
            </a:pPr>
            <a:r>
              <a:rPr lang="en-US" sz="1000" smtClean="0">
                <a:solidFill>
                  <a:schemeClr val="bg1"/>
                </a:solidFill>
              </a:rPr>
              <a:t>Department of Mechanical Engineering</a:t>
            </a:r>
          </a:p>
          <a:p>
            <a:pPr>
              <a:spcBef>
                <a:spcPct val="0"/>
              </a:spcBef>
              <a:buFontTx/>
              <a:buNone/>
            </a:pPr>
            <a:r>
              <a:rPr lang="en-US" sz="1000" smtClean="0">
                <a:solidFill>
                  <a:schemeClr val="bg1"/>
                </a:solidFill>
              </a:rPr>
              <a:t>Faculty of Mechanical and Manufacturing Engineering</a:t>
            </a:r>
          </a:p>
          <a:p>
            <a:pPr>
              <a:spcBef>
                <a:spcPct val="0"/>
              </a:spcBef>
              <a:buFontTx/>
              <a:buNone/>
            </a:pPr>
            <a:r>
              <a:rPr lang="en-US" sz="1000" smtClean="0">
                <a:solidFill>
                  <a:schemeClr val="bg1"/>
                </a:solidFill>
              </a:rPr>
              <a:t>University Tun Hussein Onn Malaysia</a:t>
            </a:r>
          </a:p>
          <a:p>
            <a:pPr>
              <a:spcBef>
                <a:spcPct val="0"/>
              </a:spcBef>
              <a:buFontTx/>
              <a:buNone/>
            </a:pPr>
            <a:endParaRPr lang="en-US" sz="1000" smtClean="0">
              <a:solidFill>
                <a:schemeClr val="bg1"/>
              </a:solidFill>
            </a:endParaRPr>
          </a:p>
        </p:txBody>
      </p:sp>
      <p:graphicFrame>
        <p:nvGraphicFramePr>
          <p:cNvPr id="5" name="Table 4"/>
          <p:cNvGraphicFramePr>
            <a:graphicFrameLocks noGrp="1"/>
          </p:cNvGraphicFramePr>
          <p:nvPr/>
        </p:nvGraphicFramePr>
        <p:xfrm>
          <a:off x="857224" y="1785926"/>
          <a:ext cx="7715306" cy="4249122"/>
        </p:xfrm>
        <a:graphic>
          <a:graphicData uri="http://schemas.openxmlformats.org/drawingml/2006/table">
            <a:tbl>
              <a:tblPr firstRow="1" bandRow="1">
                <a:tableStyleId>{5C22544A-7EE6-4342-B048-85BDC9FD1C3A}</a:tableStyleId>
              </a:tblPr>
              <a:tblGrid>
                <a:gridCol w="714380"/>
                <a:gridCol w="1500198"/>
                <a:gridCol w="1643074"/>
                <a:gridCol w="1500198"/>
                <a:gridCol w="1428760"/>
                <a:gridCol w="928696"/>
              </a:tblGrid>
              <a:tr h="428628">
                <a:tc rowSpan="2">
                  <a:txBody>
                    <a:bodyPr/>
                    <a:lstStyle/>
                    <a:p>
                      <a:pPr algn="ctr"/>
                      <a:r>
                        <a:rPr lang="en-US" dirty="0" smtClean="0">
                          <a:solidFill>
                            <a:schemeClr val="tx1"/>
                          </a:solidFill>
                        </a:rPr>
                        <a:t>Acceleration Component</a:t>
                      </a:r>
                      <a:endParaRPr lang="en-US" dirty="0">
                        <a:solidFill>
                          <a:schemeClr val="tx1"/>
                        </a:solidFill>
                      </a:endParaRPr>
                    </a:p>
                  </a:txBody>
                  <a:tcPr vert="vert"/>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Vector representation</a:t>
                      </a:r>
                    </a:p>
                    <a:p>
                      <a:pPr algn="ctr"/>
                      <a:endParaRPr lang="en-US" dirty="0">
                        <a:solidFill>
                          <a:schemeClr val="tx1"/>
                        </a:solidFill>
                      </a:endParaRPr>
                    </a:p>
                  </a:txBody>
                  <a:tcPr/>
                </a:tc>
                <a:tc hMerge="1">
                  <a:txBody>
                    <a:bodyPr/>
                    <a:lstStyle/>
                    <a:p>
                      <a:pPr algn="ctr"/>
                      <a:endParaRPr lang="en-US" dirty="0">
                        <a:solidFill>
                          <a:schemeClr val="tx1"/>
                        </a:solidFill>
                      </a:endParaRPr>
                    </a:p>
                  </a:txBody>
                  <a:tcPr/>
                </a:tc>
                <a:tc rowSpan="2">
                  <a:txBody>
                    <a:bodyPr/>
                    <a:lstStyle/>
                    <a:p>
                      <a:pPr algn="ctr"/>
                      <a:r>
                        <a:rPr lang="en-US" dirty="0" smtClean="0">
                          <a:solidFill>
                            <a:schemeClr val="tx1"/>
                          </a:solidFill>
                        </a:rPr>
                        <a:t>Magnitude</a:t>
                      </a:r>
                      <a:endParaRPr lang="en-US" dirty="0">
                        <a:solidFill>
                          <a:schemeClr val="tx1"/>
                        </a:solidFill>
                      </a:endParaRPr>
                    </a:p>
                  </a:txBody>
                  <a:tcPr/>
                </a:tc>
                <a:tc rowSpan="2">
                  <a:txBody>
                    <a:bodyPr/>
                    <a:lstStyle/>
                    <a:p>
                      <a:pPr algn="ctr"/>
                      <a:r>
                        <a:rPr lang="en-US" dirty="0" smtClean="0">
                          <a:solidFill>
                            <a:schemeClr val="tx1"/>
                          </a:solidFill>
                        </a:rPr>
                        <a:t>Direction</a:t>
                      </a:r>
                      <a:endParaRPr lang="en-US" dirty="0">
                        <a:solidFill>
                          <a:schemeClr val="tx1"/>
                        </a:solidFill>
                      </a:endParaRPr>
                    </a:p>
                  </a:txBody>
                  <a:tcPr/>
                </a:tc>
                <a:tc rowSpan="2">
                  <a:txBody>
                    <a:bodyPr/>
                    <a:lstStyle/>
                    <a:p>
                      <a:pPr algn="ctr"/>
                      <a:r>
                        <a:rPr lang="en-US" dirty="0" smtClean="0">
                          <a:solidFill>
                            <a:schemeClr val="tx1"/>
                          </a:solidFill>
                        </a:rPr>
                        <a:t>Sense</a:t>
                      </a:r>
                      <a:endParaRPr lang="en-US" dirty="0">
                        <a:solidFill>
                          <a:schemeClr val="tx1"/>
                        </a:solidFill>
                      </a:endParaRPr>
                    </a:p>
                  </a:txBody>
                  <a:tcPr/>
                </a:tc>
              </a:tr>
              <a:tr h="1145870">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solidFill>
                            <a:schemeClr val="tx1"/>
                          </a:solidFill>
                        </a:rPr>
                        <a:t>Centripetal</a:t>
                      </a:r>
                    </a:p>
                    <a:p>
                      <a:pPr algn="ctr"/>
                      <a:r>
                        <a:rPr lang="en-US" smtClean="0">
                          <a:solidFill>
                            <a:schemeClr val="tx1"/>
                          </a:solidFill>
                        </a:rPr>
                        <a:t>component</a:t>
                      </a:r>
                      <a:endParaRPr lang="en-US" dirty="0">
                        <a:solidFill>
                          <a:schemeClr val="tx1"/>
                        </a:solidFill>
                      </a:endParaRP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Tangential</a:t>
                      </a:r>
                    </a:p>
                    <a:p>
                      <a:pPr algn="ctr"/>
                      <a:r>
                        <a:rPr lang="en-US" dirty="0" smtClean="0">
                          <a:solidFill>
                            <a:schemeClr val="tx1"/>
                          </a:solidFill>
                        </a:rPr>
                        <a:t>component</a:t>
                      </a:r>
                      <a:endParaRPr lang="en-US" dirty="0">
                        <a:solidFill>
                          <a:schemeClr val="tx1"/>
                        </a:solidFill>
                      </a:endParaRPr>
                    </a:p>
                    <a:p>
                      <a:pPr algn="ctr"/>
                      <a:endParaRPr lang="en-US" dirty="0">
                        <a:solidFill>
                          <a:schemeClr val="tx1"/>
                        </a:solidFill>
                      </a:endParaRPr>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57190">
                <a:tc rowSpan="2">
                  <a:txBody>
                    <a:bodyPr/>
                    <a:lstStyle/>
                    <a:p>
                      <a:pPr algn="ctr"/>
                      <a:r>
                        <a:rPr lang="en-US" sz="2000" b="1" dirty="0" smtClean="0">
                          <a:sym typeface="Symbol"/>
                        </a:rPr>
                        <a:t>A</a:t>
                      </a:r>
                      <a:r>
                        <a:rPr lang="en-US" sz="2000" b="1" baseline="-25000" dirty="0" smtClean="0">
                          <a:sym typeface="Symbol"/>
                        </a:rPr>
                        <a:t>AO</a:t>
                      </a:r>
                      <a:endParaRPr lang="en-US" sz="2000" b="1" dirty="0"/>
                    </a:p>
                  </a:txBody>
                  <a:tcPr anchor="ctr"/>
                </a:tc>
                <a:tc>
                  <a:txBody>
                    <a:bodyPr/>
                    <a:lstStyle/>
                    <a:p>
                      <a:pPr algn="ctr"/>
                      <a:r>
                        <a:rPr lang="en-US" dirty="0" smtClean="0"/>
                        <a:t>o'a</a:t>
                      </a:r>
                      <a:r>
                        <a:rPr lang="en-US" baseline="-25000" dirty="0" smtClean="0"/>
                        <a:t>1</a:t>
                      </a:r>
                      <a:r>
                        <a:rPr lang="en-US" dirty="0" smtClean="0"/>
                        <a:t>’</a:t>
                      </a:r>
                      <a:endParaRPr lang="en-US" dirty="0"/>
                    </a:p>
                  </a:txBody>
                  <a:tcPr/>
                </a:tc>
                <a:tc>
                  <a:txBody>
                    <a:bodyPr/>
                    <a:lstStyle/>
                    <a:p>
                      <a:pPr algn="ctr"/>
                      <a:endParaRPr lang="en-US" dirty="0"/>
                    </a:p>
                  </a:txBody>
                  <a:tcPr/>
                </a:tc>
                <a:tc>
                  <a:txBody>
                    <a:bodyPr/>
                    <a:lstStyle/>
                    <a:p>
                      <a:pPr algn="ctr"/>
                      <a:r>
                        <a:rPr lang="en-US" dirty="0" smtClean="0"/>
                        <a:t>OA X </a:t>
                      </a:r>
                      <a:r>
                        <a:rPr lang="en-US" sz="1800" dirty="0" smtClean="0">
                          <a:sym typeface="Symbol"/>
                        </a:rPr>
                        <a:t></a:t>
                      </a:r>
                      <a:r>
                        <a:rPr lang="en-US" sz="1800" baseline="-25000" dirty="0" smtClean="0">
                          <a:sym typeface="Symbol"/>
                        </a:rPr>
                        <a:t>2</a:t>
                      </a:r>
                      <a:r>
                        <a:rPr lang="en-US" sz="1800" baseline="30000" dirty="0" smtClean="0">
                          <a:sym typeface="Symbol"/>
                        </a:rPr>
                        <a:t>2</a:t>
                      </a:r>
                      <a:endParaRPr lang="en-US" baseline="30000" dirty="0"/>
                    </a:p>
                  </a:txBody>
                  <a:tcPr/>
                </a:tc>
                <a:tc>
                  <a:txBody>
                    <a:bodyPr/>
                    <a:lstStyle/>
                    <a:p>
                      <a:pPr algn="ctr"/>
                      <a:r>
                        <a:rPr lang="en-US" dirty="0" smtClean="0"/>
                        <a:t>II OA</a:t>
                      </a:r>
                      <a:endParaRPr lang="en-US" dirty="0"/>
                    </a:p>
                  </a:txBody>
                  <a:tcPr/>
                </a:tc>
                <a:tc>
                  <a:txBody>
                    <a:bodyPr/>
                    <a:lstStyle/>
                    <a:p>
                      <a:pPr algn="ctr"/>
                      <a:r>
                        <a:rPr lang="en-US" dirty="0" smtClean="0"/>
                        <a:t>      O</a:t>
                      </a:r>
                      <a:endParaRPr lang="en-US" dirty="0"/>
                    </a:p>
                  </a:txBody>
                  <a:tcPr/>
                </a:tc>
              </a:tr>
              <a:tr h="634372">
                <a:tc vMerge="1">
                  <a:txBody>
                    <a:bodyPr/>
                    <a:lstStyle/>
                    <a:p>
                      <a:pPr algn="ctr"/>
                      <a:endParaRPr lang="en-US" dirty="0"/>
                    </a:p>
                  </a:txBody>
                  <a:tcPr/>
                </a:tc>
                <a:tc>
                  <a:txBody>
                    <a:bodyPr/>
                    <a:lstStyle/>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a:t>
                      </a:r>
                      <a:r>
                        <a:rPr lang="en-US" baseline="-25000" dirty="0" smtClean="0"/>
                        <a:t>1</a:t>
                      </a:r>
                      <a:r>
                        <a:rPr lang="en-US" dirty="0" smtClean="0"/>
                        <a:t>'a’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OA X</a:t>
                      </a:r>
                      <a:r>
                        <a:rPr lang="en-US" sz="2400" dirty="0" smtClean="0">
                          <a:sym typeface="Symbol"/>
                        </a:rPr>
                        <a:t></a:t>
                      </a:r>
                      <a:r>
                        <a:rPr lang="en-US" sz="2000" baseline="-25000" dirty="0" smtClean="0">
                          <a:sym typeface="Symbol"/>
                        </a:rPr>
                        <a:t>2</a:t>
                      </a:r>
                      <a:endParaRPr lang="en-US" baseline="-25000" dirty="0" smtClean="0"/>
                    </a:p>
                  </a:txBody>
                  <a:tcPr/>
                </a:tc>
                <a:tc>
                  <a:txBody>
                    <a:bodyPr/>
                    <a:lstStyle/>
                    <a:p>
                      <a:pPr algn="ctr"/>
                      <a:r>
                        <a:rPr lang="en-US" dirty="0" smtClean="0"/>
                        <a:t>         OA</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CW</a:t>
                      </a:r>
                      <a:endParaRPr lang="en-US" dirty="0"/>
                    </a:p>
                  </a:txBody>
                  <a:tcPr/>
                </a:tc>
              </a:tr>
              <a:tr h="352893">
                <a:tc rowSpan="2">
                  <a:txBody>
                    <a:bodyPr/>
                    <a:lstStyle/>
                    <a:p>
                      <a:pPr algn="ctr"/>
                      <a:r>
                        <a:rPr lang="en-US" sz="2000" b="1" dirty="0" smtClean="0">
                          <a:sym typeface="Symbol"/>
                        </a:rPr>
                        <a:t>A</a:t>
                      </a:r>
                      <a:r>
                        <a:rPr lang="en-US" sz="2000" b="1" baseline="-25000" dirty="0" smtClean="0">
                          <a:sym typeface="Symbol"/>
                        </a:rPr>
                        <a:t>BA</a:t>
                      </a:r>
                      <a:endParaRPr lang="en-US" sz="20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a'b</a:t>
                      </a:r>
                      <a:r>
                        <a:rPr lang="en-US" baseline="-25000" dirty="0" smtClean="0"/>
                        <a:t>1</a:t>
                      </a:r>
                      <a:r>
                        <a:rPr lang="en-US" dirty="0" smtClean="0"/>
                        <a:t>’</a:t>
                      </a:r>
                    </a:p>
                  </a:txBody>
                  <a:tcPr/>
                </a:tc>
                <a:tc>
                  <a:txBody>
                    <a:bodyPr/>
                    <a:lstStyle/>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AB X </a:t>
                      </a:r>
                      <a:r>
                        <a:rPr lang="en-US" sz="1800" dirty="0" smtClean="0">
                          <a:sym typeface="Symbol"/>
                        </a:rPr>
                        <a:t></a:t>
                      </a:r>
                      <a:r>
                        <a:rPr lang="en-US" sz="1800" baseline="-25000" dirty="0" smtClean="0">
                          <a:sym typeface="Symbol"/>
                        </a:rPr>
                        <a:t>3</a:t>
                      </a:r>
                      <a:r>
                        <a:rPr lang="en-US" sz="1800" baseline="30000" dirty="0" smtClean="0">
                          <a:sym typeface="Symbol"/>
                        </a:rPr>
                        <a:t>2</a:t>
                      </a:r>
                      <a:endParaRPr lang="en-US" baseline="300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II OA</a:t>
                      </a:r>
                    </a:p>
                  </a:txBody>
                  <a:tcPr/>
                </a:tc>
                <a:tc>
                  <a:txBody>
                    <a:bodyPr/>
                    <a:lstStyle/>
                    <a:p>
                      <a:pPr algn="ctr"/>
                      <a:r>
                        <a:rPr lang="en-US" dirty="0" smtClean="0"/>
                        <a:t>        A</a:t>
                      </a:r>
                      <a:endParaRPr lang="en-US" dirty="0"/>
                    </a:p>
                  </a:txBody>
                  <a:tcPr/>
                </a:tc>
              </a:tr>
              <a:tr h="352893">
                <a:tc vMerge="1">
                  <a:txBody>
                    <a:bodyPr/>
                    <a:lstStyle/>
                    <a:p>
                      <a:pPr algn="ctr"/>
                      <a:endParaRPr lang="en-US" b="1" dirty="0"/>
                    </a:p>
                  </a:txBody>
                  <a:tcPr/>
                </a:tc>
                <a:tc>
                  <a:txBody>
                    <a:bodyPr/>
                    <a:lstStyle/>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b</a:t>
                      </a:r>
                      <a:r>
                        <a:rPr lang="en-US" baseline="-25000" dirty="0" smtClean="0"/>
                        <a:t>1</a:t>
                      </a:r>
                      <a:r>
                        <a:rPr lang="en-US" dirty="0" smtClean="0"/>
                        <a:t>'b’</a:t>
                      </a:r>
                    </a:p>
                  </a:txBody>
                  <a:tcPr/>
                </a:tc>
                <a:tc>
                  <a:txBody>
                    <a:bodyPr/>
                    <a:lstStyle/>
                    <a:p>
                      <a:pPr algn="ctr"/>
                      <a:r>
                        <a:rPr lang="en-US" dirty="0" smtClean="0"/>
                        <a:t>---</a:t>
                      </a:r>
                      <a:endParaRPr lang="en-US" dirty="0"/>
                    </a:p>
                  </a:txBody>
                  <a:tcPr/>
                </a:tc>
                <a:tc>
                  <a:txBody>
                    <a:bodyPr/>
                    <a:lstStyle/>
                    <a:p>
                      <a:pPr algn="ctr"/>
                      <a:r>
                        <a:rPr lang="en-US" dirty="0" smtClean="0"/>
                        <a:t>           AB</a:t>
                      </a:r>
                      <a:endParaRPr lang="en-US" dirty="0"/>
                    </a:p>
                  </a:txBody>
                  <a:tcPr/>
                </a:tc>
                <a:tc>
                  <a:txBody>
                    <a:bodyPr/>
                    <a:lstStyle/>
                    <a:p>
                      <a:pPr algn="ctr"/>
                      <a:r>
                        <a:rPr lang="en-US" dirty="0" smtClean="0"/>
                        <a:t>---</a:t>
                      </a:r>
                      <a:endParaRPr lang="en-US" dirty="0"/>
                    </a:p>
                  </a:txBody>
                  <a:tcPr/>
                </a:tc>
              </a:tr>
              <a:tr h="327159">
                <a:tc rowSpan="2">
                  <a:txBody>
                    <a:bodyPr/>
                    <a:lstStyle/>
                    <a:p>
                      <a:pPr algn="ctr"/>
                      <a:r>
                        <a:rPr lang="en-US" sz="1800" dirty="0" smtClean="0">
                          <a:sym typeface="Symbol"/>
                        </a:rPr>
                        <a:t> </a:t>
                      </a:r>
                      <a:r>
                        <a:rPr lang="en-US" sz="2000" dirty="0" smtClean="0">
                          <a:sym typeface="Symbol"/>
                        </a:rPr>
                        <a:t>A</a:t>
                      </a:r>
                      <a:r>
                        <a:rPr lang="en-US" sz="1800" baseline="-25000" dirty="0" smtClean="0">
                          <a:sym typeface="Symbol"/>
                        </a:rPr>
                        <a:t>BO</a:t>
                      </a:r>
                      <a:r>
                        <a:rPr lang="en-US" sz="1800" dirty="0" smtClean="0">
                          <a:sym typeface="Symbol"/>
                        </a:rPr>
                        <a:t> </a:t>
                      </a:r>
                      <a:endParaRPr lang="en-US" dirty="0"/>
                    </a:p>
                  </a:txBody>
                  <a:tcPr anchor="ctr"/>
                </a:tc>
                <a:tc>
                  <a:txBody>
                    <a:bodyPr/>
                    <a:lstStyle/>
                    <a:p>
                      <a:pPr algn="ctr"/>
                      <a:r>
                        <a:rPr lang="en-US" dirty="0" smtClean="0"/>
                        <a:t>o'b</a:t>
                      </a:r>
                      <a:r>
                        <a:rPr lang="en-US" baseline="-25000" dirty="0" smtClean="0"/>
                        <a:t>1</a:t>
                      </a:r>
                      <a:r>
                        <a:rPr lang="en-US" dirty="0" smtClean="0"/>
                        <a:t>'</a:t>
                      </a:r>
                      <a:endParaRPr lang="en-US" dirty="0"/>
                    </a:p>
                  </a:txBody>
                  <a:tcPr/>
                </a:tc>
                <a:tc>
                  <a:txBody>
                    <a:bodyPr/>
                    <a:lstStyle/>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CB </a:t>
                      </a:r>
                      <a:r>
                        <a:rPr lang="en-US" smtClean="0"/>
                        <a:t>X </a:t>
                      </a:r>
                      <a:r>
                        <a:rPr lang="en-US" sz="1800" smtClean="0">
                          <a:sym typeface="Symbol"/>
                        </a:rPr>
                        <a:t></a:t>
                      </a:r>
                      <a:r>
                        <a:rPr lang="en-US" sz="1800" baseline="-25000" smtClean="0">
                          <a:sym typeface="Symbol"/>
                        </a:rPr>
                        <a:t>4</a:t>
                      </a:r>
                      <a:r>
                        <a:rPr lang="en-US" sz="1800" baseline="30000" smtClean="0">
                          <a:sym typeface="Symbol"/>
                        </a:rPr>
                        <a:t>2</a:t>
                      </a:r>
                      <a:endParaRPr lang="en-US" baseline="30000" dirty="0" smtClean="0"/>
                    </a:p>
                  </a:txBody>
                  <a:tcPr/>
                </a:tc>
                <a:tc>
                  <a:txBody>
                    <a:bodyPr/>
                    <a:lstStyle/>
                    <a:p>
                      <a:pPr algn="ctr"/>
                      <a:r>
                        <a:rPr lang="en-US" dirty="0" smtClean="0"/>
                        <a:t>      II    CB</a:t>
                      </a:r>
                      <a:endParaRPr lang="en-US" dirty="0"/>
                    </a:p>
                  </a:txBody>
                  <a:tcPr/>
                </a:tc>
                <a:tc>
                  <a:txBody>
                    <a:bodyPr/>
                    <a:lstStyle/>
                    <a:p>
                      <a:pPr algn="ctr"/>
                      <a:r>
                        <a:rPr lang="en-US" baseline="0" dirty="0" smtClean="0"/>
                        <a:t>     C</a:t>
                      </a:r>
                      <a:endParaRPr lang="en-US" dirty="0"/>
                    </a:p>
                  </a:txBody>
                  <a:tcPr/>
                </a:tc>
              </a:tr>
              <a:tr h="327159">
                <a:tc vMerge="1">
                  <a:txBody>
                    <a:bodyPr/>
                    <a:lstStyle/>
                    <a:p>
                      <a:endParaRPr lang="en-US" dirty="0"/>
                    </a:p>
                  </a:txBody>
                  <a:tcPr/>
                </a:tc>
                <a:tc>
                  <a:txBody>
                    <a:bodyPr/>
                    <a:lstStyle/>
                    <a:p>
                      <a:endParaRPr lang="en-US" dirty="0"/>
                    </a:p>
                  </a:txBody>
                  <a:tcPr/>
                </a:tc>
                <a:tc>
                  <a:txBody>
                    <a:bodyPr/>
                    <a:lstStyle/>
                    <a:p>
                      <a:r>
                        <a:rPr lang="en-US" dirty="0" smtClean="0"/>
                        <a:t>        b</a:t>
                      </a:r>
                      <a:r>
                        <a:rPr lang="en-US" baseline="-25000" dirty="0" smtClean="0"/>
                        <a:t>1</a:t>
                      </a:r>
                      <a:r>
                        <a:rPr lang="en-US" dirty="0" smtClean="0"/>
                        <a:t>‘b’</a:t>
                      </a:r>
                      <a:endParaRPr lang="en-US" dirty="0"/>
                    </a:p>
                  </a:txBody>
                  <a:tcPr/>
                </a:tc>
                <a:tc>
                  <a:txBody>
                    <a:bodyPr/>
                    <a:lstStyle/>
                    <a:p>
                      <a:pPr algn="ctr"/>
                      <a:r>
                        <a:rPr lang="en-US" dirty="0" smtClean="0"/>
                        <a:t>---</a:t>
                      </a:r>
                      <a:endParaRPr lang="en-US" dirty="0"/>
                    </a:p>
                  </a:txBody>
                  <a:tcPr/>
                </a:tc>
                <a:tc>
                  <a:txBody>
                    <a:bodyPr/>
                    <a:lstStyle/>
                    <a:p>
                      <a:pPr algn="ctr"/>
                      <a:r>
                        <a:rPr lang="en-US" dirty="0" smtClean="0"/>
                        <a:t>           CB</a:t>
                      </a:r>
                      <a:endParaRPr lang="en-US" dirty="0"/>
                    </a:p>
                  </a:txBody>
                  <a:tcPr/>
                </a:tc>
                <a:tc>
                  <a:txBody>
                    <a:bodyPr/>
                    <a:lstStyle/>
                    <a:p>
                      <a:pPr algn="ctr"/>
                      <a:r>
                        <a:rPr lang="en-US" dirty="0" smtClean="0"/>
                        <a:t>----</a:t>
                      </a:r>
                      <a:endParaRPr lang="en-US" dirty="0"/>
                    </a:p>
                  </a:txBody>
                  <a:tcPr/>
                </a:tc>
              </a:tr>
            </a:tbl>
          </a:graphicData>
        </a:graphic>
      </p:graphicFrame>
      <p:cxnSp>
        <p:nvCxnSpPr>
          <p:cNvPr id="9" name="Straight Arrow Connector 8"/>
          <p:cNvCxnSpPr/>
          <p:nvPr/>
        </p:nvCxnSpPr>
        <p:spPr>
          <a:xfrm>
            <a:off x="2214563" y="3571875"/>
            <a:ext cx="28575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a:off x="3714750" y="3929063"/>
            <a:ext cx="285750"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7715250" y="3786188"/>
            <a:ext cx="285750"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nvGrpSpPr>
          <p:cNvPr id="9225" name="Group 16"/>
          <p:cNvGrpSpPr>
            <a:grpSpLocks/>
          </p:cNvGrpSpPr>
          <p:nvPr/>
        </p:nvGrpSpPr>
        <p:grpSpPr bwMode="auto">
          <a:xfrm>
            <a:off x="6429375" y="4000500"/>
            <a:ext cx="357188" cy="215900"/>
            <a:chOff x="6357950" y="5072868"/>
            <a:chExt cx="357190" cy="215108"/>
          </a:xfrm>
        </p:grpSpPr>
        <p:cxnSp>
          <p:nvCxnSpPr>
            <p:cNvPr id="13" name="Straight Connector 12"/>
            <p:cNvCxnSpPr/>
            <p:nvPr/>
          </p:nvCxnSpPr>
          <p:spPr>
            <a:xfrm rot="5400000">
              <a:off x="6394063" y="5178044"/>
              <a:ext cx="21352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357950" y="5286395"/>
              <a:ext cx="357190" cy="158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9226" name="Group 17"/>
          <p:cNvGrpSpPr>
            <a:grpSpLocks/>
          </p:cNvGrpSpPr>
          <p:nvPr/>
        </p:nvGrpSpPr>
        <p:grpSpPr bwMode="auto">
          <a:xfrm>
            <a:off x="6429375" y="5000625"/>
            <a:ext cx="357188" cy="215900"/>
            <a:chOff x="6357950" y="5072868"/>
            <a:chExt cx="357190" cy="215108"/>
          </a:xfrm>
        </p:grpSpPr>
        <p:cxnSp>
          <p:nvCxnSpPr>
            <p:cNvPr id="19" name="Straight Connector 18"/>
            <p:cNvCxnSpPr/>
            <p:nvPr/>
          </p:nvCxnSpPr>
          <p:spPr>
            <a:xfrm rot="5400000">
              <a:off x="6394063" y="5178044"/>
              <a:ext cx="21352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357950" y="5286395"/>
              <a:ext cx="357190" cy="158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9227" name="Group 20"/>
          <p:cNvGrpSpPr>
            <a:grpSpLocks/>
          </p:cNvGrpSpPr>
          <p:nvPr/>
        </p:nvGrpSpPr>
        <p:grpSpPr bwMode="auto">
          <a:xfrm>
            <a:off x="6429375" y="5786438"/>
            <a:ext cx="357188" cy="215900"/>
            <a:chOff x="6357950" y="5072868"/>
            <a:chExt cx="357190" cy="215108"/>
          </a:xfrm>
        </p:grpSpPr>
        <p:cxnSp>
          <p:nvCxnSpPr>
            <p:cNvPr id="22" name="Straight Connector 21"/>
            <p:cNvCxnSpPr/>
            <p:nvPr/>
          </p:nvCxnSpPr>
          <p:spPr>
            <a:xfrm rot="5400000">
              <a:off x="6394064" y="5178043"/>
              <a:ext cx="213526"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357950" y="5286394"/>
              <a:ext cx="357190" cy="15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18" name="Straight Arrow Connector 17"/>
          <p:cNvCxnSpPr/>
          <p:nvPr/>
        </p:nvCxnSpPr>
        <p:spPr>
          <a:xfrm>
            <a:off x="7858125" y="4786313"/>
            <a:ext cx="285750"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p:nvPr/>
        </p:nvCxnSpPr>
        <p:spPr>
          <a:xfrm>
            <a:off x="7715250" y="5500688"/>
            <a:ext cx="285750"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a:off x="2143125" y="4572000"/>
            <a:ext cx="28575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a:xfrm>
            <a:off x="3786188" y="4929188"/>
            <a:ext cx="285750"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a:off x="3714750" y="5643563"/>
            <a:ext cx="285750" cy="158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Straight Arrow Connector 26"/>
          <p:cNvCxnSpPr/>
          <p:nvPr/>
        </p:nvCxnSpPr>
        <p:spPr>
          <a:xfrm>
            <a:off x="2214563" y="5286375"/>
            <a:ext cx="28575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 xmlns:p14="http://schemas.microsoft.com/office/powerpoint/2010/main" val="38900398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ipe(down)">
                                      <p:cBhvr>
                                        <p:cTn id="7" dur="5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r>
              <a:rPr lang="en-US" sz="2000" smtClean="0"/>
              <a:t>Acceleration Analysis of FBM (Contd..)</a:t>
            </a:r>
            <a:br>
              <a:rPr lang="en-US" sz="2000" smtClean="0"/>
            </a:br>
            <a:r>
              <a:rPr lang="en-US" sz="3200" smtClean="0">
                <a:solidFill>
                  <a:srgbClr val="FF0000"/>
                </a:solidFill>
              </a:rPr>
              <a:t>Acceleration Diagram</a:t>
            </a:r>
          </a:p>
        </p:txBody>
      </p:sp>
      <p:sp>
        <p:nvSpPr>
          <p:cNvPr id="30723" name="Rectangle 3"/>
          <p:cNvSpPr>
            <a:spLocks noGrp="1" noChangeArrowheads="1"/>
          </p:cNvSpPr>
          <p:nvPr>
            <p:ph idx="1"/>
          </p:nvPr>
        </p:nvSpPr>
        <p:spPr/>
        <p:txBody>
          <a:bodyPr/>
          <a:lstStyle/>
          <a:p>
            <a:r>
              <a:rPr lang="en-US" sz="1600" smtClean="0"/>
              <a:t>Referring  the table ( capital alphabets refer to fig. 1 and small alphabets refer to fig.2)</a:t>
            </a:r>
          </a:p>
          <a:p>
            <a:r>
              <a:rPr lang="en-US" sz="1600" smtClean="0"/>
              <a:t>Choose an arbitrary point o’ ( also c’) and draw a line parallel to OA      (Fig.1) to length of OA(</a:t>
            </a:r>
            <a:r>
              <a:rPr lang="en-US" sz="1600" smtClean="0">
                <a:sym typeface="Symbol" panose="05050102010706020507" pitchFamily="18" charset="2"/>
              </a:rPr>
              <a:t></a:t>
            </a:r>
            <a:r>
              <a:rPr lang="en-US" sz="1600" baseline="-25000" smtClean="0">
                <a:sym typeface="Symbol" panose="05050102010706020507" pitchFamily="18" charset="2"/>
              </a:rPr>
              <a:t>2</a:t>
            </a:r>
            <a:r>
              <a:rPr lang="en-US" sz="1600" baseline="30000" smtClean="0">
                <a:sym typeface="Symbol" panose="05050102010706020507" pitchFamily="18" charset="2"/>
              </a:rPr>
              <a:t>2</a:t>
            </a:r>
            <a:r>
              <a:rPr lang="en-US" sz="1600" smtClean="0">
                <a:sym typeface="Symbol" panose="05050102010706020507" pitchFamily="18" charset="2"/>
              </a:rPr>
              <a:t>), towards O in fig.1(downwards) to get point a</a:t>
            </a:r>
            <a:r>
              <a:rPr lang="en-US" sz="1600" baseline="-25000" smtClean="0">
                <a:sym typeface="Symbol" panose="05050102010706020507" pitchFamily="18" charset="2"/>
              </a:rPr>
              <a:t>1</a:t>
            </a:r>
            <a:r>
              <a:rPr lang="en-US" sz="1600" smtClean="0">
                <a:sym typeface="Symbol" panose="05050102010706020507" pitchFamily="18" charset="2"/>
              </a:rPr>
              <a:t>’. This is the centripetal component for A</a:t>
            </a:r>
            <a:r>
              <a:rPr lang="en-US" sz="1600" baseline="-25000" smtClean="0">
                <a:sym typeface="Symbol" panose="05050102010706020507" pitchFamily="18" charset="2"/>
              </a:rPr>
              <a:t>AO</a:t>
            </a:r>
          </a:p>
          <a:p>
            <a:r>
              <a:rPr lang="en-US" sz="1600" smtClean="0">
                <a:sym typeface="Symbol" panose="05050102010706020507" pitchFamily="18" charset="2"/>
              </a:rPr>
              <a:t>From a</a:t>
            </a:r>
            <a:r>
              <a:rPr lang="en-US" sz="1600" baseline="-25000" smtClean="0">
                <a:sym typeface="Symbol" panose="05050102010706020507" pitchFamily="18" charset="2"/>
              </a:rPr>
              <a:t>1</a:t>
            </a:r>
            <a:r>
              <a:rPr lang="en-US" sz="1600" smtClean="0">
                <a:sym typeface="Symbol" panose="05050102010706020507" pitchFamily="18" charset="2"/>
              </a:rPr>
              <a:t>’draw another line perpendicular to OA ( of fig.1)for a length of OA() to get the point a’. This is the tangential component for A</a:t>
            </a:r>
            <a:r>
              <a:rPr lang="en-US" sz="1600" baseline="-25000" smtClean="0">
                <a:sym typeface="Symbol" panose="05050102010706020507" pitchFamily="18" charset="2"/>
              </a:rPr>
              <a:t>AO</a:t>
            </a:r>
          </a:p>
          <a:p>
            <a:r>
              <a:rPr lang="en-US" sz="1600" smtClean="0">
                <a:sym typeface="Symbol" panose="05050102010706020507" pitchFamily="18" charset="2"/>
              </a:rPr>
              <a:t>From a’, draw a line parallel to AB to the length of AB </a:t>
            </a:r>
            <a:r>
              <a:rPr lang="en-US" sz="1600" smtClean="0"/>
              <a:t>(</a:t>
            </a:r>
            <a:r>
              <a:rPr lang="en-US" sz="1600" smtClean="0">
                <a:sym typeface="Symbol" panose="05050102010706020507" pitchFamily="18" charset="2"/>
              </a:rPr>
              <a:t></a:t>
            </a:r>
            <a:r>
              <a:rPr lang="en-US" sz="1600" baseline="-25000" smtClean="0">
                <a:sym typeface="Symbol" panose="05050102010706020507" pitchFamily="18" charset="2"/>
              </a:rPr>
              <a:t>3</a:t>
            </a:r>
            <a:r>
              <a:rPr lang="en-US" sz="1600" baseline="30000" smtClean="0">
                <a:sym typeface="Symbol" panose="05050102010706020507" pitchFamily="18" charset="2"/>
              </a:rPr>
              <a:t>2</a:t>
            </a:r>
            <a:r>
              <a:rPr lang="en-US" sz="1600" smtClean="0">
                <a:sym typeface="Symbol" panose="05050102010706020507" pitchFamily="18" charset="2"/>
              </a:rPr>
              <a:t>), towards A to get the point b</a:t>
            </a:r>
            <a:r>
              <a:rPr lang="en-US" sz="1600" baseline="-25000" smtClean="0">
                <a:sym typeface="Symbol" panose="05050102010706020507" pitchFamily="18" charset="2"/>
              </a:rPr>
              <a:t>1</a:t>
            </a:r>
            <a:r>
              <a:rPr lang="en-US" sz="1600" smtClean="0">
                <a:sym typeface="Symbol" panose="05050102010706020507" pitchFamily="18" charset="2"/>
              </a:rPr>
              <a:t>’ </a:t>
            </a:r>
          </a:p>
          <a:p>
            <a:r>
              <a:rPr lang="en-US" sz="1600" smtClean="0">
                <a:sym typeface="Symbol" panose="05050102010706020507" pitchFamily="18" charset="2"/>
              </a:rPr>
              <a:t>Through b</a:t>
            </a:r>
            <a:r>
              <a:rPr lang="en-US" sz="1600" baseline="-25000" smtClean="0">
                <a:sym typeface="Symbol" panose="05050102010706020507" pitchFamily="18" charset="2"/>
              </a:rPr>
              <a:t>1</a:t>
            </a:r>
            <a:r>
              <a:rPr lang="en-US" sz="1600" smtClean="0">
                <a:sym typeface="Symbol" panose="05050102010706020507" pitchFamily="18" charset="2"/>
              </a:rPr>
              <a:t>’ draw a line perpendicular to AB</a:t>
            </a:r>
          </a:p>
          <a:p>
            <a:r>
              <a:rPr lang="en-US" sz="1600" smtClean="0">
                <a:sym typeface="Symbol" panose="05050102010706020507" pitchFamily="18" charset="2"/>
              </a:rPr>
              <a:t> Draw a line parallel to BC from c’ ( or o’) to the length of BC</a:t>
            </a:r>
            <a:r>
              <a:rPr lang="en-US" sz="1600" smtClean="0"/>
              <a:t>(</a:t>
            </a:r>
            <a:r>
              <a:rPr lang="en-US" sz="1600" smtClean="0">
                <a:sym typeface="Symbol" panose="05050102010706020507" pitchFamily="18" charset="2"/>
              </a:rPr>
              <a:t></a:t>
            </a:r>
            <a:r>
              <a:rPr lang="en-US" sz="1600" baseline="-25000" smtClean="0">
                <a:sym typeface="Symbol" panose="05050102010706020507" pitchFamily="18" charset="2"/>
              </a:rPr>
              <a:t>4</a:t>
            </a:r>
            <a:r>
              <a:rPr lang="en-US" sz="1600" baseline="30000" smtClean="0">
                <a:sym typeface="Symbol" panose="05050102010706020507" pitchFamily="18" charset="2"/>
              </a:rPr>
              <a:t>2</a:t>
            </a:r>
            <a:r>
              <a:rPr lang="en-US" sz="1600" smtClean="0">
                <a:sym typeface="Symbol" panose="05050102010706020507" pitchFamily="18" charset="2"/>
              </a:rPr>
              <a:t>)</a:t>
            </a:r>
            <a:r>
              <a:rPr lang="en-US" sz="1800" smtClean="0">
                <a:sym typeface="Symbol" panose="05050102010706020507" pitchFamily="18" charset="2"/>
              </a:rPr>
              <a:t>,</a:t>
            </a:r>
            <a:r>
              <a:rPr lang="en-US" sz="2000" smtClean="0">
                <a:sym typeface="Symbol" panose="05050102010706020507" pitchFamily="18" charset="2"/>
              </a:rPr>
              <a:t> </a:t>
            </a:r>
            <a:r>
              <a:rPr lang="en-US" sz="1600" smtClean="0">
                <a:sym typeface="Symbol" panose="05050102010706020507" pitchFamily="18" charset="2"/>
              </a:rPr>
              <a:t>to get point b</a:t>
            </a:r>
            <a:r>
              <a:rPr lang="en-US" sz="1600" baseline="-25000" smtClean="0">
                <a:sym typeface="Symbol" panose="05050102010706020507" pitchFamily="18" charset="2"/>
              </a:rPr>
              <a:t>2</a:t>
            </a:r>
            <a:r>
              <a:rPr lang="en-US" sz="1600" smtClean="0">
                <a:sym typeface="Symbol" panose="05050102010706020507" pitchFamily="18" charset="2"/>
              </a:rPr>
              <a:t>’. </a:t>
            </a:r>
          </a:p>
          <a:p>
            <a:r>
              <a:rPr lang="en-US" sz="1600" smtClean="0">
                <a:sym typeface="Symbol" panose="05050102010706020507" pitchFamily="18" charset="2"/>
              </a:rPr>
              <a:t>Through b2’ draw a line perpendicular to CB </a:t>
            </a:r>
          </a:p>
          <a:p>
            <a:r>
              <a:rPr lang="en-US" sz="1600" smtClean="0">
                <a:sym typeface="Symbol" panose="05050102010706020507" pitchFamily="18" charset="2"/>
              </a:rPr>
              <a:t>Perpendiculars from b1’and b2’ will meet at point b’</a:t>
            </a:r>
          </a:p>
          <a:p>
            <a:r>
              <a:rPr lang="en-US" sz="1600" smtClean="0">
                <a:sym typeface="Symbol" panose="05050102010706020507" pitchFamily="18" charset="2"/>
              </a:rPr>
              <a:t>Lines joining points o’, a’ and b’ is the acceleration diagram</a:t>
            </a:r>
          </a:p>
        </p:txBody>
      </p:sp>
      <p:sp>
        <p:nvSpPr>
          <p:cNvPr id="30724" name="Line 4"/>
          <p:cNvSpPr>
            <a:spLocks noChangeShapeType="1"/>
          </p:cNvSpPr>
          <p:nvPr/>
        </p:nvSpPr>
        <p:spPr bwMode="auto">
          <a:xfrm flipH="1">
            <a:off x="7753350" y="3259138"/>
            <a:ext cx="850900" cy="1677987"/>
          </a:xfrm>
          <a:prstGeom prst="line">
            <a:avLst/>
          </a:prstGeom>
          <a:noFill/>
          <a:ln w="9525">
            <a:solidFill>
              <a:srgbClr val="0000FF"/>
            </a:solidFill>
            <a:prstDash val="lg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5" name="Line 5"/>
          <p:cNvSpPr>
            <a:spLocks noChangeShapeType="1"/>
          </p:cNvSpPr>
          <p:nvPr/>
        </p:nvSpPr>
        <p:spPr bwMode="auto">
          <a:xfrm>
            <a:off x="7753350" y="4937125"/>
            <a:ext cx="250825" cy="173038"/>
          </a:xfrm>
          <a:prstGeom prst="line">
            <a:avLst/>
          </a:prstGeom>
          <a:noFill/>
          <a:ln w="9525">
            <a:solidFill>
              <a:srgbClr val="0000FF"/>
            </a:solidFill>
            <a:prstDash val="lg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6" name="Line 6"/>
          <p:cNvSpPr>
            <a:spLocks noChangeShapeType="1"/>
          </p:cNvSpPr>
          <p:nvPr/>
        </p:nvSpPr>
        <p:spPr bwMode="auto">
          <a:xfrm flipH="1">
            <a:off x="8004175" y="3316288"/>
            <a:ext cx="600075" cy="1854200"/>
          </a:xfrm>
          <a:prstGeom prst="line">
            <a:avLst/>
          </a:prstGeom>
          <a:noFill/>
          <a:ln w="57150">
            <a:solidFill>
              <a:srgbClr val="0000FF"/>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7" name="Line 7"/>
          <p:cNvSpPr>
            <a:spLocks noChangeShapeType="1"/>
          </p:cNvSpPr>
          <p:nvPr/>
        </p:nvSpPr>
        <p:spPr bwMode="auto">
          <a:xfrm flipH="1">
            <a:off x="7124700" y="5170488"/>
            <a:ext cx="879475" cy="784225"/>
          </a:xfrm>
          <a:prstGeom prst="line">
            <a:avLst/>
          </a:prstGeom>
          <a:noFill/>
          <a:ln w="9525">
            <a:solidFill>
              <a:srgbClr val="A721A7"/>
            </a:solidFill>
            <a:prstDash val="lg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8" name="Line 8"/>
          <p:cNvSpPr>
            <a:spLocks noChangeShapeType="1"/>
          </p:cNvSpPr>
          <p:nvPr/>
        </p:nvSpPr>
        <p:spPr bwMode="auto">
          <a:xfrm>
            <a:off x="6505575" y="5170488"/>
            <a:ext cx="898525" cy="1157287"/>
          </a:xfrm>
          <a:prstGeom prst="line">
            <a:avLst/>
          </a:prstGeom>
          <a:noFill/>
          <a:ln w="9525">
            <a:solidFill>
              <a:srgbClr val="A721A7"/>
            </a:solidFill>
            <a:prstDash val="lg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9" name="Line 9"/>
          <p:cNvSpPr>
            <a:spLocks noChangeShapeType="1"/>
          </p:cNvSpPr>
          <p:nvPr/>
        </p:nvSpPr>
        <p:spPr bwMode="auto">
          <a:xfrm>
            <a:off x="8604250" y="3259138"/>
            <a:ext cx="298450" cy="1214437"/>
          </a:xfrm>
          <a:prstGeom prst="line">
            <a:avLst/>
          </a:prstGeom>
          <a:noFill/>
          <a:ln w="9525">
            <a:solidFill>
              <a:srgbClr val="1BB10F"/>
            </a:solidFill>
            <a:prstDash val="lg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0" name="Line 10"/>
          <p:cNvSpPr>
            <a:spLocks noChangeShapeType="1"/>
          </p:cNvSpPr>
          <p:nvPr/>
        </p:nvSpPr>
        <p:spPr bwMode="auto">
          <a:xfrm flipH="1">
            <a:off x="6556375" y="4300538"/>
            <a:ext cx="2695575" cy="1100137"/>
          </a:xfrm>
          <a:prstGeom prst="line">
            <a:avLst/>
          </a:prstGeom>
          <a:noFill/>
          <a:ln w="9525">
            <a:solidFill>
              <a:srgbClr val="1BB10F"/>
            </a:solidFill>
            <a:prstDash val="lg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1" name="Line 11"/>
          <p:cNvSpPr>
            <a:spLocks noChangeShapeType="1"/>
          </p:cNvSpPr>
          <p:nvPr/>
        </p:nvSpPr>
        <p:spPr bwMode="auto">
          <a:xfrm flipH="1">
            <a:off x="6605588" y="5170488"/>
            <a:ext cx="1398587" cy="230187"/>
          </a:xfrm>
          <a:prstGeom prst="line">
            <a:avLst/>
          </a:prstGeom>
          <a:noFill/>
          <a:ln w="57150">
            <a:solidFill>
              <a:srgbClr val="A721A7"/>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2" name="Line 12"/>
          <p:cNvSpPr>
            <a:spLocks noChangeShapeType="1"/>
          </p:cNvSpPr>
          <p:nvPr/>
        </p:nvSpPr>
        <p:spPr bwMode="auto">
          <a:xfrm flipH="1">
            <a:off x="6605588" y="3259138"/>
            <a:ext cx="1998662" cy="2084387"/>
          </a:xfrm>
          <a:prstGeom prst="line">
            <a:avLst/>
          </a:prstGeom>
          <a:noFill/>
          <a:ln w="57150">
            <a:solidFill>
              <a:srgbClr val="1BB10F"/>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3" name="Text Box 13"/>
          <p:cNvSpPr txBox="1">
            <a:spLocks noChangeArrowheads="1"/>
          </p:cNvSpPr>
          <p:nvPr/>
        </p:nvSpPr>
        <p:spPr bwMode="auto">
          <a:xfrm>
            <a:off x="8604250" y="2852738"/>
            <a:ext cx="347663"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sz="1200"/>
              <a:t>O’</a:t>
            </a:r>
          </a:p>
        </p:txBody>
      </p:sp>
      <p:sp>
        <p:nvSpPr>
          <p:cNvPr id="30734" name="Text Box 14"/>
          <p:cNvSpPr txBox="1">
            <a:spLocks noChangeArrowheads="1"/>
          </p:cNvSpPr>
          <p:nvPr/>
        </p:nvSpPr>
        <p:spPr bwMode="auto">
          <a:xfrm>
            <a:off x="7554913" y="4591050"/>
            <a:ext cx="349250"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sz="1000"/>
              <a:t>a</a:t>
            </a:r>
            <a:r>
              <a:rPr lang="en-US" sz="1000" baseline="-25000"/>
              <a:t>1</a:t>
            </a:r>
            <a:r>
              <a:rPr lang="en-US" sz="1000"/>
              <a:t>’</a:t>
            </a:r>
          </a:p>
        </p:txBody>
      </p:sp>
      <p:sp>
        <p:nvSpPr>
          <p:cNvPr id="30735" name="Text Box 15"/>
          <p:cNvSpPr txBox="1">
            <a:spLocks noChangeArrowheads="1"/>
          </p:cNvSpPr>
          <p:nvPr/>
        </p:nvSpPr>
        <p:spPr bwMode="auto">
          <a:xfrm>
            <a:off x="8004175" y="5053013"/>
            <a:ext cx="347663"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sz="1600"/>
              <a:t>a’</a:t>
            </a:r>
          </a:p>
        </p:txBody>
      </p:sp>
      <p:sp>
        <p:nvSpPr>
          <p:cNvPr id="30736" name="Text Box 16"/>
          <p:cNvSpPr txBox="1">
            <a:spLocks noChangeArrowheads="1"/>
          </p:cNvSpPr>
          <p:nvPr/>
        </p:nvSpPr>
        <p:spPr bwMode="auto">
          <a:xfrm>
            <a:off x="6805613" y="5849938"/>
            <a:ext cx="349250" cy="273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sz="1000"/>
              <a:t>b</a:t>
            </a:r>
            <a:r>
              <a:rPr lang="en-US" sz="1000" baseline="-25000"/>
              <a:t>1</a:t>
            </a:r>
            <a:r>
              <a:rPr lang="en-US" sz="1200"/>
              <a:t>’</a:t>
            </a:r>
          </a:p>
        </p:txBody>
      </p:sp>
      <p:sp>
        <p:nvSpPr>
          <p:cNvPr id="10258" name="Text Box 17"/>
          <p:cNvSpPr txBox="1">
            <a:spLocks noChangeArrowheads="1"/>
          </p:cNvSpPr>
          <p:nvPr/>
        </p:nvSpPr>
        <p:spPr bwMode="auto">
          <a:xfrm>
            <a:off x="8902700" y="4127500"/>
            <a:ext cx="349250" cy="244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sz="1000"/>
              <a:t>b</a:t>
            </a:r>
            <a:r>
              <a:rPr lang="en-US" sz="1000" baseline="-25000"/>
              <a:t>2</a:t>
            </a:r>
            <a:r>
              <a:rPr lang="en-US" sz="1000"/>
              <a:t>’</a:t>
            </a:r>
          </a:p>
        </p:txBody>
      </p:sp>
      <p:sp>
        <p:nvSpPr>
          <p:cNvPr id="30738" name="Text Box 18"/>
          <p:cNvSpPr txBox="1">
            <a:spLocks noChangeArrowheads="1"/>
          </p:cNvSpPr>
          <p:nvPr/>
        </p:nvSpPr>
        <p:spPr bwMode="auto">
          <a:xfrm>
            <a:off x="6156325" y="5343525"/>
            <a:ext cx="349250"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sz="1600"/>
              <a:t>b’</a:t>
            </a:r>
          </a:p>
        </p:txBody>
      </p:sp>
      <p:grpSp>
        <p:nvGrpSpPr>
          <p:cNvPr id="10260" name="Group 44"/>
          <p:cNvGrpSpPr>
            <a:grpSpLocks/>
          </p:cNvGrpSpPr>
          <p:nvPr/>
        </p:nvGrpSpPr>
        <p:grpSpPr bwMode="auto">
          <a:xfrm>
            <a:off x="1619250" y="5013325"/>
            <a:ext cx="2928938" cy="1220788"/>
            <a:chOff x="2903282" y="2266509"/>
            <a:chExt cx="6383626" cy="3688002"/>
          </a:xfrm>
        </p:grpSpPr>
        <p:cxnSp>
          <p:nvCxnSpPr>
            <p:cNvPr id="6" name="Straight Connector 5"/>
            <p:cNvCxnSpPr/>
            <p:nvPr/>
          </p:nvCxnSpPr>
          <p:spPr>
            <a:xfrm rot="5400000" flipH="1" flipV="1">
              <a:off x="3464420" y="3535180"/>
              <a:ext cx="1573035" cy="1069126"/>
            </a:xfrm>
            <a:prstGeom prst="line">
              <a:avLst/>
            </a:prstGeom>
            <a:ln w="76200">
              <a:solidFill>
                <a:schemeClr val="accent6">
                  <a:lumMod val="60000"/>
                  <a:lumOff val="40000"/>
                </a:schemeClr>
              </a:solid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V="1">
              <a:off x="4785500" y="2645382"/>
              <a:ext cx="3428821" cy="637845"/>
            </a:xfrm>
            <a:prstGeom prst="line">
              <a:avLst/>
            </a:prstGeom>
            <a:ln w="76200">
              <a:solidFill>
                <a:schemeClr val="accent2">
                  <a:lumMod val="60000"/>
                  <a:lumOff val="40000"/>
                </a:schemeClr>
              </a:solidFill>
            </a:ln>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rot="16200000" flipH="1">
              <a:off x="7430295" y="3429408"/>
              <a:ext cx="2138944" cy="570892"/>
            </a:xfrm>
            <a:prstGeom prst="line">
              <a:avLst/>
            </a:prstGeom>
            <a:ln w="76200">
              <a:solidFill>
                <a:schemeClr val="accent6">
                  <a:lumMod val="60000"/>
                  <a:lumOff val="40000"/>
                </a:schemeClr>
              </a:solidFill>
            </a:ln>
          </p:spPr>
          <p:style>
            <a:lnRef idx="3">
              <a:schemeClr val="dk1"/>
            </a:lnRef>
            <a:fillRef idx="0">
              <a:schemeClr val="dk1"/>
            </a:fillRef>
            <a:effectRef idx="2">
              <a:schemeClr val="dk1"/>
            </a:effectRef>
            <a:fontRef idx="minor">
              <a:schemeClr val="tx1"/>
            </a:fontRef>
          </p:style>
        </p:cxnSp>
        <p:cxnSp>
          <p:nvCxnSpPr>
            <p:cNvPr id="12" name="Straight Connector 11"/>
            <p:cNvCxnSpPr/>
            <p:nvPr/>
          </p:nvCxnSpPr>
          <p:spPr>
            <a:xfrm flipV="1">
              <a:off x="3716374" y="4784326"/>
              <a:ext cx="5068839" cy="71936"/>
            </a:xfrm>
            <a:prstGeom prst="line">
              <a:avLst/>
            </a:prstGeom>
            <a:ln w="76200">
              <a:solidFill>
                <a:schemeClr val="accent6">
                  <a:lumMod val="60000"/>
                  <a:lumOff val="40000"/>
                </a:schemeClr>
              </a:solidFill>
            </a:ln>
          </p:spPr>
          <p:style>
            <a:lnRef idx="3">
              <a:schemeClr val="dk1"/>
            </a:lnRef>
            <a:fillRef idx="0">
              <a:schemeClr val="dk1"/>
            </a:fillRef>
            <a:effectRef idx="2">
              <a:schemeClr val="dk1"/>
            </a:effectRef>
            <a:fontRef idx="minor">
              <a:schemeClr val="tx1"/>
            </a:fontRef>
          </p:style>
        </p:cxnSp>
        <p:sp>
          <p:nvSpPr>
            <p:cNvPr id="15" name="Oval 14"/>
            <p:cNvSpPr/>
            <p:nvPr/>
          </p:nvSpPr>
          <p:spPr>
            <a:xfrm>
              <a:off x="4712842" y="3283227"/>
              <a:ext cx="72658" cy="47958"/>
            </a:xfrm>
            <a:prstGeom prst="ellipse">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16" name="Oval 15"/>
            <p:cNvSpPr/>
            <p:nvPr/>
          </p:nvSpPr>
          <p:spPr>
            <a:xfrm>
              <a:off x="3716374" y="4813101"/>
              <a:ext cx="69199" cy="43161"/>
            </a:xfrm>
            <a:prstGeom prst="ellipse">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17" name="Oval 16"/>
            <p:cNvSpPr/>
            <p:nvPr/>
          </p:nvSpPr>
          <p:spPr>
            <a:xfrm>
              <a:off x="8145121" y="2645382"/>
              <a:ext cx="69199" cy="43161"/>
            </a:xfrm>
            <a:prstGeom prst="ellipse">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18" name="Oval 17"/>
            <p:cNvSpPr/>
            <p:nvPr/>
          </p:nvSpPr>
          <p:spPr>
            <a:xfrm>
              <a:off x="8716014" y="4712387"/>
              <a:ext cx="69199" cy="47958"/>
            </a:xfrm>
            <a:prstGeom prst="ellipse">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10278" name="TextBox 18"/>
            <p:cNvSpPr txBox="1">
              <a:spLocks noChangeArrowheads="1"/>
            </p:cNvSpPr>
            <p:nvPr/>
          </p:nvSpPr>
          <p:spPr bwMode="auto">
            <a:xfrm>
              <a:off x="2903282" y="4208825"/>
              <a:ext cx="501694" cy="1381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O</a:t>
              </a:r>
            </a:p>
          </p:txBody>
        </p:sp>
        <p:sp>
          <p:nvSpPr>
            <p:cNvPr id="10279" name="TextBox 19"/>
            <p:cNvSpPr txBox="1">
              <a:spLocks noChangeArrowheads="1"/>
            </p:cNvSpPr>
            <p:nvPr/>
          </p:nvSpPr>
          <p:spPr bwMode="auto">
            <a:xfrm>
              <a:off x="3837471" y="2482322"/>
              <a:ext cx="501694" cy="1381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A</a:t>
              </a:r>
            </a:p>
          </p:txBody>
        </p:sp>
        <p:sp>
          <p:nvSpPr>
            <p:cNvPr id="10280" name="TextBox 20"/>
            <p:cNvSpPr txBox="1">
              <a:spLocks noChangeArrowheads="1"/>
            </p:cNvSpPr>
            <p:nvPr/>
          </p:nvSpPr>
          <p:spPr bwMode="auto">
            <a:xfrm>
              <a:off x="8508417" y="2266509"/>
              <a:ext cx="501694" cy="1381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B</a:t>
              </a:r>
            </a:p>
          </p:txBody>
        </p:sp>
        <p:sp>
          <p:nvSpPr>
            <p:cNvPr id="10281" name="TextBox 21"/>
            <p:cNvSpPr txBox="1">
              <a:spLocks noChangeArrowheads="1"/>
            </p:cNvSpPr>
            <p:nvPr/>
          </p:nvSpPr>
          <p:spPr bwMode="auto">
            <a:xfrm>
              <a:off x="8785214" y="4573309"/>
              <a:ext cx="501694" cy="13812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400"/>
                <a:t>C</a:t>
              </a:r>
            </a:p>
          </p:txBody>
        </p:sp>
        <p:sp>
          <p:nvSpPr>
            <p:cNvPr id="23" name="Circular Arrow 22"/>
            <p:cNvSpPr/>
            <p:nvPr/>
          </p:nvSpPr>
          <p:spPr>
            <a:xfrm>
              <a:off x="3716374" y="3853933"/>
              <a:ext cx="1356304" cy="647437"/>
            </a:xfrm>
            <a:prstGeom prst="circularArrow">
              <a:avLst>
                <a:gd name="adj1" fmla="val 0"/>
                <a:gd name="adj2" fmla="val 1142319"/>
                <a:gd name="adj3" fmla="val 19489019"/>
                <a:gd name="adj4" fmla="val 10800000"/>
                <a:gd name="adj5" fmla="val 12500"/>
              </a:avLst>
            </a:prstGeom>
            <a:solidFill>
              <a:schemeClr val="accent2"/>
            </a:solidFill>
            <a:ln>
              <a:solidFill>
                <a:srgbClr val="A721A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cxnSp>
          <p:nvCxnSpPr>
            <p:cNvPr id="27" name="Straight Connector 26"/>
            <p:cNvCxnSpPr/>
            <p:nvPr/>
          </p:nvCxnSpPr>
          <p:spPr>
            <a:xfrm rot="5400000">
              <a:off x="4606665"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758903"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911142"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5063380"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5219077"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5367856"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5589294"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5738071"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5893770"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6046008"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6198246"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6350485" y="4893239"/>
              <a:ext cx="215814" cy="141857"/>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6526942"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6679180"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6831418"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6981928" y="4891509"/>
              <a:ext cx="215814" cy="14531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7135894"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7288133" y="4893240"/>
              <a:ext cx="215814" cy="14185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61" name="Text Box 86"/>
          <p:cNvSpPr txBox="1">
            <a:spLocks noChangeArrowheads="1"/>
          </p:cNvSpPr>
          <p:nvPr/>
        </p:nvSpPr>
        <p:spPr bwMode="auto">
          <a:xfrm>
            <a:off x="2268538" y="6237288"/>
            <a:ext cx="15113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sz="2000"/>
              <a:t>Fig.1</a:t>
            </a:r>
          </a:p>
        </p:txBody>
      </p:sp>
      <p:sp>
        <p:nvSpPr>
          <p:cNvPr id="10262" name="Text Box 87"/>
          <p:cNvSpPr txBox="1">
            <a:spLocks noChangeArrowheads="1"/>
          </p:cNvSpPr>
          <p:nvPr/>
        </p:nvSpPr>
        <p:spPr bwMode="auto">
          <a:xfrm>
            <a:off x="7632700" y="5445125"/>
            <a:ext cx="15113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sz="2000"/>
              <a:t>Fig.2</a:t>
            </a:r>
          </a:p>
        </p:txBody>
      </p:sp>
      <p:sp>
        <p:nvSpPr>
          <p:cNvPr id="30810" name="Text Box 90"/>
          <p:cNvSpPr txBox="1">
            <a:spLocks noChangeArrowheads="1"/>
          </p:cNvSpPr>
          <p:nvPr/>
        </p:nvSpPr>
        <p:spPr bwMode="auto">
          <a:xfrm>
            <a:off x="8820150" y="3068638"/>
            <a:ext cx="34766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pPr>
            <a:r>
              <a:rPr lang="en-US" sz="1400"/>
              <a:t>c’</a:t>
            </a:r>
          </a:p>
        </p:txBody>
      </p:sp>
      <mc:AlternateContent xmlns:mc="http://schemas.openxmlformats.org/markup-compatibility/2006">
        <mc:Choice xmlns="" xmlns:p14="http://schemas.microsoft.com/office/powerpoint/2010/main" Requires="p14">
          <p:contentPart p14:bwMode="auto" r:id="rId2">
            <p14:nvContentPartPr>
              <p14:cNvPr id="30811" name="Ink 91"/>
              <p14:cNvContentPartPr>
                <a14:cpLocks xmlns:a14="http://schemas.microsoft.com/office/drawing/2010/main" noRot="1" noChangeAspect="1" noEditPoints="1" noChangeArrowheads="1" noChangeShapeType="1"/>
              </p14:cNvContentPartPr>
              <p14:nvPr/>
            </p14:nvContentPartPr>
            <p14:xfrm>
              <a:off x="8786813" y="3556795"/>
              <a:ext cx="261937" cy="140493"/>
            </p14:xfrm>
          </p:contentPart>
        </mc:Choice>
        <mc:Fallback>
          <p:pic>
            <p:nvPicPr>
              <p:cNvPr id="30811" name="Ink 91"/>
              <p:cNvPicPr>
                <a:picLocks noRot="1" noChangeAspect="1" noEditPoints="1" noChangeArrowheads="1" noChangeShapeType="1"/>
              </p:cNvPicPr>
              <p:nvPr/>
            </p:nvPicPr>
            <p:blipFill>
              <a:blip r:embed="rId3"/>
              <a:stretch>
                <a:fillRect/>
              </a:stretch>
            </p:blipFill>
            <p:spPr>
              <a:xfrm>
                <a:off x="8769158" y="3539143"/>
                <a:ext cx="297246" cy="175796"/>
              </a:xfrm>
              <a:prstGeom prst="rect">
                <a:avLst/>
              </a:prstGeom>
            </p:spPr>
          </p:pic>
        </mc:Fallback>
      </mc:AlternateContent>
      <mc:AlternateContent xmlns:mc="http://schemas.openxmlformats.org/markup-compatibility/2006">
        <mc:Choice xmlns="" xmlns:p14="http://schemas.microsoft.com/office/powerpoint/2010/main" Requires="p14">
          <p:contentPart p14:bwMode="auto" r:id="rId4">
            <p14:nvContentPartPr>
              <p14:cNvPr id="30812" name="Ink 92"/>
              <p14:cNvContentPartPr>
                <a14:cpLocks xmlns:a14="http://schemas.microsoft.com/office/drawing/2010/main" noRot="1" noChangeAspect="1" noEditPoints="1" noChangeArrowheads="1" noChangeShapeType="1"/>
              </p14:cNvContentPartPr>
              <p14:nvPr/>
            </p14:nvContentPartPr>
            <p14:xfrm>
              <a:off x="8460432" y="4633913"/>
              <a:ext cx="380356" cy="211308"/>
            </p14:xfrm>
          </p:contentPart>
        </mc:Choice>
        <mc:Fallback>
          <p:pic>
            <p:nvPicPr>
              <p:cNvPr id="30812" name="Ink 92"/>
              <p:cNvPicPr>
                <a:picLocks noRot="1" noChangeAspect="1" noEditPoints="1" noChangeArrowheads="1" noChangeShapeType="1"/>
              </p:cNvPicPr>
              <p:nvPr/>
            </p:nvPicPr>
            <p:blipFill>
              <a:blip r:embed="rId5"/>
              <a:stretch>
                <a:fillRect/>
              </a:stretch>
            </p:blipFill>
            <p:spPr>
              <a:xfrm>
                <a:off x="8442800" y="4616274"/>
                <a:ext cx="415621" cy="246586"/>
              </a:xfrm>
              <a:prstGeom prst="rect">
                <a:avLst/>
              </a:prstGeom>
            </p:spPr>
          </p:pic>
        </mc:Fallback>
      </mc:AlternateContent>
      <mc:AlternateContent xmlns:mc="http://schemas.openxmlformats.org/markup-compatibility/2006">
        <mc:Choice xmlns="" xmlns:p14="http://schemas.microsoft.com/office/powerpoint/2010/main" Requires="p14">
          <p:contentPart p14:bwMode="auto" r:id="rId6">
            <p14:nvContentPartPr>
              <p14:cNvPr id="30813" name="Ink 93"/>
              <p14:cNvContentPartPr>
                <a14:cpLocks xmlns:a14="http://schemas.microsoft.com/office/drawing/2010/main" noRot="1" noChangeAspect="1" noEditPoints="1" noChangeArrowheads="1" noChangeShapeType="1"/>
              </p14:cNvContentPartPr>
              <p14:nvPr/>
            </p14:nvContentPartPr>
            <p14:xfrm>
              <a:off x="7941694" y="4014788"/>
              <a:ext cx="291081" cy="352425"/>
            </p14:xfrm>
          </p:contentPart>
        </mc:Choice>
        <mc:Fallback>
          <p:pic>
            <p:nvPicPr>
              <p:cNvPr id="30813" name="Ink 93"/>
              <p:cNvPicPr>
                <a:picLocks noRot="1" noChangeAspect="1" noEditPoints="1" noChangeArrowheads="1" noChangeShapeType="1"/>
              </p:cNvPicPr>
              <p:nvPr/>
            </p:nvPicPr>
            <p:blipFill>
              <a:blip r:embed="rId7"/>
              <a:stretch>
                <a:fillRect/>
              </a:stretch>
            </p:blipFill>
            <p:spPr>
              <a:xfrm>
                <a:off x="7924064" y="3997149"/>
                <a:ext cx="326342" cy="387703"/>
              </a:xfrm>
              <a:prstGeom prst="rect">
                <a:avLst/>
              </a:prstGeom>
            </p:spPr>
          </p:pic>
        </mc:Fallback>
      </mc:AlternateContent>
      <mc:AlternateContent xmlns:mc="http://schemas.openxmlformats.org/markup-compatibility/2006">
        <mc:Choice xmlns="" xmlns:p14="http://schemas.microsoft.com/office/powerpoint/2010/main" Requires="p14">
          <p:contentPart p14:bwMode="auto" r:id="rId8">
            <p14:nvContentPartPr>
              <p14:cNvPr id="30814" name="Ink 94"/>
              <p14:cNvContentPartPr>
                <a14:cpLocks xmlns:a14="http://schemas.microsoft.com/office/drawing/2010/main" noRot="1" noChangeAspect="1" noEditPoints="1" noChangeArrowheads="1" noChangeShapeType="1"/>
              </p14:cNvContentPartPr>
              <p14:nvPr/>
            </p14:nvContentPartPr>
            <p14:xfrm>
              <a:off x="7342714" y="5813425"/>
              <a:ext cx="142875" cy="152400"/>
            </p14:xfrm>
          </p:contentPart>
        </mc:Choice>
        <mc:Fallback>
          <p:pic>
            <p:nvPicPr>
              <p:cNvPr id="30814" name="Ink 94"/>
              <p:cNvPicPr>
                <a:picLocks noRot="1" noChangeAspect="1" noEditPoints="1" noChangeArrowheads="1" noChangeShapeType="1"/>
              </p:cNvPicPr>
              <p:nvPr/>
            </p:nvPicPr>
            <p:blipFill>
              <a:blip r:embed="rId9"/>
              <a:stretch>
                <a:fillRect/>
              </a:stretch>
            </p:blipFill>
            <p:spPr>
              <a:xfrm>
                <a:off x="7325080" y="5795813"/>
                <a:ext cx="178144" cy="187625"/>
              </a:xfrm>
              <a:prstGeom prst="rect">
                <a:avLst/>
              </a:prstGeom>
            </p:spPr>
          </p:pic>
        </mc:Fallback>
      </mc:AlternateContent>
      <mc:AlternateContent xmlns:mc="http://schemas.openxmlformats.org/markup-compatibility/2006">
        <mc:Choice xmlns="" xmlns:p14="http://schemas.microsoft.com/office/powerpoint/2010/main" Requires="p14">
          <p:contentPart p14:bwMode="auto" r:id="rId10">
            <p14:nvContentPartPr>
              <p14:cNvPr id="30815" name="Ink 95"/>
              <p14:cNvContentPartPr>
                <a14:cpLocks xmlns:a14="http://schemas.microsoft.com/office/drawing/2010/main" noRot="1" noChangeAspect="1" noEditPoints="1" noChangeArrowheads="1" noChangeShapeType="1"/>
              </p14:cNvContentPartPr>
              <p14:nvPr/>
            </p14:nvContentPartPr>
            <p14:xfrm>
              <a:off x="7485589" y="5605463"/>
              <a:ext cx="255570" cy="241300"/>
            </p14:xfrm>
          </p:contentPart>
        </mc:Choice>
        <mc:Fallback>
          <p:pic>
            <p:nvPicPr>
              <p:cNvPr id="30815" name="Ink 95"/>
              <p:cNvPicPr>
                <a:picLocks noRot="1" noChangeAspect="1" noEditPoints="1" noChangeArrowheads="1" noChangeShapeType="1"/>
              </p:cNvPicPr>
              <p:nvPr/>
            </p:nvPicPr>
            <p:blipFill>
              <a:blip r:embed="rId11"/>
              <a:stretch>
                <a:fillRect/>
              </a:stretch>
            </p:blipFill>
            <p:spPr>
              <a:xfrm>
                <a:off x="7467926" y="5587816"/>
                <a:ext cx="290896" cy="276595"/>
              </a:xfrm>
              <a:prstGeom prst="rect">
                <a:avLst/>
              </a:prstGeom>
            </p:spPr>
          </p:pic>
        </mc:Fallback>
      </mc:AlternateContent>
      <mc:AlternateContent xmlns:mc="http://schemas.openxmlformats.org/markup-compatibility/2006">
        <mc:Choice xmlns="" xmlns:p14="http://schemas.microsoft.com/office/powerpoint/2010/main" Requires="p14">
          <p:contentPart p14:bwMode="auto" r:id="rId12">
            <p14:nvContentPartPr>
              <p14:cNvPr id="30816" name="Ink 96"/>
              <p14:cNvContentPartPr>
                <a14:cpLocks xmlns:a14="http://schemas.microsoft.com/office/drawing/2010/main" noRot="1" noChangeAspect="1" noEditPoints="1" noChangeArrowheads="1" noChangeShapeType="1"/>
              </p14:cNvContentPartPr>
              <p14:nvPr/>
            </p14:nvContentPartPr>
            <p14:xfrm>
              <a:off x="6453188" y="5670550"/>
              <a:ext cx="190500" cy="238125"/>
            </p14:xfrm>
          </p:contentPart>
        </mc:Choice>
        <mc:Fallback>
          <p:pic>
            <p:nvPicPr>
              <p:cNvPr id="30816" name="Ink 96"/>
              <p:cNvPicPr>
                <a:picLocks noRot="1" noChangeAspect="1" noEditPoints="1" noChangeArrowheads="1" noChangeShapeType="1"/>
              </p:cNvPicPr>
              <p:nvPr/>
            </p:nvPicPr>
            <p:blipFill>
              <a:blip r:embed="rId13"/>
              <a:stretch>
                <a:fillRect/>
              </a:stretch>
            </p:blipFill>
            <p:spPr>
              <a:xfrm>
                <a:off x="6435542" y="5652898"/>
                <a:ext cx="225791" cy="273429"/>
              </a:xfrm>
              <a:prstGeom prst="rect">
                <a:avLst/>
              </a:prstGeom>
            </p:spPr>
          </p:pic>
        </mc:Fallback>
      </mc:AlternateContent>
    </p:spTree>
    <p:extLst>
      <p:ext uri="{BB962C8B-B14F-4D97-AF65-F5344CB8AC3E}">
        <p14:creationId xmlns="" xmlns:p14="http://schemas.microsoft.com/office/powerpoint/2010/main" val="4132164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down)">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down)">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0733"/>
                                        </p:tgtEl>
                                        <p:attrNameLst>
                                          <p:attrName>style.visibility</p:attrName>
                                        </p:attrNameLst>
                                      </p:cBhvr>
                                      <p:to>
                                        <p:strVal val="visible"/>
                                      </p:to>
                                    </p:set>
                                    <p:anim calcmode="lin" valueType="num">
                                      <p:cBhvr additive="base">
                                        <p:cTn id="17" dur="500" fill="hold"/>
                                        <p:tgtEl>
                                          <p:spTgt spid="30733"/>
                                        </p:tgtEl>
                                        <p:attrNameLst>
                                          <p:attrName>ppt_x</p:attrName>
                                        </p:attrNameLst>
                                      </p:cBhvr>
                                      <p:tavLst>
                                        <p:tav tm="0">
                                          <p:val>
                                            <p:strVal val="#ppt_x"/>
                                          </p:val>
                                        </p:tav>
                                        <p:tav tm="100000">
                                          <p:val>
                                            <p:strVal val="#ppt_x"/>
                                          </p:val>
                                        </p:tav>
                                      </p:tavLst>
                                    </p:anim>
                                    <p:anim calcmode="lin" valueType="num">
                                      <p:cBhvr additive="base">
                                        <p:cTn id="18" dur="500" fill="hold"/>
                                        <p:tgtEl>
                                          <p:spTgt spid="3073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0810"/>
                                        </p:tgtEl>
                                        <p:attrNameLst>
                                          <p:attrName>style.visibility</p:attrName>
                                        </p:attrNameLst>
                                      </p:cBhvr>
                                      <p:to>
                                        <p:strVal val="visible"/>
                                      </p:to>
                                    </p:set>
                                    <p:anim calcmode="lin" valueType="num">
                                      <p:cBhvr additive="base">
                                        <p:cTn id="23" dur="500" fill="hold"/>
                                        <p:tgtEl>
                                          <p:spTgt spid="30810"/>
                                        </p:tgtEl>
                                        <p:attrNameLst>
                                          <p:attrName>ppt_x</p:attrName>
                                        </p:attrNameLst>
                                      </p:cBhvr>
                                      <p:tavLst>
                                        <p:tav tm="0">
                                          <p:val>
                                            <p:strVal val="#ppt_x"/>
                                          </p:val>
                                        </p:tav>
                                        <p:tav tm="100000">
                                          <p:val>
                                            <p:strVal val="#ppt_x"/>
                                          </p:val>
                                        </p:tav>
                                      </p:tavLst>
                                    </p:anim>
                                    <p:anim calcmode="lin" valueType="num">
                                      <p:cBhvr additive="base">
                                        <p:cTn id="24" dur="500" fill="hold"/>
                                        <p:tgtEl>
                                          <p:spTgt spid="30810"/>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30724"/>
                                        </p:tgtEl>
                                        <p:attrNameLst>
                                          <p:attrName>style.visibility</p:attrName>
                                        </p:attrNameLst>
                                      </p:cBhvr>
                                      <p:to>
                                        <p:strVal val="visible"/>
                                      </p:to>
                                    </p:set>
                                    <p:animEffect transition="in" filter="diamond(in)">
                                      <p:cBhvr>
                                        <p:cTn id="29" dur="2000"/>
                                        <p:tgtEl>
                                          <p:spTgt spid="3072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0734"/>
                                        </p:tgtEl>
                                        <p:attrNameLst>
                                          <p:attrName>style.visibility</p:attrName>
                                        </p:attrNameLst>
                                      </p:cBhvr>
                                      <p:to>
                                        <p:strVal val="visible"/>
                                      </p:to>
                                    </p:set>
                                    <p:anim calcmode="lin" valueType="num">
                                      <p:cBhvr additive="base">
                                        <p:cTn id="34" dur="500" fill="hold"/>
                                        <p:tgtEl>
                                          <p:spTgt spid="30734"/>
                                        </p:tgtEl>
                                        <p:attrNameLst>
                                          <p:attrName>ppt_x</p:attrName>
                                        </p:attrNameLst>
                                      </p:cBhvr>
                                      <p:tavLst>
                                        <p:tav tm="0">
                                          <p:val>
                                            <p:strVal val="#ppt_x"/>
                                          </p:val>
                                        </p:tav>
                                        <p:tav tm="100000">
                                          <p:val>
                                            <p:strVal val="#ppt_x"/>
                                          </p:val>
                                        </p:tav>
                                      </p:tavLst>
                                    </p:anim>
                                    <p:anim calcmode="lin" valueType="num">
                                      <p:cBhvr additive="base">
                                        <p:cTn id="35" dur="500" fill="hold"/>
                                        <p:tgtEl>
                                          <p:spTgt spid="30734"/>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0723">
                                            <p:txEl>
                                              <p:pRg st="2" end="2"/>
                                            </p:txEl>
                                          </p:spTgt>
                                        </p:tgtEl>
                                        <p:attrNameLst>
                                          <p:attrName>style.visibility</p:attrName>
                                        </p:attrNameLst>
                                      </p:cBhvr>
                                      <p:to>
                                        <p:strVal val="visible"/>
                                      </p:to>
                                    </p:set>
                                    <p:animEffect transition="in" filter="wipe(down)">
                                      <p:cBhvr>
                                        <p:cTn id="40" dur="500"/>
                                        <p:tgtEl>
                                          <p:spTgt spid="30723">
                                            <p:txEl>
                                              <p:pRg st="2" end="2"/>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30725"/>
                                        </p:tgtEl>
                                        <p:attrNameLst>
                                          <p:attrName>style.visibility</p:attrName>
                                        </p:attrNameLst>
                                      </p:cBhvr>
                                      <p:to>
                                        <p:strVal val="visible"/>
                                      </p:to>
                                    </p:set>
                                    <p:animEffect transition="in" filter="diamond(in)">
                                      <p:cBhvr>
                                        <p:cTn id="45" dur="2000"/>
                                        <p:tgtEl>
                                          <p:spTgt spid="3072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0735"/>
                                        </p:tgtEl>
                                        <p:attrNameLst>
                                          <p:attrName>style.visibility</p:attrName>
                                        </p:attrNameLst>
                                      </p:cBhvr>
                                      <p:to>
                                        <p:strVal val="visible"/>
                                      </p:to>
                                    </p:set>
                                    <p:anim calcmode="lin" valueType="num">
                                      <p:cBhvr additive="base">
                                        <p:cTn id="50" dur="500" fill="hold"/>
                                        <p:tgtEl>
                                          <p:spTgt spid="30735"/>
                                        </p:tgtEl>
                                        <p:attrNameLst>
                                          <p:attrName>ppt_x</p:attrName>
                                        </p:attrNameLst>
                                      </p:cBhvr>
                                      <p:tavLst>
                                        <p:tav tm="0">
                                          <p:val>
                                            <p:strVal val="#ppt_x"/>
                                          </p:val>
                                        </p:tav>
                                        <p:tav tm="100000">
                                          <p:val>
                                            <p:strVal val="#ppt_x"/>
                                          </p:val>
                                        </p:tav>
                                      </p:tavLst>
                                    </p:anim>
                                    <p:anim calcmode="lin" valueType="num">
                                      <p:cBhvr additive="base">
                                        <p:cTn id="51" dur="500" fill="hold"/>
                                        <p:tgtEl>
                                          <p:spTgt spid="30735"/>
                                        </p:tgtEl>
                                        <p:attrNameLst>
                                          <p:attrName>ppt_y</p:attrName>
                                        </p:attrNameLst>
                                      </p:cBhvr>
                                      <p:tavLst>
                                        <p:tav tm="0">
                                          <p:val>
                                            <p:strVal val="1+#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8" presetClass="entr" presetSubtype="16" fill="hold" grpId="0" nodeType="clickEffect">
                                  <p:stCondLst>
                                    <p:cond delay="0"/>
                                  </p:stCondLst>
                                  <p:childTnLst>
                                    <p:set>
                                      <p:cBhvr>
                                        <p:cTn id="55" dur="1" fill="hold">
                                          <p:stCondLst>
                                            <p:cond delay="0"/>
                                          </p:stCondLst>
                                        </p:cTn>
                                        <p:tgtEl>
                                          <p:spTgt spid="30726"/>
                                        </p:tgtEl>
                                        <p:attrNameLst>
                                          <p:attrName>style.visibility</p:attrName>
                                        </p:attrNameLst>
                                      </p:cBhvr>
                                      <p:to>
                                        <p:strVal val="visible"/>
                                      </p:to>
                                    </p:set>
                                    <p:animEffect transition="in" filter="diamond(in)">
                                      <p:cBhvr>
                                        <p:cTn id="56" dur="2000"/>
                                        <p:tgtEl>
                                          <p:spTgt spid="30726"/>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30723">
                                            <p:txEl>
                                              <p:pRg st="3" end="3"/>
                                            </p:txEl>
                                          </p:spTgt>
                                        </p:tgtEl>
                                        <p:attrNameLst>
                                          <p:attrName>style.visibility</p:attrName>
                                        </p:attrNameLst>
                                      </p:cBhvr>
                                      <p:to>
                                        <p:strVal val="visible"/>
                                      </p:to>
                                    </p:set>
                                    <p:animEffect transition="in" filter="wipe(down)">
                                      <p:cBhvr>
                                        <p:cTn id="61" dur="500"/>
                                        <p:tgtEl>
                                          <p:spTgt spid="30723">
                                            <p:txEl>
                                              <p:pRg st="3" end="3"/>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8" presetClass="entr" presetSubtype="16" fill="hold" grpId="0" nodeType="clickEffect">
                                  <p:stCondLst>
                                    <p:cond delay="0"/>
                                  </p:stCondLst>
                                  <p:childTnLst>
                                    <p:set>
                                      <p:cBhvr>
                                        <p:cTn id="65" dur="1" fill="hold">
                                          <p:stCondLst>
                                            <p:cond delay="0"/>
                                          </p:stCondLst>
                                        </p:cTn>
                                        <p:tgtEl>
                                          <p:spTgt spid="30727"/>
                                        </p:tgtEl>
                                        <p:attrNameLst>
                                          <p:attrName>style.visibility</p:attrName>
                                        </p:attrNameLst>
                                      </p:cBhvr>
                                      <p:to>
                                        <p:strVal val="visible"/>
                                      </p:to>
                                    </p:set>
                                    <p:animEffect transition="in" filter="diamond(in)">
                                      <p:cBhvr>
                                        <p:cTn id="66" dur="2000"/>
                                        <p:tgtEl>
                                          <p:spTgt spid="30727"/>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0736"/>
                                        </p:tgtEl>
                                        <p:attrNameLst>
                                          <p:attrName>style.visibility</p:attrName>
                                        </p:attrNameLst>
                                      </p:cBhvr>
                                      <p:to>
                                        <p:strVal val="visible"/>
                                      </p:to>
                                    </p:set>
                                    <p:anim calcmode="lin" valueType="num">
                                      <p:cBhvr additive="base">
                                        <p:cTn id="71" dur="500" fill="hold"/>
                                        <p:tgtEl>
                                          <p:spTgt spid="30736"/>
                                        </p:tgtEl>
                                        <p:attrNameLst>
                                          <p:attrName>ppt_x</p:attrName>
                                        </p:attrNameLst>
                                      </p:cBhvr>
                                      <p:tavLst>
                                        <p:tav tm="0">
                                          <p:val>
                                            <p:strVal val="#ppt_x"/>
                                          </p:val>
                                        </p:tav>
                                        <p:tav tm="100000">
                                          <p:val>
                                            <p:strVal val="#ppt_x"/>
                                          </p:val>
                                        </p:tav>
                                      </p:tavLst>
                                    </p:anim>
                                    <p:anim calcmode="lin" valueType="num">
                                      <p:cBhvr additive="base">
                                        <p:cTn id="72" dur="500" fill="hold"/>
                                        <p:tgtEl>
                                          <p:spTgt spid="30736"/>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0723">
                                            <p:txEl>
                                              <p:pRg st="4" end="4"/>
                                            </p:txEl>
                                          </p:spTgt>
                                        </p:tgtEl>
                                        <p:attrNameLst>
                                          <p:attrName>style.visibility</p:attrName>
                                        </p:attrNameLst>
                                      </p:cBhvr>
                                      <p:to>
                                        <p:strVal val="visible"/>
                                      </p:to>
                                    </p:set>
                                    <p:animEffect transition="in" filter="wipe(down)">
                                      <p:cBhvr>
                                        <p:cTn id="77" dur="500"/>
                                        <p:tgtEl>
                                          <p:spTgt spid="30723">
                                            <p:txEl>
                                              <p:pRg st="4" end="4"/>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8" presetClass="entr" presetSubtype="16" fill="hold" grpId="0" nodeType="clickEffect">
                                  <p:stCondLst>
                                    <p:cond delay="0"/>
                                  </p:stCondLst>
                                  <p:childTnLst>
                                    <p:set>
                                      <p:cBhvr>
                                        <p:cTn id="81" dur="1" fill="hold">
                                          <p:stCondLst>
                                            <p:cond delay="0"/>
                                          </p:stCondLst>
                                        </p:cTn>
                                        <p:tgtEl>
                                          <p:spTgt spid="30728"/>
                                        </p:tgtEl>
                                        <p:attrNameLst>
                                          <p:attrName>style.visibility</p:attrName>
                                        </p:attrNameLst>
                                      </p:cBhvr>
                                      <p:to>
                                        <p:strVal val="visible"/>
                                      </p:to>
                                    </p:set>
                                    <p:animEffect transition="in" filter="diamond(in)">
                                      <p:cBhvr>
                                        <p:cTn id="82" dur="2000"/>
                                        <p:tgtEl>
                                          <p:spTgt spid="3072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30723">
                                            <p:txEl>
                                              <p:pRg st="5" end="5"/>
                                            </p:txEl>
                                          </p:spTgt>
                                        </p:tgtEl>
                                        <p:attrNameLst>
                                          <p:attrName>style.visibility</p:attrName>
                                        </p:attrNameLst>
                                      </p:cBhvr>
                                      <p:to>
                                        <p:strVal val="visible"/>
                                      </p:to>
                                    </p:set>
                                    <p:animEffect transition="in" filter="wipe(down)">
                                      <p:cBhvr>
                                        <p:cTn id="87" dur="500"/>
                                        <p:tgtEl>
                                          <p:spTgt spid="30723">
                                            <p:txEl>
                                              <p:pRg st="5" end="5"/>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8" presetClass="entr" presetSubtype="16" fill="hold" grpId="0" nodeType="clickEffect">
                                  <p:stCondLst>
                                    <p:cond delay="0"/>
                                  </p:stCondLst>
                                  <p:childTnLst>
                                    <p:set>
                                      <p:cBhvr>
                                        <p:cTn id="91" dur="1" fill="hold">
                                          <p:stCondLst>
                                            <p:cond delay="0"/>
                                          </p:stCondLst>
                                        </p:cTn>
                                        <p:tgtEl>
                                          <p:spTgt spid="30729"/>
                                        </p:tgtEl>
                                        <p:attrNameLst>
                                          <p:attrName>style.visibility</p:attrName>
                                        </p:attrNameLst>
                                      </p:cBhvr>
                                      <p:to>
                                        <p:strVal val="visible"/>
                                      </p:to>
                                    </p:set>
                                    <p:animEffect transition="in" filter="diamond(in)">
                                      <p:cBhvr>
                                        <p:cTn id="92" dur="2000"/>
                                        <p:tgtEl>
                                          <p:spTgt spid="3072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30723">
                                            <p:txEl>
                                              <p:pRg st="6" end="6"/>
                                            </p:txEl>
                                          </p:spTgt>
                                        </p:tgtEl>
                                        <p:attrNameLst>
                                          <p:attrName>style.visibility</p:attrName>
                                        </p:attrNameLst>
                                      </p:cBhvr>
                                      <p:to>
                                        <p:strVal val="visible"/>
                                      </p:to>
                                    </p:set>
                                    <p:animEffect transition="in" filter="wipe(down)">
                                      <p:cBhvr>
                                        <p:cTn id="97" dur="500"/>
                                        <p:tgtEl>
                                          <p:spTgt spid="30723">
                                            <p:txEl>
                                              <p:pRg st="6" end="6"/>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8" presetClass="entr" presetSubtype="16" fill="hold" grpId="0" nodeType="clickEffect">
                                  <p:stCondLst>
                                    <p:cond delay="0"/>
                                  </p:stCondLst>
                                  <p:childTnLst>
                                    <p:set>
                                      <p:cBhvr>
                                        <p:cTn id="101" dur="1" fill="hold">
                                          <p:stCondLst>
                                            <p:cond delay="0"/>
                                          </p:stCondLst>
                                        </p:cTn>
                                        <p:tgtEl>
                                          <p:spTgt spid="30730"/>
                                        </p:tgtEl>
                                        <p:attrNameLst>
                                          <p:attrName>style.visibility</p:attrName>
                                        </p:attrNameLst>
                                      </p:cBhvr>
                                      <p:to>
                                        <p:strVal val="visible"/>
                                      </p:to>
                                    </p:set>
                                    <p:animEffect transition="in" filter="diamond(in)">
                                      <p:cBhvr>
                                        <p:cTn id="102" dur="2000"/>
                                        <p:tgtEl>
                                          <p:spTgt spid="30730"/>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30723">
                                            <p:txEl>
                                              <p:pRg st="7" end="7"/>
                                            </p:txEl>
                                          </p:spTgt>
                                        </p:tgtEl>
                                        <p:attrNameLst>
                                          <p:attrName>style.visibility</p:attrName>
                                        </p:attrNameLst>
                                      </p:cBhvr>
                                      <p:to>
                                        <p:strVal val="visible"/>
                                      </p:to>
                                    </p:set>
                                    <p:animEffect transition="in" filter="wipe(down)">
                                      <p:cBhvr>
                                        <p:cTn id="107" dur="500"/>
                                        <p:tgtEl>
                                          <p:spTgt spid="30723">
                                            <p:txEl>
                                              <p:pRg st="7" end="7"/>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30738"/>
                                        </p:tgtEl>
                                        <p:attrNameLst>
                                          <p:attrName>style.visibility</p:attrName>
                                        </p:attrNameLst>
                                      </p:cBhvr>
                                      <p:to>
                                        <p:strVal val="visible"/>
                                      </p:to>
                                    </p:set>
                                    <p:anim calcmode="lin" valueType="num">
                                      <p:cBhvr additive="base">
                                        <p:cTn id="112" dur="500" fill="hold"/>
                                        <p:tgtEl>
                                          <p:spTgt spid="30738"/>
                                        </p:tgtEl>
                                        <p:attrNameLst>
                                          <p:attrName>ppt_x</p:attrName>
                                        </p:attrNameLst>
                                      </p:cBhvr>
                                      <p:tavLst>
                                        <p:tav tm="0">
                                          <p:val>
                                            <p:strVal val="#ppt_x"/>
                                          </p:val>
                                        </p:tav>
                                        <p:tav tm="100000">
                                          <p:val>
                                            <p:strVal val="#ppt_x"/>
                                          </p:val>
                                        </p:tav>
                                      </p:tavLst>
                                    </p:anim>
                                    <p:anim calcmode="lin" valueType="num">
                                      <p:cBhvr additive="base">
                                        <p:cTn id="113" dur="500" fill="hold"/>
                                        <p:tgtEl>
                                          <p:spTgt spid="30738"/>
                                        </p:tgtEl>
                                        <p:attrNameLst>
                                          <p:attrName>ppt_y</p:attrName>
                                        </p:attrNameLst>
                                      </p:cBhvr>
                                      <p:tavLst>
                                        <p:tav tm="0">
                                          <p:val>
                                            <p:strVal val="1+#ppt_h/2"/>
                                          </p:val>
                                        </p:tav>
                                        <p:tav tm="100000">
                                          <p:val>
                                            <p:strVal val="#ppt_y"/>
                                          </p:val>
                                        </p:tav>
                                      </p:tavLst>
                                    </p:anim>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 presetClass="entr" presetSubtype="4" fill="hold" grpId="1" nodeType="clickEffect">
                                  <p:stCondLst>
                                    <p:cond delay="0"/>
                                  </p:stCondLst>
                                  <p:childTnLst>
                                    <p:set>
                                      <p:cBhvr>
                                        <p:cTn id="117" dur="1" fill="hold">
                                          <p:stCondLst>
                                            <p:cond delay="0"/>
                                          </p:stCondLst>
                                        </p:cTn>
                                        <p:tgtEl>
                                          <p:spTgt spid="30810"/>
                                        </p:tgtEl>
                                        <p:attrNameLst>
                                          <p:attrName>style.visibility</p:attrName>
                                        </p:attrNameLst>
                                      </p:cBhvr>
                                      <p:to>
                                        <p:strVal val="visible"/>
                                      </p:to>
                                    </p:set>
                                    <p:anim calcmode="lin" valueType="num">
                                      <p:cBhvr additive="base">
                                        <p:cTn id="118" dur="500" fill="hold"/>
                                        <p:tgtEl>
                                          <p:spTgt spid="30810"/>
                                        </p:tgtEl>
                                        <p:attrNameLst>
                                          <p:attrName>ppt_x</p:attrName>
                                        </p:attrNameLst>
                                      </p:cBhvr>
                                      <p:tavLst>
                                        <p:tav tm="0">
                                          <p:val>
                                            <p:strVal val="#ppt_x"/>
                                          </p:val>
                                        </p:tav>
                                        <p:tav tm="100000">
                                          <p:val>
                                            <p:strVal val="#ppt_x"/>
                                          </p:val>
                                        </p:tav>
                                      </p:tavLst>
                                    </p:anim>
                                    <p:anim calcmode="lin" valueType="num">
                                      <p:cBhvr additive="base">
                                        <p:cTn id="119" dur="500" fill="hold"/>
                                        <p:tgtEl>
                                          <p:spTgt spid="30810"/>
                                        </p:tgtEl>
                                        <p:attrNameLst>
                                          <p:attrName>ppt_y</p:attrName>
                                        </p:attrNameLst>
                                      </p:cBhvr>
                                      <p:tavLst>
                                        <p:tav tm="0">
                                          <p:val>
                                            <p:strVal val="1+#ppt_h/2"/>
                                          </p:val>
                                        </p:tav>
                                        <p:tav tm="100000">
                                          <p:val>
                                            <p:strVal val="#ppt_y"/>
                                          </p:val>
                                        </p:tav>
                                      </p:tavLst>
                                    </p:anim>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30723">
                                            <p:txEl>
                                              <p:pRg st="8" end="8"/>
                                            </p:txEl>
                                          </p:spTgt>
                                        </p:tgtEl>
                                        <p:attrNameLst>
                                          <p:attrName>style.visibility</p:attrName>
                                        </p:attrNameLst>
                                      </p:cBhvr>
                                      <p:to>
                                        <p:strVal val="visible"/>
                                      </p:to>
                                    </p:set>
                                    <p:animEffect transition="in" filter="wipe(down)">
                                      <p:cBhvr>
                                        <p:cTn id="124" dur="500"/>
                                        <p:tgtEl>
                                          <p:spTgt spid="30723">
                                            <p:txEl>
                                              <p:pRg st="8" end="8"/>
                                            </p:txEl>
                                          </p:spTgt>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8" presetClass="entr" presetSubtype="16" fill="hold" grpId="0" nodeType="clickEffect">
                                  <p:stCondLst>
                                    <p:cond delay="0"/>
                                  </p:stCondLst>
                                  <p:childTnLst>
                                    <p:set>
                                      <p:cBhvr>
                                        <p:cTn id="128" dur="1" fill="hold">
                                          <p:stCondLst>
                                            <p:cond delay="0"/>
                                          </p:stCondLst>
                                        </p:cTn>
                                        <p:tgtEl>
                                          <p:spTgt spid="30731"/>
                                        </p:tgtEl>
                                        <p:attrNameLst>
                                          <p:attrName>style.visibility</p:attrName>
                                        </p:attrNameLst>
                                      </p:cBhvr>
                                      <p:to>
                                        <p:strVal val="visible"/>
                                      </p:to>
                                    </p:set>
                                    <p:animEffect transition="in" filter="diamond(in)">
                                      <p:cBhvr>
                                        <p:cTn id="129" dur="2000"/>
                                        <p:tgtEl>
                                          <p:spTgt spid="30731"/>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8" presetClass="entr" presetSubtype="16" fill="hold" grpId="0" nodeType="clickEffect">
                                  <p:stCondLst>
                                    <p:cond delay="0"/>
                                  </p:stCondLst>
                                  <p:childTnLst>
                                    <p:set>
                                      <p:cBhvr>
                                        <p:cTn id="133" dur="1" fill="hold">
                                          <p:stCondLst>
                                            <p:cond delay="0"/>
                                          </p:stCondLst>
                                        </p:cTn>
                                        <p:tgtEl>
                                          <p:spTgt spid="30732"/>
                                        </p:tgtEl>
                                        <p:attrNameLst>
                                          <p:attrName>style.visibility</p:attrName>
                                        </p:attrNameLst>
                                      </p:cBhvr>
                                      <p:to>
                                        <p:strVal val="visible"/>
                                      </p:to>
                                    </p:set>
                                    <p:animEffect transition="in" filter="diamond(in)">
                                      <p:cBhvr>
                                        <p:cTn id="134" dur="2000"/>
                                        <p:tgtEl>
                                          <p:spTgt spid="30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30724" grpId="0" animBg="1"/>
      <p:bldP spid="30725" grpId="0" animBg="1"/>
      <p:bldP spid="30726" grpId="0" animBg="1"/>
      <p:bldP spid="30727" grpId="0" animBg="1"/>
      <p:bldP spid="30728" grpId="0" animBg="1"/>
      <p:bldP spid="30729" grpId="0" animBg="1"/>
      <p:bldP spid="30730" grpId="0" animBg="1"/>
      <p:bldP spid="30731" grpId="0" animBg="1"/>
      <p:bldP spid="30732" grpId="0" animBg="1"/>
      <p:bldP spid="30733" grpId="0"/>
      <p:bldP spid="30734" grpId="0"/>
      <p:bldP spid="30735" grpId="0"/>
      <p:bldP spid="30736" grpId="0"/>
      <p:bldP spid="30738" grpId="0"/>
      <p:bldP spid="30810" grpId="0"/>
      <p:bldP spid="30810"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6"/>
          <p:cNvSpPr>
            <a:spLocks noGrp="1" noChangeArrowheads="1"/>
          </p:cNvSpPr>
          <p:nvPr>
            <p:ph type="title"/>
          </p:nvPr>
        </p:nvSpPr>
        <p:spPr/>
        <p:txBody>
          <a:bodyPr/>
          <a:lstStyle/>
          <a:p>
            <a:r>
              <a:rPr lang="en-US" sz="2000" smtClean="0"/>
              <a:t>Acceleration Analysis of </a:t>
            </a:r>
            <a:br>
              <a:rPr lang="en-US" sz="2000" smtClean="0"/>
            </a:br>
            <a:r>
              <a:rPr lang="en-US" sz="3600" smtClean="0"/>
              <a:t>Slider Crank Mechanism</a:t>
            </a:r>
          </a:p>
        </p:txBody>
      </p:sp>
      <p:graphicFrame>
        <p:nvGraphicFramePr>
          <p:cNvPr id="31853" name="Group 109"/>
          <p:cNvGraphicFramePr>
            <a:graphicFrameLocks noGrp="1"/>
          </p:cNvGraphicFramePr>
          <p:nvPr>
            <p:ph idx="1"/>
            <p:extLst>
              <p:ext uri="{D42A27DB-BD31-4B8C-83A1-F6EECF244321}">
                <p14:modId xmlns="" xmlns:p14="http://schemas.microsoft.com/office/powerpoint/2010/main" val="2903143484"/>
              </p:ext>
            </p:extLst>
          </p:nvPr>
        </p:nvGraphicFramePr>
        <p:xfrm>
          <a:off x="457200" y="4004734"/>
          <a:ext cx="8229599" cy="1978113"/>
        </p:xfrm>
        <a:graphic>
          <a:graphicData uri="http://schemas.openxmlformats.org/drawingml/2006/table">
            <a:tbl>
              <a:tblPr/>
              <a:tblGrid>
                <a:gridCol w="712964"/>
                <a:gridCol w="1470890"/>
                <a:gridCol w="1380967"/>
                <a:gridCol w="1358486"/>
                <a:gridCol w="1361698"/>
                <a:gridCol w="1944594"/>
              </a:tblGrid>
              <a:tr h="368182">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a:txBody>
                  <a:tcPr marL="92493" marR="92493"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Centripetal</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Tangential</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Magnitude</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Direction</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Sense</a:t>
                      </a:r>
                    </a:p>
                  </a:txBody>
                  <a:tcPr marL="92493" marR="92493"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5313">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A</a:t>
                      </a:r>
                      <a:r>
                        <a:rPr kumimoji="0" lang="en-US" sz="1800" b="0" i="0" u="none" strike="noStrike" cap="none" normalizeH="0" baseline="-25000" smtClean="0">
                          <a:ln>
                            <a:noFill/>
                          </a:ln>
                          <a:solidFill>
                            <a:schemeClr val="tx1"/>
                          </a:solidFill>
                          <a:effectLst/>
                          <a:latin typeface="Arial" panose="020B0604020202020204" pitchFamily="34" charset="0"/>
                        </a:rPr>
                        <a:t>AO</a:t>
                      </a:r>
                    </a:p>
                  </a:txBody>
                  <a:tcPr marL="92493" marR="92493"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anose="020B0604020202020204" pitchFamily="34" charset="0"/>
                        </a:rPr>
                        <a:t>o’a</a:t>
                      </a:r>
                      <a:r>
                        <a:rPr kumimoji="0" lang="en-US" sz="1800" b="0" i="0" u="none" strike="noStrike" cap="none" normalizeH="0" baseline="0" dirty="0" smtClean="0">
                          <a:ln>
                            <a:noFill/>
                          </a:ln>
                          <a:solidFill>
                            <a:schemeClr val="tx1"/>
                          </a:solidFill>
                          <a:effectLst/>
                          <a:latin typeface="Arial" panose="020B0604020202020204" pitchFamily="34" charset="0"/>
                        </a:rPr>
                        <a:t>’</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anose="020B0604020202020204" pitchFamily="34" charset="0"/>
                      </a:endParaRP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OAX</a:t>
                      </a:r>
                      <a:r>
                        <a:rPr kumimoji="0" lang="en-US" sz="18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a:t>
                      </a:r>
                      <a:r>
                        <a:rPr kumimoji="0" lang="en-US" sz="1800" b="0" i="0" u="none" strike="noStrike" cap="none" normalizeH="0" baseline="-25000" smtClean="0">
                          <a:ln>
                            <a:noFill/>
                          </a:ln>
                          <a:solidFill>
                            <a:schemeClr val="tx1"/>
                          </a:solidFill>
                          <a:effectLst/>
                          <a:latin typeface="Arial" panose="020B0604020202020204" pitchFamily="34" charset="0"/>
                          <a:sym typeface="Symbol" panose="05050102010706020507" pitchFamily="18" charset="2"/>
                        </a:rPr>
                        <a:t>2</a:t>
                      </a:r>
                      <a:r>
                        <a:rPr kumimoji="0" lang="en-US" sz="1800" b="0" i="0" u="none" strike="noStrike" cap="none" normalizeH="0" baseline="30000" smtClean="0">
                          <a:ln>
                            <a:noFill/>
                          </a:ln>
                          <a:solidFill>
                            <a:schemeClr val="tx1"/>
                          </a:solidFill>
                          <a:effectLst/>
                          <a:latin typeface="Arial" panose="020B0604020202020204" pitchFamily="34" charset="0"/>
                          <a:sym typeface="Symbol" panose="05050102010706020507" pitchFamily="18" charset="2"/>
                        </a:rPr>
                        <a:t>2</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IIOA</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--&gt;</a:t>
                      </a:r>
                      <a:r>
                        <a:rPr kumimoji="0" lang="en-US" sz="1800" b="0" i="0" u="none" strike="noStrike" cap="none" normalizeH="0" baseline="0" smtClean="0">
                          <a:ln>
                            <a:noFill/>
                          </a:ln>
                          <a:solidFill>
                            <a:schemeClr val="tx1"/>
                          </a:solidFill>
                          <a:effectLst/>
                          <a:latin typeface="Arial" panose="020B0604020202020204" pitchFamily="34" charset="0"/>
                        </a:rPr>
                        <a:t>O</a:t>
                      </a:r>
                    </a:p>
                  </a:txBody>
                  <a:tcPr marL="92493" marR="92493"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119">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A</a:t>
                      </a:r>
                      <a:r>
                        <a:rPr kumimoji="0" lang="en-US" sz="1800" b="0" i="0" u="none" strike="noStrike" cap="none" normalizeH="0" baseline="-25000" smtClean="0">
                          <a:ln>
                            <a:noFill/>
                          </a:ln>
                          <a:solidFill>
                            <a:schemeClr val="tx1"/>
                          </a:solidFill>
                          <a:effectLst/>
                          <a:latin typeface="Arial" panose="020B0604020202020204" pitchFamily="34" charset="0"/>
                        </a:rPr>
                        <a:t>BA</a:t>
                      </a:r>
                    </a:p>
                  </a:txBody>
                  <a:tcPr marL="92493" marR="92493"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a’b</a:t>
                      </a:r>
                      <a:r>
                        <a:rPr kumimoji="0" lang="en-US" sz="1800" b="0" i="0" u="none" strike="noStrike" cap="none" normalizeH="0" baseline="-25000" smtClean="0">
                          <a:ln>
                            <a:noFill/>
                          </a:ln>
                          <a:solidFill>
                            <a:schemeClr val="tx1"/>
                          </a:solidFill>
                          <a:effectLst/>
                          <a:latin typeface="Arial" panose="020B0604020202020204" pitchFamily="34" charset="0"/>
                        </a:rPr>
                        <a:t>1</a:t>
                      </a:r>
                      <a:r>
                        <a:rPr kumimoji="0" lang="en-US" sz="1800" b="0" i="0" u="none" strike="noStrike" cap="none" normalizeH="0" baseline="0" smtClean="0">
                          <a:ln>
                            <a:noFill/>
                          </a:ln>
                          <a:solidFill>
                            <a:schemeClr val="tx1"/>
                          </a:solidFill>
                          <a:effectLst/>
                          <a:latin typeface="Arial" panose="020B0604020202020204" pitchFamily="34" charset="0"/>
                        </a:rPr>
                        <a:t>’</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anose="020B0604020202020204" pitchFamily="34" charset="0"/>
                      </a:endParaRP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ABX</a:t>
                      </a:r>
                      <a:r>
                        <a:rPr kumimoji="0" lang="en-US" sz="18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a:t>
                      </a:r>
                      <a:r>
                        <a:rPr kumimoji="0" lang="en-US" sz="1800" b="0" i="0" u="none" strike="noStrike" cap="none" normalizeH="0" baseline="-25000" smtClean="0">
                          <a:ln>
                            <a:noFill/>
                          </a:ln>
                          <a:solidFill>
                            <a:schemeClr val="tx1"/>
                          </a:solidFill>
                          <a:effectLst/>
                          <a:latin typeface="Arial" panose="020B0604020202020204" pitchFamily="34" charset="0"/>
                          <a:sym typeface="Symbol" panose="05050102010706020507" pitchFamily="18" charset="2"/>
                        </a:rPr>
                        <a:t>3</a:t>
                      </a:r>
                      <a:r>
                        <a:rPr kumimoji="0" lang="en-US" sz="1800" b="0" i="0" u="none" strike="noStrike" cap="none" normalizeH="0" baseline="30000" smtClean="0">
                          <a:ln>
                            <a:noFill/>
                          </a:ln>
                          <a:solidFill>
                            <a:schemeClr val="tx1"/>
                          </a:solidFill>
                          <a:effectLst/>
                          <a:latin typeface="Arial" panose="020B0604020202020204" pitchFamily="34" charset="0"/>
                          <a:sym typeface="Symbol" panose="05050102010706020507" pitchFamily="18" charset="2"/>
                        </a:rPr>
                        <a:t>2</a:t>
                      </a:r>
                      <a:endParaRPr kumimoji="0" lang="en-US" sz="1800" b="0" i="0" u="none" strike="noStrike" cap="none" normalizeH="0" baseline="0" smtClean="0">
                        <a:ln>
                          <a:noFill/>
                        </a:ln>
                        <a:solidFill>
                          <a:schemeClr val="tx1"/>
                        </a:solidFill>
                        <a:effectLst/>
                        <a:latin typeface="Arial" panose="020B0604020202020204" pitchFamily="34" charset="0"/>
                      </a:endParaRP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IIAB</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--&gt;</a:t>
                      </a:r>
                      <a:r>
                        <a:rPr kumimoji="0" lang="en-US" sz="1800" b="0" i="0" u="none" strike="noStrike" cap="none" normalizeH="0" baseline="0" smtClean="0">
                          <a:ln>
                            <a:noFill/>
                          </a:ln>
                          <a:solidFill>
                            <a:schemeClr val="tx1"/>
                          </a:solidFill>
                          <a:effectLst/>
                          <a:latin typeface="Arial" panose="020B0604020202020204" pitchFamily="34" charset="0"/>
                        </a:rPr>
                        <a:t>A</a:t>
                      </a:r>
                    </a:p>
                  </a:txBody>
                  <a:tcPr marL="92493" marR="92493"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42">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25000" smtClean="0">
                        <a:ln>
                          <a:noFill/>
                        </a:ln>
                        <a:solidFill>
                          <a:schemeClr val="tx1"/>
                        </a:solidFill>
                        <a:effectLst/>
                        <a:latin typeface="Arial" panose="020B0604020202020204" pitchFamily="34" charset="0"/>
                      </a:endParaRPr>
                    </a:p>
                  </a:txBody>
                  <a:tcPr marL="92493" marR="92493"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anose="020B0604020202020204" pitchFamily="34" charset="0"/>
                      </a:endParaRP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b</a:t>
                      </a:r>
                      <a:r>
                        <a:rPr kumimoji="0" lang="en-US" sz="1800" b="0" i="0" u="none" strike="noStrike" cap="none" normalizeH="0" baseline="-25000" smtClean="0">
                          <a:ln>
                            <a:noFill/>
                          </a:ln>
                          <a:solidFill>
                            <a:schemeClr val="tx1"/>
                          </a:solidFill>
                          <a:effectLst/>
                          <a:latin typeface="Arial" panose="020B0604020202020204" pitchFamily="34" charset="0"/>
                        </a:rPr>
                        <a:t>1</a:t>
                      </a:r>
                      <a:r>
                        <a:rPr kumimoji="0" lang="en-US" sz="1800" b="0" i="0" u="none" strike="noStrike" cap="none" normalizeH="0" baseline="0" smtClean="0">
                          <a:ln>
                            <a:noFill/>
                          </a:ln>
                          <a:solidFill>
                            <a:schemeClr val="tx1"/>
                          </a:solidFill>
                          <a:effectLst/>
                          <a:latin typeface="Arial" panose="020B0604020202020204" pitchFamily="34" charset="0"/>
                        </a:rPr>
                        <a:t>’b’</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    AB</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a:t>
                      </a:r>
                    </a:p>
                  </a:txBody>
                  <a:tcPr marL="92493" marR="92493"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769">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A</a:t>
                      </a:r>
                      <a:r>
                        <a:rPr kumimoji="0" lang="en-US" sz="1800" b="0" i="0" u="none" strike="noStrike" cap="none" normalizeH="0" baseline="-25000" smtClean="0">
                          <a:ln>
                            <a:noFill/>
                          </a:ln>
                          <a:solidFill>
                            <a:schemeClr val="tx1"/>
                          </a:solidFill>
                          <a:effectLst/>
                          <a:latin typeface="Arial" panose="020B0604020202020204" pitchFamily="34" charset="0"/>
                        </a:rPr>
                        <a:t>BO</a:t>
                      </a:r>
                    </a:p>
                  </a:txBody>
                  <a:tcPr marL="92493" marR="92493"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anose="020B0604020202020204" pitchFamily="34" charset="0"/>
                        </a:rPr>
                        <a:t>o’b</a:t>
                      </a:r>
                      <a:r>
                        <a:rPr kumimoji="0" lang="en-US" sz="1800" b="0" i="0" u="none" strike="noStrike" cap="none" normalizeH="0" baseline="0" dirty="0" smtClean="0">
                          <a:ln>
                            <a:noFill/>
                          </a:ln>
                          <a:solidFill>
                            <a:schemeClr val="tx1"/>
                          </a:solidFill>
                          <a:effectLst/>
                          <a:latin typeface="Arial" panose="020B0604020202020204" pitchFamily="34" charset="0"/>
                        </a:rPr>
                        <a:t>’ (linear )</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IIOB</a:t>
                      </a:r>
                    </a:p>
                  </a:txBody>
                  <a:tcPr marL="92493" marR="92493"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defRPr>
                      </a:lvl1pPr>
                      <a:lvl2pPr eaLnBrk="0" hangingPunct="0">
                        <a:spcBef>
                          <a:spcPct val="20000"/>
                        </a:spcBef>
                        <a:defRPr sz="2400">
                          <a:solidFill>
                            <a:schemeClr val="tx1"/>
                          </a:solidFill>
                          <a:latin typeface="Arial" panose="020B0604020202020204" pitchFamily="34" charset="0"/>
                        </a:defRPr>
                      </a:lvl2pPr>
                      <a:lvl3pPr eaLnBrk="0" hangingPunct="0">
                        <a:spcBef>
                          <a:spcPct val="20000"/>
                        </a:spcBef>
                        <a:defRPr sz="2000">
                          <a:solidFill>
                            <a:schemeClr val="tx1"/>
                          </a:solidFill>
                          <a:latin typeface="Arial" panose="020B0604020202020204" pitchFamily="34" charset="0"/>
                        </a:defRPr>
                      </a:lvl3pPr>
                      <a:lvl4pPr eaLnBrk="0" hangingPunct="0">
                        <a:spcBef>
                          <a:spcPct val="20000"/>
                        </a:spcBef>
                        <a:defRPr>
                          <a:solidFill>
                            <a:schemeClr val="tx1"/>
                          </a:solidFill>
                          <a:latin typeface="Arial" panose="020B0604020202020204" pitchFamily="34" charset="0"/>
                        </a:defRPr>
                      </a:lvl4pPr>
                      <a:lvl5pPr eaLnBrk="0" hangingPunct="0">
                        <a:spcBef>
                          <a:spcPct val="20000"/>
                        </a:spcBef>
                        <a:defRPr>
                          <a:solidFill>
                            <a:schemeClr val="tx1"/>
                          </a:solidFill>
                          <a:latin typeface="Arial" panose="020B0604020202020204" pitchFamily="34" charset="0"/>
                        </a:defRPr>
                      </a:lvl5pPr>
                      <a:lvl6pPr eaLnBrk="0" fontAlgn="base" hangingPunct="0">
                        <a:spcBef>
                          <a:spcPct val="20000"/>
                        </a:spcBef>
                        <a:spcAft>
                          <a:spcPct val="0"/>
                        </a:spcAft>
                        <a:defRPr>
                          <a:solidFill>
                            <a:schemeClr val="tx1"/>
                          </a:solidFill>
                          <a:latin typeface="Arial" panose="020B0604020202020204" pitchFamily="34" charset="0"/>
                        </a:defRPr>
                      </a:lvl6pPr>
                      <a:lvl7pPr eaLnBrk="0" fontAlgn="base" hangingPunct="0">
                        <a:spcBef>
                          <a:spcPct val="20000"/>
                        </a:spcBef>
                        <a:spcAft>
                          <a:spcPct val="0"/>
                        </a:spcAft>
                        <a:defRPr>
                          <a:solidFill>
                            <a:schemeClr val="tx1"/>
                          </a:solidFill>
                          <a:latin typeface="Arial" panose="020B0604020202020204" pitchFamily="34" charset="0"/>
                        </a:defRPr>
                      </a:lvl7pPr>
                      <a:lvl8pPr eaLnBrk="0" fontAlgn="base" hangingPunct="0">
                        <a:spcBef>
                          <a:spcPct val="20000"/>
                        </a:spcBef>
                        <a:spcAft>
                          <a:spcPct val="0"/>
                        </a:spcAft>
                        <a:defRPr>
                          <a:solidFill>
                            <a:schemeClr val="tx1"/>
                          </a:solidFill>
                          <a:latin typeface="Arial" panose="020B0604020202020204" pitchFamily="34" charset="0"/>
                        </a:defRPr>
                      </a:lvl8pPr>
                      <a:lvl9pPr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anose="020B0604020202020204" pitchFamily="34" charset="0"/>
                        </a:rPr>
                        <a:t>---</a:t>
                      </a:r>
                    </a:p>
                  </a:txBody>
                  <a:tcPr marL="92493" marR="92493"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310" name="Line 83"/>
          <p:cNvSpPr>
            <a:spLocks noChangeShapeType="1"/>
          </p:cNvSpPr>
          <p:nvPr/>
        </p:nvSpPr>
        <p:spPr bwMode="auto">
          <a:xfrm>
            <a:off x="5508625" y="5300663"/>
            <a:ext cx="0" cy="2159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11" name="Line 84"/>
          <p:cNvSpPr>
            <a:spLocks noChangeShapeType="1"/>
          </p:cNvSpPr>
          <p:nvPr/>
        </p:nvSpPr>
        <p:spPr bwMode="auto">
          <a:xfrm>
            <a:off x="5364163" y="5516563"/>
            <a:ext cx="287337"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313" name="Group 108"/>
          <p:cNvGrpSpPr>
            <a:grpSpLocks/>
          </p:cNvGrpSpPr>
          <p:nvPr/>
        </p:nvGrpSpPr>
        <p:grpSpPr bwMode="auto">
          <a:xfrm>
            <a:off x="5533231" y="1143000"/>
            <a:ext cx="3744913" cy="2119312"/>
            <a:chOff x="385" y="981"/>
            <a:chExt cx="2359" cy="1335"/>
          </a:xfrm>
        </p:grpSpPr>
        <p:pic>
          <p:nvPicPr>
            <p:cNvPr id="11315" name="Picture 5" descr="balance"/>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5" y="981"/>
              <a:ext cx="2359" cy="13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316" name="Line 105"/>
            <p:cNvSpPr>
              <a:spLocks noChangeShapeType="1"/>
            </p:cNvSpPr>
            <p:nvPr/>
          </p:nvSpPr>
          <p:spPr bwMode="auto">
            <a:xfrm>
              <a:off x="2018" y="1253"/>
              <a:ext cx="408" cy="635"/>
            </a:xfrm>
            <a:prstGeom prst="line">
              <a:avLst/>
            </a:prstGeom>
            <a:noFill/>
            <a:ln w="57150">
              <a:solidFill>
                <a:srgbClr val="A721A7"/>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17" name="Line 106"/>
            <p:cNvSpPr>
              <a:spLocks noChangeShapeType="1"/>
            </p:cNvSpPr>
            <p:nvPr/>
          </p:nvSpPr>
          <p:spPr bwMode="auto">
            <a:xfrm flipV="1">
              <a:off x="657" y="1253"/>
              <a:ext cx="1361" cy="635"/>
            </a:xfrm>
            <a:prstGeom prst="line">
              <a:avLst/>
            </a:prstGeom>
            <a:noFill/>
            <a:ln w="57150">
              <a:solidFill>
                <a:srgbClr val="A721A7"/>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851" name="Text Box 107"/>
          <p:cNvSpPr txBox="1">
            <a:spLocks noChangeArrowheads="1"/>
          </p:cNvSpPr>
          <p:nvPr/>
        </p:nvSpPr>
        <p:spPr bwMode="auto">
          <a:xfrm>
            <a:off x="190853" y="1177220"/>
            <a:ext cx="5724525" cy="2841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228600" indent="-2286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en-US" sz="1800" dirty="0"/>
              <a:t>For the SCM shown, OA rotates with constant angular velocity,</a:t>
            </a:r>
            <a:r>
              <a:rPr lang="en-US" sz="1800" dirty="0">
                <a:sym typeface="Symbol" panose="05050102010706020507" pitchFamily="18" charset="2"/>
              </a:rPr>
              <a:t></a:t>
            </a:r>
            <a:r>
              <a:rPr lang="en-US" sz="1800" baseline="-25000" dirty="0">
                <a:sym typeface="Symbol" panose="05050102010706020507" pitchFamily="18" charset="2"/>
              </a:rPr>
              <a:t>2</a:t>
            </a:r>
            <a:r>
              <a:rPr lang="en-US" sz="1800" dirty="0">
                <a:sym typeface="Symbol" panose="05050102010706020507" pitchFamily="18" charset="2"/>
              </a:rPr>
              <a:t> </a:t>
            </a:r>
            <a:r>
              <a:rPr lang="en-US" sz="1800" dirty="0"/>
              <a:t>(given</a:t>
            </a:r>
            <a:r>
              <a:rPr lang="en-US" sz="1800" dirty="0">
                <a:sym typeface="Symbol" panose="05050102010706020507" pitchFamily="18" charset="2"/>
              </a:rPr>
              <a:t>)</a:t>
            </a:r>
          </a:p>
          <a:p>
            <a:pPr eaLnBrk="1" hangingPunct="1">
              <a:spcBef>
                <a:spcPct val="50000"/>
              </a:spcBef>
            </a:pPr>
            <a:r>
              <a:rPr lang="en-US" sz="1800" dirty="0">
                <a:sym typeface="Symbol" panose="05050102010706020507" pitchFamily="18" charset="2"/>
              </a:rPr>
              <a:t>Hence the angular acceleration( ) is zero</a:t>
            </a:r>
          </a:p>
          <a:p>
            <a:pPr eaLnBrk="1" hangingPunct="1">
              <a:spcBef>
                <a:spcPct val="50000"/>
              </a:spcBef>
            </a:pPr>
            <a:r>
              <a:rPr lang="en-US" sz="1800" dirty="0">
                <a:sym typeface="Symbol" panose="05050102010706020507" pitchFamily="18" charset="2"/>
              </a:rPr>
              <a:t>Therefore there is no tangential component for OA</a:t>
            </a:r>
          </a:p>
          <a:p>
            <a:pPr eaLnBrk="1" hangingPunct="1">
              <a:spcBef>
                <a:spcPct val="50000"/>
              </a:spcBef>
            </a:pPr>
            <a:r>
              <a:rPr lang="en-US" sz="1800" dirty="0">
                <a:sym typeface="Symbol" panose="05050102010706020507" pitchFamily="18" charset="2"/>
              </a:rPr>
              <a:t>Similarly the slider B has only a linear  component, it doesn’t have a centripetal and tangential component</a:t>
            </a:r>
          </a:p>
          <a:p>
            <a:pPr eaLnBrk="1" hangingPunct="1">
              <a:spcBef>
                <a:spcPct val="50000"/>
              </a:spcBef>
            </a:pPr>
            <a:r>
              <a:rPr lang="en-US" sz="1800" dirty="0">
                <a:sym typeface="Symbol" panose="05050102010706020507" pitchFamily="18" charset="2"/>
              </a:rPr>
              <a:t>Acceleration table is thus developed as shown below</a:t>
            </a:r>
          </a:p>
        </p:txBody>
      </p:sp>
    </p:spTree>
    <p:extLst>
      <p:ext uri="{BB962C8B-B14F-4D97-AF65-F5344CB8AC3E}">
        <p14:creationId xmlns="" xmlns:p14="http://schemas.microsoft.com/office/powerpoint/2010/main" val="30494210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1851">
                                            <p:txEl>
                                              <p:pRg st="0" end="0"/>
                                            </p:txEl>
                                          </p:spTgt>
                                        </p:tgtEl>
                                        <p:attrNameLst>
                                          <p:attrName>style.visibility</p:attrName>
                                        </p:attrNameLst>
                                      </p:cBhvr>
                                      <p:to>
                                        <p:strVal val="visible"/>
                                      </p:to>
                                    </p:set>
                                    <p:anim calcmode="lin" valueType="num">
                                      <p:cBhvr additive="base">
                                        <p:cTn id="7" dur="500" fill="hold"/>
                                        <p:tgtEl>
                                          <p:spTgt spid="318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1851">
                                            <p:txEl>
                                              <p:pRg st="1" end="1"/>
                                            </p:txEl>
                                          </p:spTgt>
                                        </p:tgtEl>
                                        <p:attrNameLst>
                                          <p:attrName>style.visibility</p:attrName>
                                        </p:attrNameLst>
                                      </p:cBhvr>
                                      <p:to>
                                        <p:strVal val="visible"/>
                                      </p:to>
                                    </p:set>
                                    <p:anim calcmode="lin" valueType="num">
                                      <p:cBhvr additive="base">
                                        <p:cTn id="13" dur="500" fill="hold"/>
                                        <p:tgtEl>
                                          <p:spTgt spid="318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8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1851">
                                            <p:txEl>
                                              <p:pRg st="2" end="2"/>
                                            </p:txEl>
                                          </p:spTgt>
                                        </p:tgtEl>
                                        <p:attrNameLst>
                                          <p:attrName>style.visibility</p:attrName>
                                        </p:attrNameLst>
                                      </p:cBhvr>
                                      <p:to>
                                        <p:strVal val="visible"/>
                                      </p:to>
                                    </p:set>
                                    <p:anim calcmode="lin" valueType="num">
                                      <p:cBhvr additive="base">
                                        <p:cTn id="19" dur="500" fill="hold"/>
                                        <p:tgtEl>
                                          <p:spTgt spid="318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18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1851">
                                            <p:txEl>
                                              <p:pRg st="3" end="3"/>
                                            </p:txEl>
                                          </p:spTgt>
                                        </p:tgtEl>
                                        <p:attrNameLst>
                                          <p:attrName>style.visibility</p:attrName>
                                        </p:attrNameLst>
                                      </p:cBhvr>
                                      <p:to>
                                        <p:strVal val="visible"/>
                                      </p:to>
                                    </p:set>
                                    <p:anim calcmode="lin" valueType="num">
                                      <p:cBhvr additive="base">
                                        <p:cTn id="25" dur="500" fill="hold"/>
                                        <p:tgtEl>
                                          <p:spTgt spid="318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18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1851">
                                            <p:txEl>
                                              <p:pRg st="4" end="4"/>
                                            </p:txEl>
                                          </p:spTgt>
                                        </p:tgtEl>
                                        <p:attrNameLst>
                                          <p:attrName>style.visibility</p:attrName>
                                        </p:attrNameLst>
                                      </p:cBhvr>
                                      <p:to>
                                        <p:strVal val="visible"/>
                                      </p:to>
                                    </p:set>
                                    <p:anim calcmode="lin" valueType="num">
                                      <p:cBhvr additive="base">
                                        <p:cTn id="31" dur="500" fill="hold"/>
                                        <p:tgtEl>
                                          <p:spTgt spid="318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18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31853"/>
                                        </p:tgtEl>
                                        <p:attrNameLst>
                                          <p:attrName>style.visibility</p:attrName>
                                        </p:attrNameLst>
                                      </p:cBhvr>
                                      <p:to>
                                        <p:strVal val="visible"/>
                                      </p:to>
                                    </p:set>
                                    <p:animEffect transition="in" filter="wipe(down)">
                                      <p:cBhvr>
                                        <p:cTn id="37" dur="500"/>
                                        <p:tgtEl>
                                          <p:spTgt spid="31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Problem 1</a:t>
            </a:r>
          </a:p>
        </p:txBody>
      </p:sp>
      <p:sp>
        <p:nvSpPr>
          <p:cNvPr id="12291" name="Rectangle 3"/>
          <p:cNvSpPr>
            <a:spLocks noGrp="1" noChangeArrowheads="1"/>
          </p:cNvSpPr>
          <p:nvPr>
            <p:ph idx="1"/>
          </p:nvPr>
        </p:nvSpPr>
        <p:spPr/>
        <p:txBody>
          <a:bodyPr/>
          <a:lstStyle/>
          <a:p>
            <a:pPr marL="177800" indent="0">
              <a:buFontTx/>
              <a:buNone/>
            </a:pPr>
            <a:r>
              <a:rPr lang="en-US" sz="1800" i="1" smtClean="0"/>
              <a:t>ABCD</a:t>
            </a:r>
            <a:r>
              <a:rPr lang="en-US" sz="1800" smtClean="0"/>
              <a:t> is a Four Bar Chain with the link </a:t>
            </a:r>
            <a:r>
              <a:rPr lang="en-US" sz="1800" i="1" smtClean="0"/>
              <a:t>AD</a:t>
            </a:r>
            <a:r>
              <a:rPr lang="en-US" sz="1800" smtClean="0"/>
              <a:t> is fixed as in Figure . The length of the links are </a:t>
            </a:r>
            <a:r>
              <a:rPr lang="en-US" sz="1800" i="1" smtClean="0"/>
              <a:t>AB</a:t>
            </a:r>
            <a:r>
              <a:rPr lang="en-US" sz="1800" smtClean="0"/>
              <a:t> = 6.25 cm, </a:t>
            </a:r>
            <a:r>
              <a:rPr lang="en-US" sz="1800" i="1" smtClean="0"/>
              <a:t>BC</a:t>
            </a:r>
            <a:r>
              <a:rPr lang="en-US" sz="1800" smtClean="0"/>
              <a:t> = 17.5 cm, </a:t>
            </a:r>
            <a:r>
              <a:rPr lang="en-US" sz="1800" i="1" smtClean="0"/>
              <a:t>CD</a:t>
            </a:r>
            <a:r>
              <a:rPr lang="en-US" sz="1800" smtClean="0"/>
              <a:t> = 11.25 cm, </a:t>
            </a:r>
            <a:r>
              <a:rPr lang="en-US" sz="1800" i="1" smtClean="0"/>
              <a:t>DA</a:t>
            </a:r>
            <a:r>
              <a:rPr lang="en-US" sz="1800" smtClean="0"/>
              <a:t> = 20 cm. The crank AB makes 100 rpm in the clockwise direction. Find the angular acceleration  of the links </a:t>
            </a:r>
            <a:r>
              <a:rPr lang="en-US" sz="1800" i="1" smtClean="0"/>
              <a:t>CD</a:t>
            </a:r>
            <a:r>
              <a:rPr lang="en-US" sz="1800" smtClean="0"/>
              <a:t> and </a:t>
            </a:r>
            <a:r>
              <a:rPr lang="en-US" sz="1800" i="1" smtClean="0"/>
              <a:t>BC </a:t>
            </a:r>
            <a:r>
              <a:rPr lang="en-US" sz="1800" smtClean="0"/>
              <a:t>when the angle </a:t>
            </a:r>
            <a:r>
              <a:rPr lang="en-US" sz="1800" i="1" smtClean="0"/>
              <a:t>BAD</a:t>
            </a:r>
            <a:r>
              <a:rPr lang="en-US" sz="1800" smtClean="0"/>
              <a:t> is 60˚.</a:t>
            </a:r>
          </a:p>
          <a:p>
            <a:pPr marL="177800" indent="0">
              <a:buFontTx/>
              <a:buNone/>
            </a:pPr>
            <a:endParaRPr lang="en-US" sz="1800" smtClean="0"/>
          </a:p>
        </p:txBody>
      </p:sp>
      <p:pic>
        <p:nvPicPr>
          <p:cNvPr id="12293" name="Picture 7"/>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68313" y="2492375"/>
            <a:ext cx="4032250" cy="2319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095134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3106</TotalTime>
  <Words>1421</Words>
  <Application>Microsoft Office PowerPoint</Application>
  <PresentationFormat>On-screen Show (4:3)</PresentationFormat>
  <Paragraphs>219</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Equation</vt:lpstr>
      <vt:lpstr>KINEMATICS OF MACHINERY</vt:lpstr>
      <vt:lpstr>MODULE 3 ACCELERATION ANALYSIS </vt:lpstr>
      <vt:lpstr>Acceleration Analysis of a Rotating Link</vt:lpstr>
      <vt:lpstr>Acceleration Analysis (Contd..)</vt:lpstr>
      <vt:lpstr>Acceleration Analysis of FBM</vt:lpstr>
      <vt:lpstr>Acceleration Analysis of FBM (Contd..)</vt:lpstr>
      <vt:lpstr>Acceleration Analysis of FBM (Contd..) Acceleration Diagram</vt:lpstr>
      <vt:lpstr>Acceleration Analysis of  Slider Crank Mechanism</vt:lpstr>
      <vt:lpstr>Problem 1</vt:lpstr>
      <vt:lpstr>Problem 2</vt:lpstr>
      <vt:lpstr>Solution</vt:lpstr>
      <vt:lpstr>Solution (Contd..)</vt:lpstr>
      <vt:lpstr>Tutorial 1</vt:lpstr>
      <vt:lpstr>Tutorial 2</vt:lpstr>
      <vt:lpstr>Acceleration Of Slider On A Rotating Link</vt:lpstr>
      <vt:lpstr>Tutorial 3</vt:lpstr>
    </vt:vector>
  </TitlesOfParts>
  <Company>OTTERI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MECHANICS</dc:title>
  <dc:creator>S R MOHIDEEN</dc:creator>
  <cp:lastModifiedBy>rasool</cp:lastModifiedBy>
  <cp:revision>139</cp:revision>
  <dcterms:created xsi:type="dcterms:W3CDTF">2012-01-07T15:28:18Z</dcterms:created>
  <dcterms:modified xsi:type="dcterms:W3CDTF">2019-01-03T04:35:19Z</dcterms:modified>
</cp:coreProperties>
</file>