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80" r:id="rId14"/>
    <p:sldId id="281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9513"/>
    <a:srgbClr val="00277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327" autoAdjust="0"/>
    <p:restoredTop sz="90127" autoAdjust="0"/>
  </p:normalViewPr>
  <p:slideViewPr>
    <p:cSldViewPr>
      <p:cViewPr>
        <p:scale>
          <a:sx n="80" d="100"/>
          <a:sy n="80" d="100"/>
        </p:scale>
        <p:origin x="-840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3CA2A3-DB1C-41F4-9F70-7712A027AF5C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5D7ED0-6E4E-4481-AC49-A8768C4888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D7ED0-6E4E-4481-AC49-A8768C48882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gi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4BF79-E218-48CA-BB3C-1720D4A49178}" type="datetime1">
              <a:rPr lang="en-US" smtClean="0"/>
              <a:pPr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ECFD-5E5C-4EA4-9EED-4BBB22FF27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61A10-5253-4929-A3FC-0326E7C86201}" type="datetime1">
              <a:rPr lang="en-US" smtClean="0"/>
              <a:pPr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ECFD-5E5C-4EA4-9EED-4BBB22FF27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0714B-7717-4765-95CB-F6D78BEAD4FB}" type="datetime1">
              <a:rPr lang="en-US" smtClean="0"/>
              <a:pPr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ECFD-5E5C-4EA4-9EED-4BBB22FF27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5943600" cy="1143000"/>
          </a:xfrm>
          <a:solidFill>
            <a:srgbClr val="199513"/>
          </a:solidFill>
        </p:spPr>
        <p:txBody>
          <a:bodyPr/>
          <a:lstStyle>
            <a:lvl1pPr>
              <a:defRPr>
                <a:solidFill>
                  <a:srgbClr val="FFFF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6213" y="6247901"/>
            <a:ext cx="2973387" cy="610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6248400"/>
            <a:ext cx="91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5" descr="bevelg1"/>
          <p:cNvPicPr>
            <a:picLocks noChangeAspect="1" noChangeArrowheads="1" noCrop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48600" y="1"/>
            <a:ext cx="1295400" cy="1202872"/>
          </a:xfrm>
          <a:prstGeom prst="rect">
            <a:avLst/>
          </a:prstGeom>
          <a:noFill/>
        </p:spPr>
      </p:pic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0"/>
            <a:ext cx="838200" cy="381000"/>
          </a:xfrm>
        </p:spPr>
        <p:txBody>
          <a:bodyPr/>
          <a:lstStyle>
            <a:lvl1pPr>
              <a:defRPr b="1"/>
            </a:lvl1pPr>
          </a:lstStyle>
          <a:p>
            <a:fld id="{4FABECFD-5E5C-4EA4-9EED-4BBB22FF27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500B-5014-4C47-A7D3-9767B23363B0}" type="datetime1">
              <a:rPr lang="en-US" smtClean="0"/>
              <a:pPr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ECFD-5E5C-4EA4-9EED-4BBB22FF27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91A0-8149-4DA9-8132-BF26A6ACADC2}" type="datetime1">
              <a:rPr lang="en-US" smtClean="0"/>
              <a:pPr/>
              <a:t>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ECFD-5E5C-4EA4-9EED-4BBB22FF27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C9ACD-56CA-4774-84AD-8A858B5D932D}" type="datetime1">
              <a:rPr lang="en-US" smtClean="0"/>
              <a:pPr/>
              <a:t>1/3/2019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ECFD-5E5C-4EA4-9EED-4BBB22FF27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95A14-D397-472C-984A-AE3EEC929B50}" type="datetime1">
              <a:rPr lang="en-US" smtClean="0"/>
              <a:pPr/>
              <a:t>1/3/2019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ECFD-5E5C-4EA4-9EED-4BBB22FF27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E39BE-29E0-4C37-B1B6-3746DBDBEBAB}" type="datetime1">
              <a:rPr lang="en-US" smtClean="0"/>
              <a:pPr/>
              <a:t>1/3/2019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ECFD-5E5C-4EA4-9EED-4BBB22FF27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54EC7-750F-4DA5-AE37-521DDC046F3E}" type="datetime1">
              <a:rPr lang="en-US" smtClean="0"/>
              <a:pPr/>
              <a:t>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ECFD-5E5C-4EA4-9EED-4BBB22FF27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3C3E-7CFB-4CB9-806B-0F6CF28126EA}" type="datetime1">
              <a:rPr lang="en-US" smtClean="0"/>
              <a:pPr/>
              <a:t>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ECFD-5E5C-4EA4-9EED-4BBB22FF27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CE968-054E-4CB0-A6CA-A661D4EA238C}" type="datetime1">
              <a:rPr lang="en-US" smtClean="0"/>
              <a:pPr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ECFD-5E5C-4EA4-9EED-4BBB22FF27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.png"/><Relationship Id="rId4" Type="http://schemas.openxmlformats.org/officeDocument/2006/relationships/image" Target="../media/image5.jpeg"/><Relationship Id="rId9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21.pn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9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0" descr="AABUROU0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981200"/>
            <a:ext cx="2514600" cy="2845861"/>
          </a:xfrm>
          <a:prstGeom prst="rect">
            <a:avLst/>
          </a:prstGeom>
          <a:noFill/>
        </p:spPr>
      </p:pic>
      <p:pic>
        <p:nvPicPr>
          <p:cNvPr id="11" name="Picture 18" descr="msotw9_temp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9000" y="2057401"/>
            <a:ext cx="1891465" cy="1523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5000" y="304800"/>
            <a:ext cx="3990975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7" descr="AADFPSM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4658624"/>
            <a:ext cx="1905000" cy="2199376"/>
          </a:xfrm>
          <a:prstGeom prst="rect">
            <a:avLst/>
          </a:prstGeom>
          <a:noFill/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7" cstate="print"/>
          <a:srcRect l="3742" t="63127" r="5967" b="1207"/>
          <a:stretch>
            <a:fillRect/>
          </a:stretch>
        </p:blipFill>
        <p:spPr>
          <a:xfrm>
            <a:off x="1524000" y="4343400"/>
            <a:ext cx="7086600" cy="1828800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467600" y="5942013"/>
            <a:ext cx="1373187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5" descr="bevelg1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010400" y="0"/>
            <a:ext cx="2133600" cy="1981200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352800" y="5943600"/>
            <a:ext cx="38877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ECFD-5E5C-4EA4-9EED-4BBB22FF2762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2743201"/>
            <a:ext cx="9144000" cy="1676399"/>
          </a:xfrm>
          <a:noFill/>
          <a:effectLst>
            <a:reflection blurRad="6350" stA="50000" endA="300" endPos="90000" dir="5400000" sy="-100000" algn="bl" rotWithShape="0"/>
          </a:effectLst>
        </p:spPr>
        <p:txBody>
          <a:bodyPr>
            <a:noAutofit/>
            <a:scene3d>
              <a:camera prst="isometricOffAxis2Top"/>
              <a:lightRig rig="sunset" dir="t"/>
            </a:scene3d>
            <a:sp3d z="38100" prstMaterial="dkEdge">
              <a:bevelT w="31750"/>
            </a:sp3d>
          </a:bodyPr>
          <a:lstStyle/>
          <a:p>
            <a:r>
              <a:rPr lang="en-US" sz="10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KINEMATICS </a:t>
            </a:r>
            <a:r>
              <a:rPr lang="en-US" sz="10000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 MACHINERY</a:t>
            </a:r>
            <a:endParaRPr lang="en-US" sz="10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733800" y="2209800"/>
            <a:ext cx="30471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isometricOffAxis2Left"/>
              <a:lightRig rig="threePt" dir="t"/>
            </a:scene3d>
            <a:sp3d extrusionH="114300">
              <a:bevelT/>
              <a:extrusionClr>
                <a:schemeClr val="tx1"/>
              </a:extrusionClr>
            </a:sp3d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MEC </a:t>
            </a:r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2211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10000" y="4495800"/>
            <a:ext cx="1524000" cy="400110"/>
          </a:xfrm>
          <a:prstGeom prst="rect">
            <a:avLst/>
          </a:prstGeom>
          <a:solidFill>
            <a:srgbClr val="FFFF00"/>
          </a:solidFill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MODULE 2</a:t>
            </a:r>
            <a:endParaRPr lang="en-IN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" dur="2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0" grpId="0"/>
      <p:bldP spid="14" grpId="0" build="allAtOnce" animBg="1"/>
      <p:bldP spid="14" grpId="1" build="allAtOnce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Velocity Analysis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192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Velocity analysis of mechanism can be carried out by many methods</a:t>
            </a:r>
          </a:p>
          <a:p>
            <a:r>
              <a:rPr lang="en-US" dirty="0" smtClean="0"/>
              <a:t>Some of them are </a:t>
            </a:r>
          </a:p>
          <a:p>
            <a:pPr lvl="1"/>
            <a:r>
              <a:rPr lang="en-US" dirty="0" smtClean="0"/>
              <a:t>Relative velocity method, </a:t>
            </a:r>
          </a:p>
          <a:p>
            <a:pPr lvl="1"/>
            <a:r>
              <a:rPr lang="en-US" dirty="0" smtClean="0"/>
              <a:t>Instantaneous centre method and</a:t>
            </a:r>
          </a:p>
          <a:p>
            <a:pPr lvl="1"/>
            <a:r>
              <a:rPr lang="en-US" dirty="0" smtClean="0"/>
              <a:t>Algebraic method</a:t>
            </a:r>
          </a:p>
          <a:p>
            <a:r>
              <a:rPr lang="en-US" dirty="0" smtClean="0"/>
              <a:t>First two methods listed above are graphical methods</a:t>
            </a:r>
          </a:p>
          <a:p>
            <a:r>
              <a:rPr lang="en-US" dirty="0" smtClean="0"/>
              <a:t>Last method is analytical</a:t>
            </a:r>
          </a:p>
          <a:p>
            <a:endParaRPr lang="en-US" dirty="0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Relative Velocity Method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229600" cy="4525963"/>
          </a:xfrm>
        </p:spPr>
        <p:txBody>
          <a:bodyPr/>
          <a:lstStyle/>
          <a:p>
            <a:r>
              <a:rPr lang="en-US" dirty="0" smtClean="0"/>
              <a:t>If we want to find the speed of a man travelling inside a metro train from  Air Port</a:t>
            </a:r>
          </a:p>
          <a:p>
            <a:pPr lvl="1"/>
            <a:r>
              <a:rPr lang="en-US" dirty="0" smtClean="0"/>
              <a:t>First we must find the speed of man (with respect to train )</a:t>
            </a:r>
          </a:p>
          <a:p>
            <a:pPr lvl="1"/>
            <a:r>
              <a:rPr lang="en-US" dirty="0" smtClean="0"/>
              <a:t>Next we must find the speed of train (with respect to station)</a:t>
            </a:r>
          </a:p>
          <a:p>
            <a:pPr lvl="1"/>
            <a:r>
              <a:rPr lang="en-US" dirty="0" smtClean="0"/>
              <a:t>Summing up the two speeds will give the speed of man (with respect to station)</a:t>
            </a:r>
          </a:p>
          <a:p>
            <a:r>
              <a:rPr lang="en-US" dirty="0" smtClean="0"/>
              <a:t>This is called relative velocity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 27"/>
          <p:cNvSpPr/>
          <p:nvPr/>
        </p:nvSpPr>
        <p:spPr>
          <a:xfrm>
            <a:off x="7072313" y="2257425"/>
            <a:ext cx="1435100" cy="1308100"/>
          </a:xfrm>
          <a:custGeom>
            <a:avLst/>
            <a:gdLst>
              <a:gd name="connsiteX0" fmla="*/ 0 w 1434662"/>
              <a:gd name="connsiteY0" fmla="*/ 1198179 h 1308538"/>
              <a:gd name="connsiteX1" fmla="*/ 1292772 w 1434662"/>
              <a:gd name="connsiteY1" fmla="*/ 0 h 1308538"/>
              <a:gd name="connsiteX2" fmla="*/ 1434662 w 1434662"/>
              <a:gd name="connsiteY2" fmla="*/ 157655 h 1308538"/>
              <a:gd name="connsiteX3" fmla="*/ 189186 w 1434662"/>
              <a:gd name="connsiteY3" fmla="*/ 1308538 h 1308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34662" h="1308538">
                <a:moveTo>
                  <a:pt x="0" y="1198179"/>
                </a:moveTo>
                <a:lnTo>
                  <a:pt x="1292772" y="0"/>
                </a:lnTo>
                <a:lnTo>
                  <a:pt x="1434662" y="157655"/>
                </a:lnTo>
                <a:lnTo>
                  <a:pt x="189186" y="1308538"/>
                </a:lnTo>
              </a:path>
            </a:pathLst>
          </a:cu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14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Relative Velocity of Turning Link</a:t>
            </a:r>
          </a:p>
        </p:txBody>
      </p:sp>
      <p:sp>
        <p:nvSpPr>
          <p:cNvPr id="6148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525963"/>
          </a:xfrm>
          <a:noFill/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Consider a link “OA” rotating at </a:t>
            </a:r>
            <a:r>
              <a:rPr lang="en-US" sz="2000" dirty="0" smtClean="0">
                <a:sym typeface="Symbol" pitchFamily="18" charset="2"/>
              </a:rPr>
              <a:t> </a:t>
            </a:r>
            <a:r>
              <a:rPr lang="en-US" sz="2000" dirty="0" err="1" smtClean="0">
                <a:sym typeface="Symbol" pitchFamily="18" charset="2"/>
              </a:rPr>
              <a:t>rad</a:t>
            </a:r>
            <a:r>
              <a:rPr lang="en-US" sz="2000" dirty="0" smtClean="0">
                <a:sym typeface="Symbol" pitchFamily="18" charset="2"/>
              </a:rPr>
              <a:t>/sec, clockwise around the pivot “O”</a:t>
            </a:r>
          </a:p>
          <a:p>
            <a:r>
              <a:rPr lang="en-US" sz="2000" dirty="0" smtClean="0">
                <a:sym typeface="Symbol" pitchFamily="18" charset="2"/>
              </a:rPr>
              <a:t>Initial position = P</a:t>
            </a:r>
            <a:r>
              <a:rPr lang="en-US" sz="2000" baseline="-25000" dirty="0" smtClean="0">
                <a:sym typeface="Symbol" pitchFamily="18" charset="2"/>
              </a:rPr>
              <a:t>AO</a:t>
            </a:r>
          </a:p>
          <a:p>
            <a:r>
              <a:rPr lang="en-US" sz="2000" dirty="0" smtClean="0">
                <a:sym typeface="Symbol" pitchFamily="18" charset="2"/>
              </a:rPr>
              <a:t>Final Position =P</a:t>
            </a:r>
            <a:r>
              <a:rPr lang="en-US" sz="2000" baseline="-25000" dirty="0" smtClean="0">
                <a:sym typeface="Symbol" pitchFamily="18" charset="2"/>
              </a:rPr>
              <a:t>A’O</a:t>
            </a:r>
          </a:p>
          <a:p>
            <a:r>
              <a:rPr lang="en-US" sz="2000" dirty="0" smtClean="0">
                <a:sym typeface="Symbol" pitchFamily="18" charset="2"/>
              </a:rPr>
              <a:t>Change in position=  AA’</a:t>
            </a:r>
          </a:p>
          <a:p>
            <a:r>
              <a:rPr lang="en-US" sz="2000" dirty="0" smtClean="0">
                <a:sym typeface="Symbol" pitchFamily="18" charset="2"/>
              </a:rPr>
              <a:t>i.e., displacement = AA’</a:t>
            </a:r>
          </a:p>
          <a:p>
            <a:r>
              <a:rPr lang="en-US" sz="2000" dirty="0" smtClean="0">
                <a:sym typeface="Symbol" pitchFamily="18" charset="2"/>
              </a:rPr>
              <a:t>Arc length AA’= OA sin (d) =OA (d) as d is small</a:t>
            </a:r>
          </a:p>
          <a:p>
            <a:r>
              <a:rPr lang="en-US" sz="2000" dirty="0" smtClean="0">
                <a:sym typeface="Symbol" pitchFamily="18" charset="2"/>
              </a:rPr>
              <a:t>Therefore velocity V</a:t>
            </a:r>
            <a:r>
              <a:rPr lang="en-US" sz="2000" baseline="-25000" dirty="0" smtClean="0">
                <a:sym typeface="Symbol" pitchFamily="18" charset="2"/>
              </a:rPr>
              <a:t>AO</a:t>
            </a:r>
            <a:r>
              <a:rPr lang="en-US" sz="2000" dirty="0" smtClean="0">
                <a:sym typeface="Symbol" pitchFamily="18" charset="2"/>
              </a:rPr>
              <a:t> = rate of change of displacement</a:t>
            </a:r>
          </a:p>
          <a:p>
            <a:pPr>
              <a:buFontTx/>
              <a:buNone/>
            </a:pPr>
            <a:r>
              <a:rPr lang="en-US" sz="2000" dirty="0" smtClean="0">
                <a:sym typeface="Symbol" pitchFamily="18" charset="2"/>
              </a:rPr>
              <a:t>					=OA(d/</a:t>
            </a:r>
            <a:r>
              <a:rPr lang="en-US" sz="2000" dirty="0" err="1" smtClean="0">
                <a:sym typeface="Symbol" pitchFamily="18" charset="2"/>
              </a:rPr>
              <a:t>dt</a:t>
            </a:r>
            <a:r>
              <a:rPr lang="en-US" sz="2000" dirty="0" smtClean="0">
                <a:sym typeface="Symbol" pitchFamily="18" charset="2"/>
              </a:rPr>
              <a:t>) =</a:t>
            </a:r>
            <a:r>
              <a:rPr lang="en-US" sz="2000" dirty="0" smtClean="0">
                <a:solidFill>
                  <a:srgbClr val="FF0000"/>
                </a:solidFill>
                <a:sym typeface="Symbol" pitchFamily="18" charset="2"/>
              </a:rPr>
              <a:t>OA ()</a:t>
            </a:r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000" dirty="0" smtClean="0"/>
              <a:t>The relative velocity of any point A of a rotating link about the pivot O is denoted as</a:t>
            </a:r>
            <a:r>
              <a:rPr lang="en-US" sz="2000" b="1" dirty="0" smtClean="0">
                <a:solidFill>
                  <a:srgbClr val="FF0000"/>
                </a:solidFill>
              </a:rPr>
              <a:t> V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AO</a:t>
            </a:r>
          </a:p>
          <a:p>
            <a:r>
              <a:rPr lang="en-US" sz="2000" dirty="0" smtClean="0"/>
              <a:t>Its magnitude is OA  (its distance from pivot) times </a:t>
            </a:r>
            <a:r>
              <a:rPr lang="en-US" sz="2000" dirty="0" smtClean="0">
                <a:sym typeface="Symbol" pitchFamily="18" charset="2"/>
              </a:rPr>
              <a:t></a:t>
            </a:r>
          </a:p>
          <a:p>
            <a:r>
              <a:rPr lang="en-US" sz="2000" dirty="0" smtClean="0">
                <a:sym typeface="Symbol" pitchFamily="18" charset="2"/>
              </a:rPr>
              <a:t>It is direction is perpendicular to the position of link</a:t>
            </a:r>
          </a:p>
          <a:p>
            <a:r>
              <a:rPr lang="en-US" sz="2000" dirty="0" smtClean="0">
                <a:sym typeface="Symbol" pitchFamily="18" charset="2"/>
              </a:rPr>
              <a:t>It is represented as vector</a:t>
            </a:r>
            <a:r>
              <a:rPr lang="en-US" sz="2000" dirty="0" smtClean="0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sym typeface="Symbol" pitchFamily="18" charset="2"/>
              </a:rPr>
              <a:t>oa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6019800" y="2114550"/>
            <a:ext cx="2514600" cy="2686050"/>
            <a:chOff x="6019800" y="2114550"/>
            <a:chExt cx="2514600" cy="2686050"/>
          </a:xfrm>
        </p:grpSpPr>
        <p:sp>
          <p:nvSpPr>
            <p:cNvPr id="20" name="Oval 19"/>
            <p:cNvSpPr/>
            <p:nvPr/>
          </p:nvSpPr>
          <p:spPr>
            <a:xfrm>
              <a:off x="6019800" y="2133600"/>
              <a:ext cx="2514600" cy="26670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" name="Rectangle 4"/>
            <p:cNvSpPr/>
            <p:nvPr/>
          </p:nvSpPr>
          <p:spPr>
            <a:xfrm>
              <a:off x="7143750" y="2114550"/>
              <a:ext cx="214313" cy="1500187"/>
            </a:xfrm>
            <a:prstGeom prst="rect">
              <a:avLst/>
            </a:prstGeom>
            <a:ln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7" name="Oval 6"/>
          <p:cNvSpPr/>
          <p:nvPr/>
        </p:nvSpPr>
        <p:spPr>
          <a:xfrm>
            <a:off x="7215188" y="3543300"/>
            <a:ext cx="71437" cy="46037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7000875" y="3400425"/>
            <a:ext cx="555625" cy="428625"/>
            <a:chOff x="7000892" y="3786190"/>
            <a:chExt cx="555228" cy="428628"/>
          </a:xfrm>
        </p:grpSpPr>
        <p:grpSp>
          <p:nvGrpSpPr>
            <p:cNvPr id="3" name="Group 31"/>
            <p:cNvGrpSpPr>
              <a:grpSpLocks/>
            </p:cNvGrpSpPr>
            <p:nvPr/>
          </p:nvGrpSpPr>
          <p:grpSpPr bwMode="auto">
            <a:xfrm>
              <a:off x="7000892" y="3786190"/>
              <a:ext cx="499704" cy="357189"/>
              <a:chOff x="6286512" y="4000504"/>
              <a:chExt cx="499704" cy="357189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6357899" y="4000504"/>
                <a:ext cx="356932" cy="28575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6500672" y="4071941"/>
                <a:ext cx="71386" cy="71438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6286512" y="4214817"/>
                <a:ext cx="499706" cy="142876"/>
              </a:xfrm>
              <a:prstGeom prst="rect">
                <a:avLst/>
              </a:prstGeom>
              <a:gradFill>
                <a:gsLst>
                  <a:gs pos="0">
                    <a:schemeClr val="bg2"/>
                  </a:gs>
                  <a:gs pos="39999">
                    <a:srgbClr val="85C2FF"/>
                  </a:gs>
                  <a:gs pos="70000">
                    <a:srgbClr val="C4D6EB"/>
                  </a:gs>
                  <a:gs pos="100000">
                    <a:srgbClr val="FFEBFA"/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11" name="Freeform 10"/>
            <p:cNvSpPr/>
            <p:nvPr/>
          </p:nvSpPr>
          <p:spPr>
            <a:xfrm>
              <a:off x="7000892" y="4083054"/>
              <a:ext cx="555228" cy="131764"/>
            </a:xfrm>
            <a:custGeom>
              <a:avLst/>
              <a:gdLst>
                <a:gd name="connsiteX0" fmla="*/ 0 w 555228"/>
                <a:gd name="connsiteY0" fmla="*/ 34506 h 132492"/>
                <a:gd name="connsiteX1" fmla="*/ 25880 w 555228"/>
                <a:gd name="connsiteY1" fmla="*/ 94891 h 132492"/>
                <a:gd name="connsiteX2" fmla="*/ 60385 w 555228"/>
                <a:gd name="connsiteY2" fmla="*/ 103517 h 132492"/>
                <a:gd name="connsiteX3" fmla="*/ 112144 w 555228"/>
                <a:gd name="connsiteY3" fmla="*/ 129396 h 132492"/>
                <a:gd name="connsiteX4" fmla="*/ 353683 w 555228"/>
                <a:gd name="connsiteY4" fmla="*/ 120770 h 132492"/>
                <a:gd name="connsiteX5" fmla="*/ 405442 w 555228"/>
                <a:gd name="connsiteY5" fmla="*/ 86264 h 132492"/>
                <a:gd name="connsiteX6" fmla="*/ 439948 w 555228"/>
                <a:gd name="connsiteY6" fmla="*/ 94891 h 132492"/>
                <a:gd name="connsiteX7" fmla="*/ 517585 w 555228"/>
                <a:gd name="connsiteY7" fmla="*/ 77638 h 132492"/>
                <a:gd name="connsiteX8" fmla="*/ 500332 w 555228"/>
                <a:gd name="connsiteY8" fmla="*/ 60385 h 132492"/>
                <a:gd name="connsiteX9" fmla="*/ 491706 w 555228"/>
                <a:gd name="connsiteY9" fmla="*/ 0 h 132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55228" h="132492">
                  <a:moveTo>
                    <a:pt x="0" y="34506"/>
                  </a:moveTo>
                  <a:cubicBezTo>
                    <a:pt x="4576" y="48232"/>
                    <a:pt x="16041" y="86692"/>
                    <a:pt x="25880" y="94891"/>
                  </a:cubicBezTo>
                  <a:cubicBezTo>
                    <a:pt x="34988" y="102481"/>
                    <a:pt x="48986" y="100260"/>
                    <a:pt x="60385" y="103517"/>
                  </a:cubicBezTo>
                  <a:cubicBezTo>
                    <a:pt x="91633" y="112445"/>
                    <a:pt x="83791" y="110495"/>
                    <a:pt x="112144" y="129396"/>
                  </a:cubicBezTo>
                  <a:cubicBezTo>
                    <a:pt x="192657" y="126521"/>
                    <a:pt x="273976" y="132492"/>
                    <a:pt x="353683" y="120770"/>
                  </a:cubicBezTo>
                  <a:cubicBezTo>
                    <a:pt x="374198" y="117753"/>
                    <a:pt x="405442" y="86264"/>
                    <a:pt x="405442" y="86264"/>
                  </a:cubicBezTo>
                  <a:cubicBezTo>
                    <a:pt x="416944" y="89140"/>
                    <a:pt x="428092" y="94891"/>
                    <a:pt x="439948" y="94891"/>
                  </a:cubicBezTo>
                  <a:cubicBezTo>
                    <a:pt x="470308" y="94891"/>
                    <a:pt x="490900" y="86533"/>
                    <a:pt x="517585" y="77638"/>
                  </a:cubicBezTo>
                  <a:cubicBezTo>
                    <a:pt x="555228" y="2352"/>
                    <a:pt x="531701" y="66659"/>
                    <a:pt x="500332" y="60385"/>
                  </a:cubicBezTo>
                  <a:cubicBezTo>
                    <a:pt x="488069" y="57932"/>
                    <a:pt x="491706" y="163"/>
                    <a:pt x="491706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22" name="Circular Arrow 21"/>
          <p:cNvSpPr/>
          <p:nvPr/>
        </p:nvSpPr>
        <p:spPr>
          <a:xfrm rot="10800000">
            <a:off x="6400800" y="2133600"/>
            <a:ext cx="1357312" cy="642937"/>
          </a:xfrm>
          <a:prstGeom prst="circularArrow">
            <a:avLst>
              <a:gd name="adj1" fmla="val 0"/>
              <a:gd name="adj2" fmla="val 1018139"/>
              <a:gd name="adj3" fmla="val 19489019"/>
              <a:gd name="adj4" fmla="val 10800000"/>
              <a:gd name="adj5" fmla="val 12500"/>
            </a:avLst>
          </a:prstGeom>
          <a:solidFill>
            <a:schemeClr val="accent2"/>
          </a:solidFill>
          <a:ln>
            <a:solidFill>
              <a:srgbClr val="A721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6154" name="TextBox 22"/>
          <p:cNvSpPr txBox="1">
            <a:spLocks noChangeArrowheads="1"/>
          </p:cNvSpPr>
          <p:nvPr/>
        </p:nvSpPr>
        <p:spPr bwMode="auto">
          <a:xfrm>
            <a:off x="6643688" y="3186112"/>
            <a:ext cx="5000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6155" name="TextBox 23"/>
          <p:cNvSpPr txBox="1">
            <a:spLocks noChangeArrowheads="1"/>
          </p:cNvSpPr>
          <p:nvPr/>
        </p:nvSpPr>
        <p:spPr bwMode="auto">
          <a:xfrm>
            <a:off x="8382000" y="1905000"/>
            <a:ext cx="5000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6156" name="TextBox 24"/>
          <p:cNvSpPr txBox="1">
            <a:spLocks noChangeArrowheads="1"/>
          </p:cNvSpPr>
          <p:nvPr/>
        </p:nvSpPr>
        <p:spPr bwMode="auto">
          <a:xfrm>
            <a:off x="6357938" y="2686050"/>
            <a:ext cx="3984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ym typeface="Symbol" pitchFamily="18" charset="2"/>
              </a:rPr>
              <a:t></a:t>
            </a:r>
            <a:endParaRPr lang="en-US"/>
          </a:p>
        </p:txBody>
      </p:sp>
      <p:sp>
        <p:nvSpPr>
          <p:cNvPr id="6157" name="TextBox 30"/>
          <p:cNvSpPr txBox="1">
            <a:spLocks noChangeArrowheads="1"/>
          </p:cNvSpPr>
          <p:nvPr/>
        </p:nvSpPr>
        <p:spPr bwMode="auto">
          <a:xfrm>
            <a:off x="6858000" y="1828800"/>
            <a:ext cx="5000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A’</a:t>
            </a:r>
          </a:p>
        </p:txBody>
      </p:sp>
      <p:cxnSp>
        <p:nvCxnSpPr>
          <p:cNvPr id="33" name="Straight Arrow Connector 32"/>
          <p:cNvCxnSpPr>
            <a:stCxn id="5" idx="0"/>
          </p:cNvCxnSpPr>
          <p:nvPr/>
        </p:nvCxnSpPr>
        <p:spPr>
          <a:xfrm flipH="1">
            <a:off x="6553202" y="2114550"/>
            <a:ext cx="697705" cy="190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3429000" y="5334000"/>
            <a:ext cx="35718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6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61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614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614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614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Relative Velocity of Sliding  Link</a:t>
            </a:r>
          </a:p>
        </p:txBody>
      </p:sp>
      <p:sp>
        <p:nvSpPr>
          <p:cNvPr id="6148" name="Content Placeholder 2"/>
          <p:cNvSpPr>
            <a:spLocks noGrp="1"/>
          </p:cNvSpPr>
          <p:nvPr>
            <p:ph idx="1"/>
          </p:nvPr>
        </p:nvSpPr>
        <p:spPr>
          <a:xfrm>
            <a:off x="457200" y="2971801"/>
            <a:ext cx="8229600" cy="1752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Consider a link “B” sliding with a linear velocity of v m</a:t>
            </a:r>
            <a:r>
              <a:rPr lang="en-US" sz="2000" dirty="0" smtClean="0">
                <a:sym typeface="Symbol" pitchFamily="18" charset="2"/>
              </a:rPr>
              <a:t>/sec, </a:t>
            </a:r>
          </a:p>
          <a:p>
            <a:r>
              <a:rPr lang="en-US" sz="2000" dirty="0" smtClean="0"/>
              <a:t>The relative velocity of B is denoted as</a:t>
            </a:r>
            <a:r>
              <a:rPr lang="en-US" sz="2000" b="1" dirty="0" smtClean="0">
                <a:solidFill>
                  <a:srgbClr val="FF0000"/>
                </a:solidFill>
              </a:rPr>
              <a:t> V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BO</a:t>
            </a:r>
          </a:p>
          <a:p>
            <a:r>
              <a:rPr lang="en-US" sz="2000" dirty="0" smtClean="0">
                <a:sym typeface="Symbol" pitchFamily="18" charset="2"/>
              </a:rPr>
              <a:t>It is direction is parallel  to the motion of link B</a:t>
            </a:r>
          </a:p>
          <a:p>
            <a:r>
              <a:rPr lang="en-US" sz="2000" dirty="0" smtClean="0">
                <a:sym typeface="Symbol" pitchFamily="18" charset="2"/>
              </a:rPr>
              <a:t>It is represented as vector</a:t>
            </a:r>
            <a:r>
              <a:rPr lang="en-US" sz="2000" dirty="0" smtClean="0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sym typeface="Symbol" pitchFamily="18" charset="2"/>
              </a:rPr>
              <a:t>ob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3581400" y="4114800"/>
            <a:ext cx="35718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209800" y="2286000"/>
            <a:ext cx="4191000" cy="45720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Rectangle 20"/>
          <p:cNvSpPr/>
          <p:nvPr/>
        </p:nvSpPr>
        <p:spPr>
          <a:xfrm>
            <a:off x="3886200" y="1752600"/>
            <a:ext cx="762000" cy="53340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path path="rect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Down Arrow 22"/>
          <p:cNvSpPr/>
          <p:nvPr/>
        </p:nvSpPr>
        <p:spPr>
          <a:xfrm rot="16200000">
            <a:off x="4953000" y="1600200"/>
            <a:ext cx="190500" cy="800100"/>
          </a:xfrm>
          <a:prstGeom prst="downArrow">
            <a:avLst/>
          </a:prstGeom>
          <a:solidFill>
            <a:srgbClr val="FF000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4114800" y="1828800"/>
            <a:ext cx="304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</a:t>
            </a:r>
            <a:endParaRPr lang="en-IN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4953000" y="15240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BO</a:t>
            </a:r>
            <a:endParaRPr lang="en-IN" baseline="-250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uiExpand="1" build="p"/>
      <p:bldP spid="21" grpId="0" animBg="1"/>
      <p:bldP spid="23" grpId="0" animBg="1"/>
      <p:bldP spid="24" grpId="0"/>
      <p:bldP spid="2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6400800" y="2743200"/>
            <a:ext cx="304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9" name="Rectangle 28"/>
          <p:cNvSpPr/>
          <p:nvPr/>
        </p:nvSpPr>
        <p:spPr>
          <a:xfrm>
            <a:off x="6477000" y="2057400"/>
            <a:ext cx="152400" cy="2438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14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Relative Velocity of Turning- Sliding  Link</a:t>
            </a:r>
          </a:p>
        </p:txBody>
      </p:sp>
      <p:sp>
        <p:nvSpPr>
          <p:cNvPr id="6148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4724400" cy="3352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Consider a link “B” sliding on link OC , with relative velocity </a:t>
            </a:r>
            <a:r>
              <a:rPr lang="en-US" sz="2000" b="1" dirty="0" smtClean="0">
                <a:solidFill>
                  <a:srgbClr val="FF0000"/>
                </a:solidFill>
              </a:rPr>
              <a:t>V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BC, </a:t>
            </a:r>
            <a:r>
              <a:rPr lang="en-US" sz="2000" dirty="0" smtClean="0"/>
              <a:t>acting parallel to </a:t>
            </a:r>
            <a:r>
              <a:rPr lang="en-US" sz="2000" dirty="0" err="1" smtClean="0"/>
              <a:t>to</a:t>
            </a:r>
            <a:r>
              <a:rPr lang="en-US" sz="2000" dirty="0" smtClean="0"/>
              <a:t> the link OC ( slider motion)</a:t>
            </a:r>
          </a:p>
          <a:p>
            <a:r>
              <a:rPr lang="en-US" sz="2000" dirty="0" smtClean="0">
                <a:sym typeface="Symbol" pitchFamily="18" charset="2"/>
              </a:rPr>
              <a:t>Link OC turns around O with  </a:t>
            </a:r>
            <a:r>
              <a:rPr lang="en-US" sz="2000" dirty="0" err="1" smtClean="0">
                <a:sym typeface="Symbol" pitchFamily="18" charset="2"/>
              </a:rPr>
              <a:t>rad</a:t>
            </a:r>
            <a:r>
              <a:rPr lang="en-US" sz="2000" dirty="0" smtClean="0">
                <a:sym typeface="Symbol" pitchFamily="18" charset="2"/>
              </a:rPr>
              <a:t>/s , </a:t>
            </a:r>
          </a:p>
          <a:p>
            <a:r>
              <a:rPr lang="en-US" sz="2000" dirty="0" smtClean="0"/>
              <a:t>The relative velocity of C is denoted as</a:t>
            </a:r>
            <a:r>
              <a:rPr lang="en-US" sz="2000" b="1" dirty="0" smtClean="0">
                <a:solidFill>
                  <a:srgbClr val="FF0000"/>
                </a:solidFill>
              </a:rPr>
              <a:t> V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CO</a:t>
            </a:r>
            <a:r>
              <a:rPr lang="en-US" sz="2000" baseline="-25000" dirty="0" smtClean="0"/>
              <a:t>, </a:t>
            </a:r>
            <a:r>
              <a:rPr lang="en-US" sz="2000" dirty="0" smtClean="0"/>
              <a:t>Acting perpendicular to link OC</a:t>
            </a:r>
          </a:p>
          <a:p>
            <a:r>
              <a:rPr lang="en-US" sz="2000" dirty="0" smtClean="0">
                <a:sym typeface="Symbol" pitchFamily="18" charset="2"/>
              </a:rPr>
              <a:t>The absolute velocity of B is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V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BO</a:t>
            </a:r>
            <a:r>
              <a:rPr lang="en-US" sz="2000" b="1" dirty="0" smtClean="0">
                <a:solidFill>
                  <a:srgbClr val="FF0000"/>
                </a:solidFill>
              </a:rPr>
              <a:t>=V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BC</a:t>
            </a:r>
            <a:r>
              <a:rPr lang="en-US" sz="2000" b="1" dirty="0" smtClean="0">
                <a:solidFill>
                  <a:srgbClr val="FF0000"/>
                </a:solidFill>
              </a:rPr>
              <a:t>+ V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CO</a:t>
            </a:r>
            <a:endParaRPr lang="en-US" sz="2000" dirty="0" smtClean="0">
              <a:sym typeface="Symbol" pitchFamily="18" charset="2"/>
            </a:endParaRPr>
          </a:p>
          <a:p>
            <a:r>
              <a:rPr lang="en-US" sz="2000" dirty="0" smtClean="0">
                <a:sym typeface="Symbol" pitchFamily="18" charset="2"/>
              </a:rPr>
              <a:t>It is represented as vector</a:t>
            </a:r>
            <a:r>
              <a:rPr lang="en-US" sz="2000" dirty="0" smtClean="0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sym typeface="Symbol" pitchFamily="18" charset="2"/>
              </a:rPr>
              <a:t>ob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3352800" y="3124200"/>
            <a:ext cx="35718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Down Arrow 22"/>
          <p:cNvSpPr/>
          <p:nvPr/>
        </p:nvSpPr>
        <p:spPr>
          <a:xfrm rot="16200000" flipV="1">
            <a:off x="6019800" y="2590800"/>
            <a:ext cx="228600" cy="533400"/>
          </a:xfrm>
          <a:prstGeom prst="downArrow">
            <a:avLst/>
          </a:prstGeom>
          <a:solidFill>
            <a:srgbClr val="FF000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6781800" y="27432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C, B (on slider)</a:t>
            </a:r>
            <a:endParaRPr lang="en-IN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5334000" y="26670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CO</a:t>
            </a:r>
            <a:endParaRPr lang="en-IN" baseline="-25000" dirty="0"/>
          </a:p>
        </p:txBody>
      </p:sp>
      <p:sp>
        <p:nvSpPr>
          <p:cNvPr id="12" name="Rectangle 11"/>
          <p:cNvSpPr/>
          <p:nvPr/>
        </p:nvSpPr>
        <p:spPr>
          <a:xfrm>
            <a:off x="6400800" y="2743200"/>
            <a:ext cx="304800" cy="38100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</a:schemeClr>
              </a:gs>
              <a:gs pos="64999">
                <a:srgbClr val="F0EBD5"/>
              </a:gs>
              <a:gs pos="100000">
                <a:srgbClr val="D1C39F"/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Oval 12"/>
          <p:cNvSpPr/>
          <p:nvPr/>
        </p:nvSpPr>
        <p:spPr>
          <a:xfrm>
            <a:off x="6400800" y="4495800"/>
            <a:ext cx="304800" cy="3048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Down Arrow 15"/>
          <p:cNvSpPr/>
          <p:nvPr/>
        </p:nvSpPr>
        <p:spPr>
          <a:xfrm flipH="1" flipV="1">
            <a:off x="6477000" y="2286000"/>
            <a:ext cx="152400" cy="381000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TextBox 16"/>
          <p:cNvSpPr txBox="1"/>
          <p:nvPr/>
        </p:nvSpPr>
        <p:spPr>
          <a:xfrm>
            <a:off x="6553200" y="19812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BC</a:t>
            </a:r>
            <a:endParaRPr lang="en-IN" baseline="-25000" dirty="0"/>
          </a:p>
        </p:txBody>
      </p:sp>
      <p:sp>
        <p:nvSpPr>
          <p:cNvPr id="18" name="TextBox 17"/>
          <p:cNvSpPr txBox="1"/>
          <p:nvPr/>
        </p:nvSpPr>
        <p:spPr>
          <a:xfrm>
            <a:off x="6781800" y="44196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</a:t>
            </a:r>
            <a:endParaRPr lang="en-IN" b="1" baseline="-25000" dirty="0"/>
          </a:p>
        </p:txBody>
      </p:sp>
      <p:grpSp>
        <p:nvGrpSpPr>
          <p:cNvPr id="31" name="Group 30"/>
          <p:cNvGrpSpPr/>
          <p:nvPr/>
        </p:nvGrpSpPr>
        <p:grpSpPr>
          <a:xfrm>
            <a:off x="4267200" y="2057400"/>
            <a:ext cx="4648200" cy="4800600"/>
            <a:chOff x="4267200" y="2057400"/>
            <a:chExt cx="4648200" cy="4800600"/>
          </a:xfrm>
        </p:grpSpPr>
        <p:grpSp>
          <p:nvGrpSpPr>
            <p:cNvPr id="14" name="Group 13"/>
            <p:cNvGrpSpPr/>
            <p:nvPr/>
          </p:nvGrpSpPr>
          <p:grpSpPr>
            <a:xfrm>
              <a:off x="4267200" y="2057400"/>
              <a:ext cx="4648200" cy="4800600"/>
              <a:chOff x="4267200" y="2057400"/>
              <a:chExt cx="4648200" cy="4800600"/>
            </a:xfrm>
          </p:grpSpPr>
          <p:sp>
            <p:nvSpPr>
              <p:cNvPr id="10" name="Oval 9"/>
              <p:cNvSpPr/>
              <p:nvPr/>
            </p:nvSpPr>
            <p:spPr>
              <a:xfrm>
                <a:off x="4267200" y="2057400"/>
                <a:ext cx="4648200" cy="4800600"/>
              </a:xfrm>
              <a:prstGeom prst="ellips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6477000" y="2057400"/>
                <a:ext cx="152400" cy="2514600"/>
              </a:xfrm>
              <a:prstGeom prst="rect">
                <a:avLst/>
              </a:prstGeom>
              <a:gradFill flip="none" rotWithShape="1">
                <a:gsLst>
                  <a:gs pos="0">
                    <a:srgbClr val="FFFFFF"/>
                  </a:gs>
                  <a:gs pos="7001">
                    <a:srgbClr val="E6E6E6"/>
                  </a:gs>
                  <a:gs pos="32001">
                    <a:srgbClr val="7D8496"/>
                  </a:gs>
                  <a:gs pos="47000">
                    <a:srgbClr val="E6E6E6"/>
                  </a:gs>
                  <a:gs pos="85001">
                    <a:srgbClr val="7D8496"/>
                  </a:gs>
                  <a:gs pos="100000">
                    <a:srgbClr val="E6E6E6"/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sp>
          <p:nvSpPr>
            <p:cNvPr id="22" name="Rectangle 21"/>
            <p:cNvSpPr/>
            <p:nvPr/>
          </p:nvSpPr>
          <p:spPr>
            <a:xfrm>
              <a:off x="6400800" y="2743200"/>
              <a:ext cx="304800" cy="381000"/>
            </a:xfrm>
            <a:prstGeom prst="rect">
              <a:avLst/>
            </a:prstGeom>
            <a:gradFill flip="none" rotWithShape="1">
              <a:gsLst>
                <a:gs pos="0">
                  <a:schemeClr val="bg2">
                    <a:lumMod val="50000"/>
                  </a:schemeClr>
                </a:gs>
                <a:gs pos="64999">
                  <a:srgbClr val="F0EBD5"/>
                </a:gs>
                <a:gs pos="100000">
                  <a:srgbClr val="D1C39F"/>
                </a:gs>
              </a:gsLst>
              <a:path path="rect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20537 L 3.33333E-6 -0.1276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uiExpand="1" build="p"/>
      <p:bldP spid="24" grpId="0" uiExpand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Velocity Analysis of FBM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500" dirty="0" smtClean="0"/>
              <a:t>Consider a FBM, </a:t>
            </a:r>
            <a:r>
              <a:rPr lang="en-US" sz="2500" dirty="0" smtClean="0">
                <a:solidFill>
                  <a:srgbClr val="FF0000"/>
                </a:solidFill>
              </a:rPr>
              <a:t>OABC </a:t>
            </a:r>
            <a:r>
              <a:rPr lang="en-US" sz="2500" dirty="0" smtClean="0"/>
              <a:t>(Link OC is fixed)</a:t>
            </a:r>
          </a:p>
          <a:p>
            <a:r>
              <a:rPr lang="en-US" sz="2500" dirty="0" smtClean="0"/>
              <a:t>Link OA rotates with </a:t>
            </a:r>
            <a:r>
              <a:rPr lang="en-US" sz="2500" dirty="0" smtClean="0">
                <a:sym typeface="Symbol" pitchFamily="18" charset="2"/>
              </a:rPr>
              <a:t> </a:t>
            </a:r>
            <a:r>
              <a:rPr lang="en-US" sz="2500" dirty="0" err="1" smtClean="0">
                <a:sym typeface="Symbol" pitchFamily="18" charset="2"/>
              </a:rPr>
              <a:t>rad</a:t>
            </a:r>
            <a:r>
              <a:rPr lang="en-US" sz="2500" dirty="0" smtClean="0">
                <a:sym typeface="Symbol" pitchFamily="18" charset="2"/>
              </a:rPr>
              <a:t>/sec, CW</a:t>
            </a:r>
          </a:p>
          <a:p>
            <a:r>
              <a:rPr lang="en-US" sz="2500" dirty="0" smtClean="0">
                <a:sym typeface="Symbol" pitchFamily="18" charset="2"/>
              </a:rPr>
              <a:t>Loop closure equation (LCE) for the FBM shown is </a:t>
            </a:r>
          </a:p>
          <a:p>
            <a:pPr lvl="1">
              <a:buFontTx/>
              <a:buNone/>
            </a:pPr>
            <a:r>
              <a:rPr lang="en-US" sz="2500" dirty="0" smtClean="0">
                <a:sym typeface="Symbol" pitchFamily="18" charset="2"/>
              </a:rPr>
              <a:t>P</a:t>
            </a:r>
            <a:r>
              <a:rPr lang="en-US" sz="2500" baseline="-25000" dirty="0" smtClean="0">
                <a:sym typeface="Symbol" pitchFamily="18" charset="2"/>
              </a:rPr>
              <a:t>AO</a:t>
            </a:r>
            <a:r>
              <a:rPr lang="en-US" sz="2500" dirty="0" smtClean="0">
                <a:sym typeface="Symbol" pitchFamily="18" charset="2"/>
              </a:rPr>
              <a:t>+P</a:t>
            </a:r>
            <a:r>
              <a:rPr lang="en-US" sz="2500" baseline="-25000" dirty="0" smtClean="0">
                <a:sym typeface="Symbol" pitchFamily="18" charset="2"/>
              </a:rPr>
              <a:t>BA</a:t>
            </a:r>
            <a:r>
              <a:rPr lang="en-US" sz="2500" dirty="0" smtClean="0">
                <a:sym typeface="Symbol" pitchFamily="18" charset="2"/>
              </a:rPr>
              <a:t>+P</a:t>
            </a:r>
            <a:r>
              <a:rPr lang="en-US" sz="2500" baseline="-25000" dirty="0" smtClean="0">
                <a:sym typeface="Symbol" pitchFamily="18" charset="2"/>
              </a:rPr>
              <a:t>CB</a:t>
            </a:r>
            <a:r>
              <a:rPr lang="en-US" sz="2500" dirty="0" smtClean="0">
                <a:sym typeface="Symbol" pitchFamily="18" charset="2"/>
              </a:rPr>
              <a:t>+P</a:t>
            </a:r>
            <a:r>
              <a:rPr lang="en-US" sz="2500" baseline="-25000" dirty="0" smtClean="0">
                <a:sym typeface="Symbol" pitchFamily="18" charset="2"/>
              </a:rPr>
              <a:t>OC</a:t>
            </a:r>
            <a:r>
              <a:rPr lang="en-US" sz="2500" dirty="0" smtClean="0">
                <a:sym typeface="Symbol" pitchFamily="18" charset="2"/>
              </a:rPr>
              <a:t>=0</a:t>
            </a:r>
          </a:p>
          <a:p>
            <a:r>
              <a:rPr lang="en-US" sz="2500" dirty="0" smtClean="0"/>
              <a:t>Convert it to velocity equation </a:t>
            </a:r>
          </a:p>
          <a:p>
            <a:pPr lvl="1"/>
            <a:r>
              <a:rPr lang="en-US" sz="2500" dirty="0" smtClean="0"/>
              <a:t>I.e., </a:t>
            </a:r>
            <a:r>
              <a:rPr lang="en-US" sz="2500" dirty="0" smtClean="0">
                <a:sym typeface="Symbol" pitchFamily="18" charset="2"/>
              </a:rPr>
              <a:t>V</a:t>
            </a:r>
            <a:r>
              <a:rPr lang="en-US" sz="2500" baseline="-25000" dirty="0" smtClean="0">
                <a:sym typeface="Symbol" pitchFamily="18" charset="2"/>
              </a:rPr>
              <a:t>AO</a:t>
            </a:r>
            <a:r>
              <a:rPr lang="en-US" sz="2500" dirty="0" smtClean="0">
                <a:sym typeface="Symbol" pitchFamily="18" charset="2"/>
              </a:rPr>
              <a:t>+V</a:t>
            </a:r>
            <a:r>
              <a:rPr lang="en-US" sz="2500" baseline="-25000" dirty="0" smtClean="0">
                <a:sym typeface="Symbol" pitchFamily="18" charset="2"/>
              </a:rPr>
              <a:t>BA</a:t>
            </a:r>
            <a:r>
              <a:rPr lang="en-US" sz="2500" dirty="0" smtClean="0">
                <a:sym typeface="Symbol" pitchFamily="18" charset="2"/>
              </a:rPr>
              <a:t>+V</a:t>
            </a:r>
            <a:r>
              <a:rPr lang="en-US" sz="2500" baseline="-25000" dirty="0" smtClean="0">
                <a:sym typeface="Symbol" pitchFamily="18" charset="2"/>
              </a:rPr>
              <a:t>CB</a:t>
            </a:r>
            <a:r>
              <a:rPr lang="en-US" sz="2500" dirty="0" smtClean="0">
                <a:sym typeface="Symbol" pitchFamily="18" charset="2"/>
              </a:rPr>
              <a:t>+V</a:t>
            </a:r>
            <a:r>
              <a:rPr lang="en-US" sz="2500" baseline="-25000" dirty="0" smtClean="0">
                <a:sym typeface="Symbol" pitchFamily="18" charset="2"/>
              </a:rPr>
              <a:t>OC</a:t>
            </a:r>
            <a:r>
              <a:rPr lang="en-US" sz="2500" dirty="0" smtClean="0">
                <a:sym typeface="Symbol" pitchFamily="18" charset="2"/>
              </a:rPr>
              <a:t>=0</a:t>
            </a:r>
          </a:p>
          <a:p>
            <a:r>
              <a:rPr lang="en-US" sz="2500" dirty="0" smtClean="0">
                <a:sym typeface="Symbol" pitchFamily="18" charset="2"/>
              </a:rPr>
              <a:t>In the above equation , term V</a:t>
            </a:r>
            <a:r>
              <a:rPr lang="en-US" sz="2500" baseline="-25000" dirty="0" smtClean="0">
                <a:sym typeface="Symbol" pitchFamily="18" charset="2"/>
              </a:rPr>
              <a:t>CB</a:t>
            </a:r>
            <a:r>
              <a:rPr lang="en-US" sz="2500" dirty="0" smtClean="0">
                <a:sym typeface="Symbol" pitchFamily="18" charset="2"/>
              </a:rPr>
              <a:t>  is not feasible as point C cannot move (point in the fixed link)</a:t>
            </a:r>
          </a:p>
          <a:p>
            <a:r>
              <a:rPr lang="en-US" sz="2500" dirty="0" smtClean="0"/>
              <a:t>It is feasible, if we have V</a:t>
            </a:r>
            <a:r>
              <a:rPr lang="en-US" sz="2500" baseline="-25000" dirty="0" smtClean="0"/>
              <a:t>BC</a:t>
            </a:r>
          </a:p>
          <a:p>
            <a:r>
              <a:rPr lang="en-US" sz="2500" dirty="0" smtClean="0"/>
              <a:t>Therefore V</a:t>
            </a:r>
            <a:r>
              <a:rPr lang="en-US" sz="2500" baseline="-25000" dirty="0" smtClean="0"/>
              <a:t>BC</a:t>
            </a:r>
            <a:r>
              <a:rPr lang="en-US" sz="2500" dirty="0" smtClean="0"/>
              <a:t> = -V</a:t>
            </a:r>
            <a:r>
              <a:rPr lang="en-US" sz="2500" baseline="-25000" dirty="0" smtClean="0"/>
              <a:t>CB</a:t>
            </a:r>
          </a:p>
          <a:p>
            <a:r>
              <a:rPr lang="en-US" sz="2500" dirty="0" smtClean="0"/>
              <a:t>Similarly V</a:t>
            </a:r>
            <a:r>
              <a:rPr lang="en-US" sz="2500" baseline="-25000" dirty="0" smtClean="0"/>
              <a:t>CO</a:t>
            </a:r>
            <a:r>
              <a:rPr lang="en-US" sz="2500" dirty="0" smtClean="0"/>
              <a:t> is zero  ( as it is fixed)</a:t>
            </a:r>
          </a:p>
        </p:txBody>
      </p:sp>
      <p:grpSp>
        <p:nvGrpSpPr>
          <p:cNvPr id="2" name="Group 44"/>
          <p:cNvGrpSpPr>
            <a:grpSpLocks/>
          </p:cNvGrpSpPr>
          <p:nvPr/>
        </p:nvGrpSpPr>
        <p:grpSpPr bwMode="auto">
          <a:xfrm>
            <a:off x="5000625" y="2214563"/>
            <a:ext cx="3714750" cy="1714500"/>
            <a:chOff x="3214678" y="2266509"/>
            <a:chExt cx="6072230" cy="2805565"/>
          </a:xfrm>
        </p:grpSpPr>
        <p:cxnSp>
          <p:nvCxnSpPr>
            <p:cNvPr id="6" name="Straight Connector 5"/>
            <p:cNvCxnSpPr/>
            <p:nvPr/>
          </p:nvCxnSpPr>
          <p:spPr>
            <a:xfrm rot="5400000" flipH="1" flipV="1">
              <a:off x="3465551" y="3534782"/>
              <a:ext cx="1571635" cy="1071722"/>
            </a:xfrm>
            <a:prstGeom prst="line">
              <a:avLst/>
            </a:prstGeom>
            <a:ln w="762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V="1">
              <a:off x="4787230" y="2643181"/>
              <a:ext cx="3427956" cy="641644"/>
            </a:xfrm>
            <a:prstGeom prst="line">
              <a:avLst/>
            </a:prstGeom>
            <a:ln w="762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 flipH="1">
              <a:off x="7429063" y="3429305"/>
              <a:ext cx="2143141" cy="570893"/>
            </a:xfrm>
            <a:prstGeom prst="line">
              <a:avLst/>
            </a:prstGeom>
            <a:ln w="762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3715508" y="4786322"/>
              <a:ext cx="5070572" cy="70138"/>
            </a:xfrm>
            <a:prstGeom prst="line">
              <a:avLst/>
            </a:prstGeom>
            <a:ln w="762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Oval 14"/>
            <p:cNvSpPr/>
            <p:nvPr/>
          </p:nvSpPr>
          <p:spPr>
            <a:xfrm>
              <a:off x="4714571" y="3284825"/>
              <a:ext cx="72659" cy="46759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3715508" y="4812299"/>
              <a:ext cx="70063" cy="44161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8145121" y="2643181"/>
              <a:ext cx="70065" cy="46759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8716015" y="4713585"/>
              <a:ext cx="70065" cy="46759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182" name="TextBox 18"/>
            <p:cNvSpPr txBox="1">
              <a:spLocks noChangeArrowheads="1"/>
            </p:cNvSpPr>
            <p:nvPr/>
          </p:nvSpPr>
          <p:spPr bwMode="auto">
            <a:xfrm>
              <a:off x="3214678" y="4572008"/>
              <a:ext cx="50006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O</a:t>
              </a:r>
            </a:p>
          </p:txBody>
        </p:sp>
        <p:sp>
          <p:nvSpPr>
            <p:cNvPr id="7183" name="TextBox 19"/>
            <p:cNvSpPr txBox="1">
              <a:spLocks noChangeArrowheads="1"/>
            </p:cNvSpPr>
            <p:nvPr/>
          </p:nvSpPr>
          <p:spPr bwMode="auto">
            <a:xfrm>
              <a:off x="4265641" y="2851002"/>
              <a:ext cx="500066" cy="461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7184" name="TextBox 20"/>
            <p:cNvSpPr txBox="1">
              <a:spLocks noChangeArrowheads="1"/>
            </p:cNvSpPr>
            <p:nvPr/>
          </p:nvSpPr>
          <p:spPr bwMode="auto">
            <a:xfrm>
              <a:off x="8235945" y="2266509"/>
              <a:ext cx="500066" cy="461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7185" name="TextBox 21"/>
            <p:cNvSpPr txBox="1">
              <a:spLocks noChangeArrowheads="1"/>
            </p:cNvSpPr>
            <p:nvPr/>
          </p:nvSpPr>
          <p:spPr bwMode="auto">
            <a:xfrm>
              <a:off x="8786842" y="4572008"/>
              <a:ext cx="50006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C</a:t>
              </a:r>
            </a:p>
          </p:txBody>
        </p:sp>
        <p:sp>
          <p:nvSpPr>
            <p:cNvPr id="23" name="Circular Arrow 22"/>
            <p:cNvSpPr/>
            <p:nvPr/>
          </p:nvSpPr>
          <p:spPr>
            <a:xfrm>
              <a:off x="3715508" y="3856329"/>
              <a:ext cx="1357169" cy="644241"/>
            </a:xfrm>
            <a:prstGeom prst="circularArrow">
              <a:avLst>
                <a:gd name="adj1" fmla="val 0"/>
                <a:gd name="adj2" fmla="val 1142319"/>
                <a:gd name="adj3" fmla="val 19489019"/>
                <a:gd name="adj4" fmla="val 10800000"/>
                <a:gd name="adj5" fmla="val 12500"/>
              </a:avLst>
            </a:prstGeom>
            <a:solidFill>
              <a:schemeClr val="accent2"/>
            </a:solidFill>
            <a:ln>
              <a:solidFill>
                <a:srgbClr val="A721A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>
            <a:xfrm rot="5400000">
              <a:off x="4608061" y="4892907"/>
              <a:ext cx="215614" cy="142723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4758569" y="4892907"/>
              <a:ext cx="215614" cy="142723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4911673" y="4892905"/>
              <a:ext cx="215614" cy="142724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>
              <a:off x="5064776" y="4892907"/>
              <a:ext cx="215614" cy="142723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5217880" y="4892905"/>
              <a:ext cx="215614" cy="142724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5368388" y="4892905"/>
              <a:ext cx="215614" cy="142724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5588960" y="4892907"/>
              <a:ext cx="215614" cy="142723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5739468" y="4892907"/>
              <a:ext cx="215614" cy="142723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5400000">
              <a:off x="5892572" y="4892905"/>
              <a:ext cx="215614" cy="142724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6045674" y="4892907"/>
              <a:ext cx="215614" cy="142723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5400000">
              <a:off x="6198778" y="4892905"/>
              <a:ext cx="215614" cy="142724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6349287" y="4892905"/>
              <a:ext cx="215614" cy="142724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6525745" y="4892905"/>
              <a:ext cx="215614" cy="142724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6678847" y="4892907"/>
              <a:ext cx="215614" cy="142723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6831951" y="4892905"/>
              <a:ext cx="215614" cy="142724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6982459" y="4892905"/>
              <a:ext cx="215614" cy="142724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7135562" y="4892907"/>
              <a:ext cx="215614" cy="142723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7288666" y="4892905"/>
              <a:ext cx="215614" cy="142724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smtClean="0"/>
              <a:t>Velocity Analysis of FBM (Contd..)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229600" cy="4525963"/>
          </a:xfrm>
        </p:spPr>
        <p:txBody>
          <a:bodyPr/>
          <a:lstStyle/>
          <a:p>
            <a:r>
              <a:rPr lang="en-US" sz="2800" dirty="0" smtClean="0"/>
              <a:t>Now rewriting the velocity equation, we get</a:t>
            </a:r>
          </a:p>
          <a:p>
            <a:pPr>
              <a:buFontTx/>
              <a:buNone/>
            </a:pPr>
            <a:r>
              <a:rPr lang="en-US" sz="2800" dirty="0" smtClean="0">
                <a:sym typeface="Symbol" pitchFamily="18" charset="2"/>
              </a:rPr>
              <a:t>		V</a:t>
            </a:r>
            <a:r>
              <a:rPr lang="en-US" sz="2800" baseline="-25000" dirty="0" smtClean="0">
                <a:sym typeface="Symbol" pitchFamily="18" charset="2"/>
              </a:rPr>
              <a:t>AO</a:t>
            </a:r>
            <a:r>
              <a:rPr lang="en-US" sz="2800" dirty="0" smtClean="0">
                <a:sym typeface="Symbol" pitchFamily="18" charset="2"/>
              </a:rPr>
              <a:t>+V</a:t>
            </a:r>
            <a:r>
              <a:rPr lang="en-US" sz="2800" baseline="-25000" dirty="0" smtClean="0">
                <a:sym typeface="Symbol" pitchFamily="18" charset="2"/>
              </a:rPr>
              <a:t>BA</a:t>
            </a:r>
            <a:r>
              <a:rPr lang="en-US" sz="2800" dirty="0" smtClean="0">
                <a:sym typeface="Symbol" pitchFamily="18" charset="2"/>
              </a:rPr>
              <a:t>-V</a:t>
            </a:r>
            <a:r>
              <a:rPr lang="en-US" sz="2800" baseline="-25000" dirty="0" smtClean="0">
                <a:sym typeface="Symbol" pitchFamily="18" charset="2"/>
              </a:rPr>
              <a:t>BC</a:t>
            </a:r>
            <a:r>
              <a:rPr lang="en-US" sz="2800" dirty="0" smtClean="0">
                <a:sym typeface="Symbol" pitchFamily="18" charset="2"/>
              </a:rPr>
              <a:t> =0 or 	V</a:t>
            </a:r>
            <a:r>
              <a:rPr lang="en-US" sz="2800" baseline="-25000" dirty="0" smtClean="0">
                <a:sym typeface="Symbol" pitchFamily="18" charset="2"/>
              </a:rPr>
              <a:t>AO</a:t>
            </a:r>
            <a:r>
              <a:rPr lang="en-US" sz="2800" dirty="0" smtClean="0">
                <a:sym typeface="Symbol" pitchFamily="18" charset="2"/>
              </a:rPr>
              <a:t>+V</a:t>
            </a:r>
            <a:r>
              <a:rPr lang="en-US" sz="2800" baseline="-25000" dirty="0" smtClean="0">
                <a:sym typeface="Symbol" pitchFamily="18" charset="2"/>
              </a:rPr>
              <a:t>BA</a:t>
            </a:r>
            <a:r>
              <a:rPr lang="en-US" sz="2800" dirty="0" smtClean="0">
                <a:sym typeface="Symbol" pitchFamily="18" charset="2"/>
              </a:rPr>
              <a:t> = V</a:t>
            </a:r>
            <a:r>
              <a:rPr lang="en-US" sz="2800" baseline="-25000" dirty="0" smtClean="0">
                <a:sym typeface="Symbol" pitchFamily="18" charset="2"/>
              </a:rPr>
              <a:t>BC</a:t>
            </a:r>
            <a:r>
              <a:rPr lang="en-US" sz="2800" dirty="0" smtClean="0">
                <a:sym typeface="Symbol" pitchFamily="18" charset="2"/>
              </a:rPr>
              <a:t> </a:t>
            </a:r>
          </a:p>
          <a:p>
            <a:r>
              <a:rPr lang="en-US" sz="2800" dirty="0" smtClean="0">
                <a:sym typeface="Symbol" pitchFamily="18" charset="2"/>
              </a:rPr>
              <a:t>V</a:t>
            </a:r>
            <a:r>
              <a:rPr lang="en-US" sz="2800" baseline="-25000" dirty="0" smtClean="0">
                <a:sym typeface="Symbol" pitchFamily="18" charset="2"/>
              </a:rPr>
              <a:t>BC</a:t>
            </a:r>
            <a:r>
              <a:rPr lang="en-US" sz="2800" dirty="0" smtClean="0">
                <a:sym typeface="Symbol" pitchFamily="18" charset="2"/>
              </a:rPr>
              <a:t> can also be written as V</a:t>
            </a:r>
            <a:r>
              <a:rPr lang="en-US" sz="2800" baseline="-25000" dirty="0" smtClean="0">
                <a:sym typeface="Symbol" pitchFamily="18" charset="2"/>
              </a:rPr>
              <a:t>BO</a:t>
            </a:r>
            <a:r>
              <a:rPr lang="en-US" sz="2800" dirty="0" smtClean="0">
                <a:sym typeface="Symbol" pitchFamily="18" charset="2"/>
              </a:rPr>
              <a:t> as O and A points in the fixed link</a:t>
            </a:r>
          </a:p>
          <a:p>
            <a:r>
              <a:rPr lang="en-US" sz="2800" dirty="0" smtClean="0">
                <a:sym typeface="Symbol" pitchFamily="18" charset="2"/>
              </a:rPr>
              <a:t>Therefore V</a:t>
            </a:r>
            <a:r>
              <a:rPr lang="en-US" sz="2800" baseline="-25000" dirty="0" smtClean="0">
                <a:sym typeface="Symbol" pitchFamily="18" charset="2"/>
              </a:rPr>
              <a:t>BA</a:t>
            </a:r>
            <a:r>
              <a:rPr lang="en-US" sz="2800" dirty="0" smtClean="0">
                <a:sym typeface="Symbol" pitchFamily="18" charset="2"/>
              </a:rPr>
              <a:t>+V</a:t>
            </a:r>
            <a:r>
              <a:rPr lang="en-US" sz="2800" baseline="-25000" dirty="0" smtClean="0">
                <a:sym typeface="Symbol" pitchFamily="18" charset="2"/>
              </a:rPr>
              <a:t>AO</a:t>
            </a:r>
            <a:r>
              <a:rPr lang="en-US" sz="2800" dirty="0" smtClean="0">
                <a:sym typeface="Symbol" pitchFamily="18" charset="2"/>
              </a:rPr>
              <a:t> = V</a:t>
            </a:r>
            <a:r>
              <a:rPr lang="en-US" sz="2800" baseline="-25000" dirty="0" smtClean="0">
                <a:sym typeface="Symbol" pitchFamily="18" charset="2"/>
              </a:rPr>
              <a:t>BO</a:t>
            </a:r>
            <a:r>
              <a:rPr lang="en-US" sz="2800" dirty="0" smtClean="0">
                <a:sym typeface="Symbol" pitchFamily="18" charset="2"/>
              </a:rPr>
              <a:t> </a:t>
            </a:r>
          </a:p>
          <a:p>
            <a:r>
              <a:rPr lang="en-US" sz="2800" dirty="0" smtClean="0">
                <a:sym typeface="Symbol" pitchFamily="18" charset="2"/>
              </a:rPr>
              <a:t>Now develop the velocity table</a:t>
            </a:r>
            <a:endParaRPr lang="en-US" sz="28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14400" y="4343400"/>
          <a:ext cx="7715305" cy="19674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3061"/>
                <a:gridCol w="1885963"/>
                <a:gridCol w="1428760"/>
                <a:gridCol w="1314460"/>
                <a:gridCol w="1543061"/>
              </a:tblGrid>
              <a:tr h="87014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Velocity Component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Vector representation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Magnitude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direction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Sense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289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ym typeface="Symbol"/>
                        </a:rPr>
                        <a:t>V</a:t>
                      </a:r>
                      <a:r>
                        <a:rPr lang="en-US" sz="1800" baseline="-25000" dirty="0" smtClean="0">
                          <a:sym typeface="Symbol"/>
                        </a:rPr>
                        <a:t>AO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oa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OA X </a:t>
                      </a:r>
                      <a:r>
                        <a:rPr lang="en-US" sz="1800" dirty="0" smtClean="0">
                          <a:sym typeface="Symbol"/>
                        </a:rPr>
                        <a:t></a:t>
                      </a:r>
                      <a:r>
                        <a:rPr lang="en-US" sz="1800" baseline="-25000" dirty="0" smtClean="0">
                          <a:sym typeface="Symbol"/>
                        </a:rPr>
                        <a:t>2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OA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CW</a:t>
                      </a:r>
                      <a:endParaRPr lang="en-US" dirty="0"/>
                    </a:p>
                  </a:txBody>
                  <a:tcPr/>
                </a:tc>
              </a:tr>
              <a:tr h="35289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ym typeface="Symbol"/>
                        </a:rPr>
                        <a:t>V</a:t>
                      </a:r>
                      <a:r>
                        <a:rPr lang="en-US" sz="1800" baseline="-25000" dirty="0" smtClean="0">
                          <a:sym typeface="Symbol"/>
                        </a:rPr>
                        <a:t>BA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2715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ym typeface="Symbol"/>
                        </a:rPr>
                        <a:t> V</a:t>
                      </a:r>
                      <a:r>
                        <a:rPr lang="en-US" sz="1800" baseline="-25000" dirty="0" smtClean="0">
                          <a:sym typeface="Symbol"/>
                        </a:rPr>
                        <a:t>BO</a:t>
                      </a:r>
                      <a:r>
                        <a:rPr lang="en-US" sz="1800" dirty="0" smtClean="0">
                          <a:sym typeface="Symbol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CB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>
            <a:off x="3276600" y="5334000"/>
            <a:ext cx="28575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276600" y="5638800"/>
            <a:ext cx="285750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352800" y="5943600"/>
            <a:ext cx="28575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6000750" y="5072063"/>
            <a:ext cx="357188" cy="215900"/>
            <a:chOff x="6357950" y="5072868"/>
            <a:chExt cx="357190" cy="215108"/>
          </a:xfrm>
        </p:grpSpPr>
        <p:cxnSp>
          <p:nvCxnSpPr>
            <p:cNvPr id="13" name="Straight Connector 12"/>
            <p:cNvCxnSpPr/>
            <p:nvPr/>
          </p:nvCxnSpPr>
          <p:spPr>
            <a:xfrm rot="5400000">
              <a:off x="6394064" y="5178043"/>
              <a:ext cx="213526" cy="3175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6357950" y="5286394"/>
              <a:ext cx="357190" cy="1582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6000750" y="5429250"/>
            <a:ext cx="357188" cy="215900"/>
            <a:chOff x="6357950" y="5072868"/>
            <a:chExt cx="357190" cy="215108"/>
          </a:xfrm>
        </p:grpSpPr>
        <p:cxnSp>
          <p:nvCxnSpPr>
            <p:cNvPr id="19" name="Straight Connector 18"/>
            <p:cNvCxnSpPr/>
            <p:nvPr/>
          </p:nvCxnSpPr>
          <p:spPr>
            <a:xfrm rot="5400000">
              <a:off x="6394063" y="5178044"/>
              <a:ext cx="213527" cy="3175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6357950" y="5286395"/>
              <a:ext cx="357190" cy="1581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6000750" y="5786438"/>
            <a:ext cx="357188" cy="215900"/>
            <a:chOff x="6357950" y="5072868"/>
            <a:chExt cx="357190" cy="215108"/>
          </a:xfrm>
        </p:grpSpPr>
        <p:cxnSp>
          <p:nvCxnSpPr>
            <p:cNvPr id="22" name="Straight Connector 21"/>
            <p:cNvCxnSpPr/>
            <p:nvPr/>
          </p:nvCxnSpPr>
          <p:spPr>
            <a:xfrm rot="5400000">
              <a:off x="6394064" y="5178043"/>
              <a:ext cx="213526" cy="3175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6357950" y="5286394"/>
              <a:ext cx="357190" cy="1582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400" smtClean="0"/>
              <a:t>Velocity Analysis of FBM (Contd..)</a:t>
            </a:r>
            <a:r>
              <a:rPr lang="en-US" sz="1800" smtClean="0"/>
              <a:t/>
            </a:r>
            <a:br>
              <a:rPr lang="en-US" sz="1800" smtClean="0"/>
            </a:br>
            <a:r>
              <a:rPr lang="en-US" sz="1800" smtClean="0"/>
              <a:t>               </a:t>
            </a:r>
            <a:r>
              <a:rPr lang="en-US" sz="3600" smtClean="0">
                <a:solidFill>
                  <a:srgbClr val="FF0000"/>
                </a:solidFill>
              </a:rPr>
              <a:t>Velocity Diagram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229600" cy="4525963"/>
          </a:xfrm>
        </p:spPr>
        <p:txBody>
          <a:bodyPr/>
          <a:lstStyle/>
          <a:p>
            <a:r>
              <a:rPr lang="en-US" sz="2000" dirty="0" smtClean="0"/>
              <a:t>Components of Velocity diagram are nothing but the vectors shown in column 2 in the table</a:t>
            </a:r>
          </a:p>
          <a:p>
            <a:r>
              <a:rPr lang="en-US" sz="2000" dirty="0" smtClean="0"/>
              <a:t>From an arbitrary point O , start  drawing the first component </a:t>
            </a:r>
            <a:r>
              <a:rPr lang="en-US" sz="2000" dirty="0" err="1" smtClean="0">
                <a:solidFill>
                  <a:srgbClr val="FF0000"/>
                </a:solidFill>
              </a:rPr>
              <a:t>oa</a:t>
            </a:r>
            <a:r>
              <a:rPr lang="en-US" sz="2000" dirty="0" smtClean="0"/>
              <a:t>, which is completely known</a:t>
            </a:r>
          </a:p>
          <a:p>
            <a:r>
              <a:rPr lang="en-US" sz="2000" dirty="0" smtClean="0"/>
              <a:t>Draw  a line </a:t>
            </a:r>
            <a:r>
              <a:rPr lang="en-US" sz="2000" u="sng" dirty="0" smtClean="0">
                <a:solidFill>
                  <a:srgbClr val="1BB10F"/>
                </a:solidFill>
              </a:rPr>
              <a:t>perpendicular</a:t>
            </a:r>
            <a:r>
              <a:rPr lang="en-US" sz="2000" dirty="0" smtClean="0"/>
              <a:t> to link </a:t>
            </a:r>
            <a:r>
              <a:rPr lang="en-US" sz="2000" dirty="0" smtClean="0">
                <a:solidFill>
                  <a:srgbClr val="0000FF"/>
                </a:solidFill>
              </a:rPr>
              <a:t>OA</a:t>
            </a:r>
            <a:r>
              <a:rPr lang="en-US" sz="2000" dirty="0" smtClean="0"/>
              <a:t> to the length of OA(</a:t>
            </a:r>
            <a:r>
              <a:rPr lang="en-US" sz="2000" dirty="0" smtClean="0">
                <a:sym typeface="Symbol" pitchFamily="18" charset="2"/>
              </a:rPr>
              <a:t></a:t>
            </a:r>
            <a:r>
              <a:rPr lang="en-US" sz="2000" baseline="-25000" dirty="0" smtClean="0">
                <a:sym typeface="Symbol" pitchFamily="18" charset="2"/>
              </a:rPr>
              <a:t>2</a:t>
            </a:r>
            <a:r>
              <a:rPr lang="en-US" sz="2000" dirty="0" smtClean="0">
                <a:sym typeface="Symbol" pitchFamily="18" charset="2"/>
              </a:rPr>
              <a:t>) </a:t>
            </a:r>
            <a:r>
              <a:rPr lang="en-US" sz="2000" u="sng" dirty="0" smtClean="0">
                <a:solidFill>
                  <a:srgbClr val="1BB10F"/>
                </a:solidFill>
                <a:sym typeface="Symbol" pitchFamily="18" charset="2"/>
              </a:rPr>
              <a:t>downwards</a:t>
            </a:r>
          </a:p>
          <a:p>
            <a:r>
              <a:rPr lang="en-US" sz="2000" dirty="0" smtClean="0">
                <a:sym typeface="Symbol" pitchFamily="18" charset="2"/>
              </a:rPr>
              <a:t>For the second component </a:t>
            </a:r>
            <a:r>
              <a:rPr lang="en-US" sz="2000" dirty="0" err="1" smtClean="0">
                <a:solidFill>
                  <a:srgbClr val="FF0000"/>
                </a:solidFill>
                <a:sym typeface="Symbol" pitchFamily="18" charset="2"/>
              </a:rPr>
              <a:t>ab</a:t>
            </a:r>
            <a:r>
              <a:rPr lang="en-US" sz="2000" dirty="0" smtClean="0">
                <a:sym typeface="Symbol" pitchFamily="18" charset="2"/>
              </a:rPr>
              <a:t>, as only its direction is known, draw a line through  point b , perpendicular to link </a:t>
            </a:r>
            <a:r>
              <a:rPr lang="en-US" sz="2000" dirty="0" smtClean="0">
                <a:solidFill>
                  <a:srgbClr val="0000FF"/>
                </a:solidFill>
                <a:sym typeface="Symbol" pitchFamily="18" charset="2"/>
              </a:rPr>
              <a:t>AB</a:t>
            </a:r>
          </a:p>
          <a:p>
            <a:r>
              <a:rPr lang="en-US" sz="2000" dirty="0" smtClean="0">
                <a:sym typeface="Symbol" pitchFamily="18" charset="2"/>
              </a:rPr>
              <a:t>Similarly for the third component </a:t>
            </a:r>
            <a:r>
              <a:rPr lang="en-US" sz="2000" dirty="0" smtClean="0">
                <a:solidFill>
                  <a:srgbClr val="FF0000"/>
                </a:solidFill>
                <a:sym typeface="Symbol" pitchFamily="18" charset="2"/>
              </a:rPr>
              <a:t>ob</a:t>
            </a:r>
            <a:r>
              <a:rPr lang="en-US" sz="2000" dirty="0" smtClean="0">
                <a:sym typeface="Symbol" pitchFamily="18" charset="2"/>
              </a:rPr>
              <a:t> or</a:t>
            </a:r>
            <a:r>
              <a:rPr lang="en-US" sz="2000" dirty="0" smtClean="0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sym typeface="Symbol" pitchFamily="18" charset="2"/>
              </a:rPr>
              <a:t>cb</a:t>
            </a:r>
            <a:r>
              <a:rPr lang="en-US" sz="2000" dirty="0" smtClean="0">
                <a:sym typeface="Symbol" pitchFamily="18" charset="2"/>
              </a:rPr>
              <a:t>, since only its direction is known, draw a line through  point </a:t>
            </a:r>
            <a:r>
              <a:rPr lang="en-US" sz="2000" dirty="0" smtClean="0">
                <a:solidFill>
                  <a:srgbClr val="FF0000"/>
                </a:solidFill>
                <a:sym typeface="Symbol" pitchFamily="18" charset="2"/>
              </a:rPr>
              <a:t>o</a:t>
            </a:r>
            <a:r>
              <a:rPr lang="en-US" sz="2000" dirty="0" smtClean="0">
                <a:sym typeface="Symbol" pitchFamily="18" charset="2"/>
              </a:rPr>
              <a:t> , perpendicular to link</a:t>
            </a:r>
            <a:r>
              <a:rPr lang="en-US" sz="2000" dirty="0" smtClean="0">
                <a:solidFill>
                  <a:srgbClr val="0000FF"/>
                </a:solidFill>
                <a:sym typeface="Symbol" pitchFamily="18" charset="2"/>
              </a:rPr>
              <a:t> CB</a:t>
            </a:r>
          </a:p>
          <a:p>
            <a:r>
              <a:rPr lang="en-US" sz="2000" dirty="0" smtClean="0">
                <a:sym typeface="Symbol" pitchFamily="18" charset="2"/>
              </a:rPr>
              <a:t>The perpendicular lines thro’ points </a:t>
            </a:r>
            <a:r>
              <a:rPr lang="en-US" sz="2000" dirty="0" smtClean="0">
                <a:solidFill>
                  <a:srgbClr val="FF0000"/>
                </a:solidFill>
                <a:sym typeface="Symbol" pitchFamily="18" charset="2"/>
              </a:rPr>
              <a:t>o</a:t>
            </a:r>
            <a:r>
              <a:rPr lang="en-US" sz="2000" dirty="0" smtClean="0">
                <a:sym typeface="Symbol" pitchFamily="18" charset="2"/>
              </a:rPr>
              <a:t> and </a:t>
            </a:r>
            <a:r>
              <a:rPr lang="en-US" sz="2000" dirty="0" smtClean="0">
                <a:solidFill>
                  <a:srgbClr val="FF0000"/>
                </a:solidFill>
                <a:sym typeface="Symbol" pitchFamily="18" charset="2"/>
              </a:rPr>
              <a:t>a</a:t>
            </a:r>
            <a:r>
              <a:rPr lang="en-US" sz="2000" dirty="0" smtClean="0">
                <a:sym typeface="Symbol" pitchFamily="18" charset="2"/>
              </a:rPr>
              <a:t>  will                                                 meet at the unknown point </a:t>
            </a:r>
            <a:r>
              <a:rPr lang="en-US" sz="2000" dirty="0" smtClean="0">
                <a:solidFill>
                  <a:srgbClr val="FF0000"/>
                </a:solidFill>
                <a:sym typeface="Symbol" pitchFamily="18" charset="2"/>
              </a:rPr>
              <a:t>b</a:t>
            </a:r>
          </a:p>
          <a:p>
            <a:r>
              <a:rPr lang="en-US" sz="2000" dirty="0" smtClean="0">
                <a:sym typeface="Symbol" pitchFamily="18" charset="2"/>
              </a:rPr>
              <a:t>Hence </a:t>
            </a:r>
            <a:r>
              <a:rPr lang="en-US" sz="2000" dirty="0" smtClean="0">
                <a:solidFill>
                  <a:srgbClr val="FF0000"/>
                </a:solidFill>
                <a:sym typeface="Symbol" pitchFamily="18" charset="2"/>
              </a:rPr>
              <a:t>“</a:t>
            </a:r>
            <a:r>
              <a:rPr lang="en-US" sz="2000" dirty="0" err="1" smtClean="0">
                <a:solidFill>
                  <a:srgbClr val="FF0000"/>
                </a:solidFill>
                <a:sym typeface="Symbol" pitchFamily="18" charset="2"/>
              </a:rPr>
              <a:t>oab</a:t>
            </a:r>
            <a:r>
              <a:rPr lang="en-US" sz="2000" dirty="0" smtClean="0">
                <a:solidFill>
                  <a:srgbClr val="FF0000"/>
                </a:solidFill>
                <a:sym typeface="Symbol" pitchFamily="18" charset="2"/>
              </a:rPr>
              <a:t>” </a:t>
            </a:r>
            <a:r>
              <a:rPr lang="en-US" sz="2000" dirty="0" smtClean="0">
                <a:sym typeface="Symbol" pitchFamily="18" charset="2"/>
              </a:rPr>
              <a:t>form the velocity (vector) diagram                                          for the mechanism</a:t>
            </a:r>
            <a:r>
              <a:rPr lang="en-US" sz="2000" dirty="0" smtClean="0">
                <a:solidFill>
                  <a:srgbClr val="FF0000"/>
                </a:solidFill>
                <a:sym typeface="Symbol" pitchFamily="18" charset="2"/>
              </a:rPr>
              <a:t> “OABC”</a:t>
            </a:r>
            <a:endParaRPr lang="en-US" sz="2000" dirty="0" smtClean="0">
              <a:solidFill>
                <a:schemeClr val="accent2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505200" y="3048000"/>
            <a:ext cx="35718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724400" y="3657600"/>
            <a:ext cx="357187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4114800" y="3657600"/>
            <a:ext cx="357188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7086600" y="1981200"/>
            <a:ext cx="357187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1643063" y="5286375"/>
            <a:ext cx="3500437" cy="1428750"/>
            <a:chOff x="3214678" y="2266509"/>
            <a:chExt cx="6072230" cy="2805565"/>
          </a:xfrm>
        </p:grpSpPr>
        <p:cxnSp>
          <p:nvCxnSpPr>
            <p:cNvPr id="30" name="Straight Connector 29"/>
            <p:cNvCxnSpPr/>
            <p:nvPr/>
          </p:nvCxnSpPr>
          <p:spPr>
            <a:xfrm rot="5400000" flipH="1" flipV="1">
              <a:off x="3465943" y="3535800"/>
              <a:ext cx="1571116" cy="1071245"/>
            </a:xfrm>
            <a:prstGeom prst="line">
              <a:avLst/>
            </a:prstGeom>
            <a:ln w="762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V="1">
              <a:off x="4787123" y="2643703"/>
              <a:ext cx="3428539" cy="642163"/>
            </a:xfrm>
            <a:prstGeom prst="line">
              <a:avLst/>
            </a:prstGeom>
            <a:ln w="762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 flipH="1">
              <a:off x="7429895" y="3429470"/>
              <a:ext cx="2141580" cy="570045"/>
            </a:xfrm>
            <a:prstGeom prst="line">
              <a:avLst/>
            </a:prstGeom>
            <a:ln w="762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V="1">
              <a:off x="3715878" y="4785283"/>
              <a:ext cx="5069830" cy="71699"/>
            </a:xfrm>
            <a:prstGeom prst="line">
              <a:avLst/>
            </a:prstGeom>
            <a:ln w="762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4" name="Oval 33"/>
            <p:cNvSpPr/>
            <p:nvPr/>
          </p:nvSpPr>
          <p:spPr>
            <a:xfrm>
              <a:off x="4715523" y="3285865"/>
              <a:ext cx="71600" cy="46758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3715878" y="4813340"/>
              <a:ext cx="71600" cy="43642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8144063" y="2643703"/>
              <a:ext cx="71600" cy="43642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8714108" y="4713586"/>
              <a:ext cx="71600" cy="46758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244" name="TextBox 37"/>
            <p:cNvSpPr txBox="1">
              <a:spLocks noChangeArrowheads="1"/>
            </p:cNvSpPr>
            <p:nvPr/>
          </p:nvSpPr>
          <p:spPr bwMode="auto">
            <a:xfrm>
              <a:off x="3214678" y="4572008"/>
              <a:ext cx="50006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O</a:t>
              </a:r>
            </a:p>
          </p:txBody>
        </p:sp>
        <p:sp>
          <p:nvSpPr>
            <p:cNvPr id="9245" name="TextBox 38"/>
            <p:cNvSpPr txBox="1">
              <a:spLocks noChangeArrowheads="1"/>
            </p:cNvSpPr>
            <p:nvPr/>
          </p:nvSpPr>
          <p:spPr bwMode="auto">
            <a:xfrm>
              <a:off x="4265641" y="2851002"/>
              <a:ext cx="500066" cy="461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9246" name="TextBox 39"/>
            <p:cNvSpPr txBox="1">
              <a:spLocks noChangeArrowheads="1"/>
            </p:cNvSpPr>
            <p:nvPr/>
          </p:nvSpPr>
          <p:spPr bwMode="auto">
            <a:xfrm>
              <a:off x="8235945" y="2266509"/>
              <a:ext cx="500066" cy="461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9247" name="TextBox 40"/>
            <p:cNvSpPr txBox="1">
              <a:spLocks noChangeArrowheads="1"/>
            </p:cNvSpPr>
            <p:nvPr/>
          </p:nvSpPr>
          <p:spPr bwMode="auto">
            <a:xfrm>
              <a:off x="8786842" y="4572008"/>
              <a:ext cx="50006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C</a:t>
              </a:r>
            </a:p>
          </p:txBody>
        </p:sp>
        <p:sp>
          <p:nvSpPr>
            <p:cNvPr id="42" name="Circular Arrow 41"/>
            <p:cNvSpPr/>
            <p:nvPr/>
          </p:nvSpPr>
          <p:spPr>
            <a:xfrm>
              <a:off x="3715878" y="3856329"/>
              <a:ext cx="1354892" cy="645281"/>
            </a:xfrm>
            <a:prstGeom prst="circularArrow">
              <a:avLst>
                <a:gd name="adj1" fmla="val 0"/>
                <a:gd name="adj2" fmla="val 1142319"/>
                <a:gd name="adj3" fmla="val 19489019"/>
                <a:gd name="adj4" fmla="val 10800000"/>
                <a:gd name="adj5" fmla="val 12500"/>
              </a:avLst>
            </a:prstGeom>
            <a:solidFill>
              <a:schemeClr val="accent2"/>
            </a:solidFill>
            <a:ln>
              <a:solidFill>
                <a:srgbClr val="A721A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43" name="Straight Connector 42"/>
            <p:cNvCxnSpPr/>
            <p:nvPr/>
          </p:nvCxnSpPr>
          <p:spPr>
            <a:xfrm rot="5400000">
              <a:off x="4607976" y="4892929"/>
              <a:ext cx="215092" cy="1432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4759439" y="4892929"/>
              <a:ext cx="215092" cy="1432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4912277" y="4894306"/>
              <a:ext cx="215092" cy="140445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5400000">
              <a:off x="5065115" y="4892929"/>
              <a:ext cx="215092" cy="1432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5400000">
              <a:off x="5216577" y="4892929"/>
              <a:ext cx="215092" cy="1432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5400000">
              <a:off x="5369415" y="4894306"/>
              <a:ext cx="215092" cy="140445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5588346" y="4892929"/>
              <a:ext cx="215092" cy="1432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>
              <a:off x="5739808" y="4892929"/>
              <a:ext cx="215092" cy="1432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5400000">
              <a:off x="5894023" y="4892929"/>
              <a:ext cx="215092" cy="1432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6045484" y="4892929"/>
              <a:ext cx="215092" cy="1432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6196946" y="4892929"/>
              <a:ext cx="215092" cy="1432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>
              <a:off x="6351162" y="4892929"/>
              <a:ext cx="215092" cy="1432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6527408" y="4892929"/>
              <a:ext cx="215092" cy="1432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6678869" y="4892929"/>
              <a:ext cx="215092" cy="1432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6830331" y="4892929"/>
              <a:ext cx="215092" cy="1432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6984546" y="4892929"/>
              <a:ext cx="215092" cy="1432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7136007" y="4892929"/>
              <a:ext cx="215092" cy="1432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7287469" y="4892929"/>
              <a:ext cx="215092" cy="1432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52"/>
          <p:cNvGrpSpPr>
            <a:grpSpLocks/>
          </p:cNvGrpSpPr>
          <p:nvPr/>
        </p:nvGrpSpPr>
        <p:grpSpPr bwMode="auto">
          <a:xfrm>
            <a:off x="5929313" y="4214813"/>
            <a:ext cx="2000250" cy="2071687"/>
            <a:chOff x="3735" y="2655"/>
            <a:chExt cx="1260" cy="1305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4140" y="3105"/>
              <a:ext cx="675" cy="405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16200000" flipV="1">
              <a:off x="4117" y="3128"/>
              <a:ext cx="1305" cy="360"/>
            </a:xfrm>
            <a:prstGeom prst="line">
              <a:avLst/>
            </a:prstGeom>
            <a:ln>
              <a:solidFill>
                <a:schemeClr val="tx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flipV="1">
              <a:off x="4140" y="2790"/>
              <a:ext cx="720" cy="360"/>
            </a:xfrm>
            <a:prstGeom prst="line">
              <a:avLst/>
            </a:prstGeom>
            <a:ln>
              <a:solidFill>
                <a:schemeClr val="tx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/>
            <p:nvPr/>
          </p:nvCxnSpPr>
          <p:spPr>
            <a:xfrm>
              <a:off x="4185" y="3150"/>
              <a:ext cx="630" cy="360"/>
            </a:xfrm>
            <a:prstGeom prst="straightConnector1">
              <a:avLst/>
            </a:prstGeom>
            <a:ln w="34925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/>
            <p:nvPr/>
          </p:nvCxnSpPr>
          <p:spPr>
            <a:xfrm rot="16200000" flipV="1">
              <a:off x="4455" y="3150"/>
              <a:ext cx="585" cy="135"/>
            </a:xfrm>
            <a:prstGeom prst="straightConnector1">
              <a:avLst/>
            </a:prstGeom>
            <a:ln w="3175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/>
            <p:nvPr/>
          </p:nvCxnSpPr>
          <p:spPr>
            <a:xfrm flipV="1">
              <a:off x="4185" y="2880"/>
              <a:ext cx="495" cy="225"/>
            </a:xfrm>
            <a:prstGeom prst="straightConnector1">
              <a:avLst/>
            </a:prstGeom>
            <a:ln w="3175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TextBox 74"/>
            <p:cNvSpPr txBox="1">
              <a:spLocks noChangeArrowheads="1"/>
            </p:cNvSpPr>
            <p:nvPr/>
          </p:nvSpPr>
          <p:spPr bwMode="auto">
            <a:xfrm>
              <a:off x="3960" y="3060"/>
              <a:ext cx="27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/>
                <a:t>o</a:t>
              </a:r>
            </a:p>
          </p:txBody>
        </p:sp>
        <p:sp>
          <p:nvSpPr>
            <p:cNvPr id="76" name="TextBox 75"/>
            <p:cNvSpPr txBox="1">
              <a:spLocks noChangeArrowheads="1"/>
            </p:cNvSpPr>
            <p:nvPr/>
          </p:nvSpPr>
          <p:spPr bwMode="auto">
            <a:xfrm>
              <a:off x="4680" y="3420"/>
              <a:ext cx="27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/>
                <a:t>a</a:t>
              </a:r>
            </a:p>
          </p:txBody>
        </p:sp>
        <p:sp>
          <p:nvSpPr>
            <p:cNvPr id="77" name="TextBox 76"/>
            <p:cNvSpPr txBox="1">
              <a:spLocks noChangeArrowheads="1"/>
            </p:cNvSpPr>
            <p:nvPr/>
          </p:nvSpPr>
          <p:spPr bwMode="auto">
            <a:xfrm>
              <a:off x="3735" y="3105"/>
              <a:ext cx="36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/>
                <a:t>c,</a:t>
              </a:r>
            </a:p>
          </p:txBody>
        </p:sp>
        <p:sp>
          <p:nvSpPr>
            <p:cNvPr id="78" name="TextBox 77"/>
            <p:cNvSpPr txBox="1">
              <a:spLocks noChangeArrowheads="1"/>
            </p:cNvSpPr>
            <p:nvPr/>
          </p:nvSpPr>
          <p:spPr bwMode="auto">
            <a:xfrm>
              <a:off x="4725" y="2655"/>
              <a:ext cx="27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/>
                <a:t>b</a:t>
              </a:r>
            </a:p>
          </p:txBody>
        </p:sp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smtClean="0"/>
              <a:t>Velocity Analysis of FBM </a:t>
            </a:r>
            <a:r>
              <a:rPr lang="en-US" sz="1600" smtClean="0"/>
              <a:t/>
            </a:r>
            <a:br>
              <a:rPr lang="en-US" sz="1600" smtClean="0"/>
            </a:br>
            <a:r>
              <a:rPr lang="en-US" sz="1600" smtClean="0"/>
              <a:t>               </a:t>
            </a:r>
            <a:r>
              <a:rPr lang="en-US" sz="3200" smtClean="0">
                <a:solidFill>
                  <a:srgbClr val="FF0000"/>
                </a:solidFill>
              </a:rPr>
              <a:t>Velocity Diagram </a:t>
            </a:r>
            <a:r>
              <a:rPr lang="en-US" sz="2000" smtClean="0"/>
              <a:t>(Contd..)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To find the angular velocity of link AB, measure </a:t>
            </a:r>
            <a:r>
              <a:rPr lang="en-US" sz="2000" dirty="0" err="1" smtClean="0"/>
              <a:t>ab</a:t>
            </a:r>
            <a:r>
              <a:rPr lang="en-US" sz="2000" dirty="0" smtClean="0"/>
              <a:t> in the VD and divide it length AB i.e., V</a:t>
            </a:r>
            <a:r>
              <a:rPr lang="en-US" sz="2000" baseline="-25000" dirty="0" smtClean="0"/>
              <a:t>BA</a:t>
            </a:r>
            <a:r>
              <a:rPr lang="en-US" sz="2000" dirty="0" smtClean="0"/>
              <a:t>= AB (</a:t>
            </a:r>
            <a:r>
              <a:rPr lang="en-US" sz="2000" dirty="0" smtClean="0">
                <a:sym typeface="Symbol" pitchFamily="18" charset="2"/>
              </a:rPr>
              <a:t></a:t>
            </a:r>
            <a:r>
              <a:rPr lang="en-US" sz="2000" baseline="-25000" dirty="0" smtClean="0">
                <a:sym typeface="Symbol" pitchFamily="18" charset="2"/>
              </a:rPr>
              <a:t>3</a:t>
            </a:r>
            <a:r>
              <a:rPr lang="en-US" sz="2000" dirty="0" smtClean="0">
                <a:sym typeface="Symbol" pitchFamily="18" charset="2"/>
              </a:rPr>
              <a:t>)</a:t>
            </a:r>
          </a:p>
          <a:p>
            <a:r>
              <a:rPr lang="en-US" sz="2000" dirty="0" smtClean="0">
                <a:sym typeface="Symbol" pitchFamily="18" charset="2"/>
              </a:rPr>
              <a:t>Therefore </a:t>
            </a:r>
            <a:r>
              <a:rPr lang="en-US" sz="2000" baseline="-25000" dirty="0" smtClean="0">
                <a:sym typeface="Symbol" pitchFamily="18" charset="2"/>
              </a:rPr>
              <a:t>3 </a:t>
            </a:r>
            <a:r>
              <a:rPr lang="en-US" sz="2000" dirty="0" smtClean="0">
                <a:sym typeface="Symbol" pitchFamily="18" charset="2"/>
              </a:rPr>
              <a:t>= V</a:t>
            </a:r>
            <a:r>
              <a:rPr lang="en-US" sz="2000" baseline="-25000" dirty="0" smtClean="0">
                <a:sym typeface="Symbol" pitchFamily="18" charset="2"/>
              </a:rPr>
              <a:t>BA</a:t>
            </a:r>
            <a:r>
              <a:rPr lang="en-US" sz="2000" dirty="0" smtClean="0">
                <a:sym typeface="Symbol" pitchFamily="18" charset="2"/>
              </a:rPr>
              <a:t>/AB or </a:t>
            </a:r>
            <a:r>
              <a:rPr lang="en-US" sz="2000" dirty="0" err="1" smtClean="0">
                <a:sym typeface="Symbol" pitchFamily="18" charset="2"/>
              </a:rPr>
              <a:t>ab</a:t>
            </a:r>
            <a:r>
              <a:rPr lang="en-US" sz="2000" dirty="0" smtClean="0">
                <a:sym typeface="Symbol" pitchFamily="18" charset="2"/>
              </a:rPr>
              <a:t>/AB</a:t>
            </a:r>
          </a:p>
          <a:p>
            <a:r>
              <a:rPr lang="en-US" sz="2000" dirty="0" smtClean="0">
                <a:sym typeface="Symbol" pitchFamily="18" charset="2"/>
              </a:rPr>
              <a:t>Similarly </a:t>
            </a:r>
            <a:r>
              <a:rPr lang="en-US" sz="2000" baseline="-25000" dirty="0" smtClean="0">
                <a:sym typeface="Symbol" pitchFamily="18" charset="2"/>
              </a:rPr>
              <a:t>4</a:t>
            </a:r>
            <a:r>
              <a:rPr lang="en-US" sz="2000" dirty="0" smtClean="0">
                <a:sym typeface="Symbol" pitchFamily="18" charset="2"/>
              </a:rPr>
              <a:t> = V</a:t>
            </a:r>
            <a:r>
              <a:rPr lang="en-US" sz="2000" baseline="-25000" dirty="0" smtClean="0">
                <a:sym typeface="Symbol" pitchFamily="18" charset="2"/>
              </a:rPr>
              <a:t>BC</a:t>
            </a:r>
            <a:r>
              <a:rPr lang="en-US" sz="2000" dirty="0" smtClean="0">
                <a:sym typeface="Symbol" pitchFamily="18" charset="2"/>
              </a:rPr>
              <a:t>/CB or </a:t>
            </a:r>
            <a:r>
              <a:rPr lang="en-US" sz="2000" dirty="0" err="1" smtClean="0">
                <a:sym typeface="Symbol" pitchFamily="18" charset="2"/>
              </a:rPr>
              <a:t>bc</a:t>
            </a:r>
            <a:r>
              <a:rPr lang="en-US" sz="2000" dirty="0" smtClean="0">
                <a:sym typeface="Symbol" pitchFamily="18" charset="2"/>
              </a:rPr>
              <a:t>/AB</a:t>
            </a:r>
          </a:p>
          <a:p>
            <a:r>
              <a:rPr lang="en-US" sz="2000" dirty="0" smtClean="0">
                <a:solidFill>
                  <a:srgbClr val="FF0000"/>
                </a:solidFill>
                <a:sym typeface="Symbol" pitchFamily="18" charset="2"/>
              </a:rPr>
              <a:t>Sense?</a:t>
            </a:r>
          </a:p>
          <a:p>
            <a:r>
              <a:rPr lang="en-US" sz="2000" dirty="0" smtClean="0">
                <a:sym typeface="Symbol" pitchFamily="18" charset="2"/>
              </a:rPr>
              <a:t>To find the sense of angular velocities():</a:t>
            </a:r>
          </a:p>
          <a:p>
            <a:r>
              <a:rPr lang="en-US" sz="2000" dirty="0" smtClean="0">
                <a:sym typeface="Symbol" pitchFamily="18" charset="2"/>
              </a:rPr>
              <a:t>Comparing the two figures </a:t>
            </a:r>
          </a:p>
          <a:p>
            <a:r>
              <a:rPr lang="en-US" sz="2000" dirty="0" smtClean="0">
                <a:sym typeface="Symbol" pitchFamily="18" charset="2"/>
              </a:rPr>
              <a:t>In Fig.2, the velocity component </a:t>
            </a:r>
            <a:r>
              <a:rPr lang="en-US" sz="2000" dirty="0" err="1" smtClean="0">
                <a:sym typeface="Symbol" pitchFamily="18" charset="2"/>
              </a:rPr>
              <a:t>ab</a:t>
            </a:r>
            <a:r>
              <a:rPr lang="en-US" sz="2000" dirty="0" smtClean="0">
                <a:sym typeface="Symbol" pitchFamily="18" charset="2"/>
              </a:rPr>
              <a:t> shows link                                             AB in fig.1 would move up wards,</a:t>
            </a:r>
          </a:p>
          <a:p>
            <a:pPr lvl="1"/>
            <a:r>
              <a:rPr lang="en-US" sz="1800" dirty="0" smtClean="0">
                <a:sym typeface="Symbol" pitchFamily="18" charset="2"/>
              </a:rPr>
              <a:t>i.e., end B would rotate CCW with respect to pivot A .                                               Hence the sense of </a:t>
            </a:r>
            <a:r>
              <a:rPr lang="en-US" sz="1800" baseline="-25000" dirty="0" smtClean="0">
                <a:sym typeface="Symbol" pitchFamily="18" charset="2"/>
              </a:rPr>
              <a:t>3 </a:t>
            </a:r>
            <a:r>
              <a:rPr lang="en-US" sz="1800" dirty="0" smtClean="0">
                <a:sym typeface="Symbol" pitchFamily="18" charset="2"/>
              </a:rPr>
              <a:t>is CCW</a:t>
            </a:r>
          </a:p>
          <a:p>
            <a:r>
              <a:rPr lang="en-US" sz="2000" dirty="0" smtClean="0">
                <a:sym typeface="Symbol" pitchFamily="18" charset="2"/>
              </a:rPr>
              <a:t>Similarly, the velocity component </a:t>
            </a:r>
            <a:r>
              <a:rPr lang="en-US" sz="2000" dirty="0" err="1" smtClean="0">
                <a:sym typeface="Symbol" pitchFamily="18" charset="2"/>
              </a:rPr>
              <a:t>cb</a:t>
            </a:r>
            <a:r>
              <a:rPr lang="en-US" sz="2000" dirty="0" smtClean="0">
                <a:sym typeface="Symbol" pitchFamily="18" charset="2"/>
              </a:rPr>
              <a:t> in Fig.2, shows link                                           CB in fig.1 would move towards right, </a:t>
            </a:r>
          </a:p>
          <a:p>
            <a:pPr lvl="1"/>
            <a:r>
              <a:rPr lang="en-US" sz="1800" dirty="0" smtClean="0">
                <a:sym typeface="Symbol" pitchFamily="18" charset="2"/>
              </a:rPr>
              <a:t>i.e., end B  would rotate CW with respect to pivot A . Hence the sense of </a:t>
            </a:r>
            <a:r>
              <a:rPr lang="en-US" sz="1800" baseline="-25000" dirty="0" smtClean="0">
                <a:sym typeface="Symbol" pitchFamily="18" charset="2"/>
              </a:rPr>
              <a:t>3 </a:t>
            </a:r>
            <a:r>
              <a:rPr lang="en-US" sz="1800" dirty="0" smtClean="0">
                <a:sym typeface="Symbol" pitchFamily="18" charset="2"/>
              </a:rPr>
              <a:t>is CCW</a:t>
            </a:r>
          </a:p>
        </p:txBody>
      </p:sp>
      <p:cxnSp>
        <p:nvCxnSpPr>
          <p:cNvPr id="30" name="Straight Connector 29"/>
          <p:cNvCxnSpPr/>
          <p:nvPr/>
        </p:nvCxnSpPr>
        <p:spPr>
          <a:xfrm rot="5400000" flipH="1" flipV="1">
            <a:off x="5633244" y="2094706"/>
            <a:ext cx="800100" cy="617538"/>
          </a:xfrm>
          <a:prstGeom prst="line">
            <a:avLst/>
          </a:prstGeom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6342063" y="1676400"/>
            <a:ext cx="1976437" cy="327025"/>
          </a:xfrm>
          <a:prstGeom prst="line">
            <a:avLst/>
          </a:prstGeom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6200000" flipH="1">
            <a:off x="7937500" y="2057400"/>
            <a:ext cx="1090613" cy="328613"/>
          </a:xfrm>
          <a:prstGeom prst="line">
            <a:avLst/>
          </a:prstGeom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5724525" y="2767013"/>
            <a:ext cx="2922588" cy="36512"/>
          </a:xfrm>
          <a:prstGeom prst="line">
            <a:avLst/>
          </a:prstGeom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6300788" y="2003425"/>
            <a:ext cx="41275" cy="23813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5724525" y="2781300"/>
            <a:ext cx="41275" cy="22225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8277225" y="1676400"/>
            <a:ext cx="41275" cy="22225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8605838" y="2730500"/>
            <a:ext cx="41275" cy="23813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68" name="TextBox 37"/>
          <p:cNvSpPr txBox="1">
            <a:spLocks noChangeArrowheads="1"/>
          </p:cNvSpPr>
          <p:nvPr/>
        </p:nvSpPr>
        <p:spPr bwMode="auto">
          <a:xfrm>
            <a:off x="5435600" y="2659063"/>
            <a:ext cx="288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10269" name="TextBox 38"/>
          <p:cNvSpPr txBox="1">
            <a:spLocks noChangeArrowheads="1"/>
          </p:cNvSpPr>
          <p:nvPr/>
        </p:nvSpPr>
        <p:spPr bwMode="auto">
          <a:xfrm>
            <a:off x="6042025" y="1782763"/>
            <a:ext cx="287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10270" name="TextBox 39"/>
          <p:cNvSpPr txBox="1">
            <a:spLocks noChangeArrowheads="1"/>
          </p:cNvSpPr>
          <p:nvPr/>
        </p:nvSpPr>
        <p:spPr bwMode="auto">
          <a:xfrm>
            <a:off x="8329613" y="1484313"/>
            <a:ext cx="288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10271" name="TextBox 40"/>
          <p:cNvSpPr txBox="1">
            <a:spLocks noChangeArrowheads="1"/>
          </p:cNvSpPr>
          <p:nvPr/>
        </p:nvSpPr>
        <p:spPr bwMode="auto">
          <a:xfrm>
            <a:off x="8647113" y="2659063"/>
            <a:ext cx="288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42" name="Circular Arrow 41"/>
          <p:cNvSpPr/>
          <p:nvPr/>
        </p:nvSpPr>
        <p:spPr>
          <a:xfrm>
            <a:off x="5724525" y="2293938"/>
            <a:ext cx="781050" cy="328612"/>
          </a:xfrm>
          <a:prstGeom prst="circularArrow">
            <a:avLst>
              <a:gd name="adj1" fmla="val 0"/>
              <a:gd name="adj2" fmla="val 1142319"/>
              <a:gd name="adj3" fmla="val 19489019"/>
              <a:gd name="adj4" fmla="val 10800000"/>
              <a:gd name="adj5" fmla="val 12500"/>
            </a:avLst>
          </a:prstGeom>
          <a:solidFill>
            <a:schemeClr val="accent2"/>
          </a:solidFill>
          <a:ln>
            <a:solidFill>
              <a:srgbClr val="A721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 rot="5400000">
            <a:off x="6246019" y="2817019"/>
            <a:ext cx="109538" cy="8255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6333331" y="2817019"/>
            <a:ext cx="109538" cy="8255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>
            <a:off x="6421438" y="2817812"/>
            <a:ext cx="109538" cy="80963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>
            <a:off x="6509544" y="2817019"/>
            <a:ext cx="109538" cy="8255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>
            <a:off x="6596856" y="2817019"/>
            <a:ext cx="109538" cy="8255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>
            <a:off x="6684963" y="2817812"/>
            <a:ext cx="109538" cy="80963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>
            <a:off x="6811169" y="2817019"/>
            <a:ext cx="109538" cy="8255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5400000">
            <a:off x="6898481" y="2817019"/>
            <a:ext cx="109538" cy="8255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>
            <a:off x="6987381" y="2817019"/>
            <a:ext cx="109538" cy="8255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>
            <a:off x="7074694" y="2817019"/>
            <a:ext cx="109538" cy="8255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5400000">
            <a:off x="7162006" y="2817019"/>
            <a:ext cx="109538" cy="8255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>
            <a:off x="7250906" y="2817019"/>
            <a:ext cx="109538" cy="8255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5400000">
            <a:off x="7352506" y="2817019"/>
            <a:ext cx="109538" cy="8255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5400000">
            <a:off x="7439819" y="2817019"/>
            <a:ext cx="109538" cy="8255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5400000">
            <a:off x="7527131" y="2817019"/>
            <a:ext cx="109538" cy="8255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5400000">
            <a:off x="7616031" y="2817019"/>
            <a:ext cx="109538" cy="8255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5400000">
            <a:off x="7703344" y="2817019"/>
            <a:ext cx="109538" cy="8255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rot="5400000">
            <a:off x="7790656" y="2817019"/>
            <a:ext cx="109538" cy="8255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91" name="Text Box 51"/>
          <p:cNvSpPr txBox="1">
            <a:spLocks noChangeArrowheads="1"/>
          </p:cNvSpPr>
          <p:nvPr/>
        </p:nvSpPr>
        <p:spPr bwMode="auto">
          <a:xfrm>
            <a:off x="6451600" y="2995613"/>
            <a:ext cx="7921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Fig.1</a:t>
            </a:r>
          </a:p>
        </p:txBody>
      </p:sp>
      <p:grpSp>
        <p:nvGrpSpPr>
          <p:cNvPr id="4" name="Group 53"/>
          <p:cNvGrpSpPr>
            <a:grpSpLocks/>
          </p:cNvGrpSpPr>
          <p:nvPr/>
        </p:nvGrpSpPr>
        <p:grpSpPr bwMode="auto">
          <a:xfrm>
            <a:off x="6443663" y="2997200"/>
            <a:ext cx="2000250" cy="2071688"/>
            <a:chOff x="3833" y="1888"/>
            <a:chExt cx="1260" cy="1305"/>
          </a:xfrm>
        </p:grpSpPr>
        <p:grpSp>
          <p:nvGrpSpPr>
            <p:cNvPr id="5" name="Group 8"/>
            <p:cNvGrpSpPr>
              <a:grpSpLocks/>
            </p:cNvGrpSpPr>
            <p:nvPr/>
          </p:nvGrpSpPr>
          <p:grpSpPr bwMode="auto">
            <a:xfrm>
              <a:off x="3833" y="1888"/>
              <a:ext cx="1260" cy="1305"/>
              <a:chOff x="3735" y="2655"/>
              <a:chExt cx="1260" cy="1305"/>
            </a:xfrm>
          </p:grpSpPr>
          <p:cxnSp>
            <p:nvCxnSpPr>
              <p:cNvPr id="28" name="Straight Connector 27"/>
              <p:cNvCxnSpPr/>
              <p:nvPr/>
            </p:nvCxnSpPr>
            <p:spPr>
              <a:xfrm>
                <a:off x="4140" y="3105"/>
                <a:ext cx="675" cy="405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16200000" flipV="1">
                <a:off x="4117" y="3127"/>
                <a:ext cx="1305" cy="360"/>
              </a:xfrm>
              <a:prstGeom prst="line">
                <a:avLst/>
              </a:prstGeom>
              <a:ln>
                <a:solidFill>
                  <a:schemeClr val="tx2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flipV="1">
                <a:off x="4140" y="2790"/>
                <a:ext cx="720" cy="360"/>
              </a:xfrm>
              <a:prstGeom prst="line">
                <a:avLst/>
              </a:prstGeom>
              <a:ln>
                <a:solidFill>
                  <a:schemeClr val="tx2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Arrow Connector 66"/>
              <p:cNvCxnSpPr/>
              <p:nvPr/>
            </p:nvCxnSpPr>
            <p:spPr>
              <a:xfrm>
                <a:off x="4185" y="3150"/>
                <a:ext cx="630" cy="360"/>
              </a:xfrm>
              <a:prstGeom prst="straightConnector1">
                <a:avLst/>
              </a:prstGeom>
              <a:ln w="34925">
                <a:solidFill>
                  <a:schemeClr val="tx2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Arrow Connector 70"/>
              <p:cNvCxnSpPr/>
              <p:nvPr/>
            </p:nvCxnSpPr>
            <p:spPr>
              <a:xfrm rot="16200000" flipV="1">
                <a:off x="4455" y="3150"/>
                <a:ext cx="585" cy="135"/>
              </a:xfrm>
              <a:prstGeom prst="straightConnector1">
                <a:avLst/>
              </a:prstGeom>
              <a:ln w="31750">
                <a:solidFill>
                  <a:schemeClr val="tx2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Arrow Connector 72"/>
              <p:cNvCxnSpPr/>
              <p:nvPr/>
            </p:nvCxnSpPr>
            <p:spPr>
              <a:xfrm flipV="1">
                <a:off x="4185" y="2880"/>
                <a:ext cx="495" cy="225"/>
              </a:xfrm>
              <a:prstGeom prst="straightConnector1">
                <a:avLst/>
              </a:prstGeom>
              <a:ln w="31750">
                <a:solidFill>
                  <a:schemeClr val="tx2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TextBox 74"/>
              <p:cNvSpPr txBox="1">
                <a:spLocks noChangeArrowheads="1"/>
              </p:cNvSpPr>
              <p:nvPr/>
            </p:nvSpPr>
            <p:spPr bwMode="auto">
              <a:xfrm>
                <a:off x="3960" y="3060"/>
                <a:ext cx="27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800" b="1"/>
                  <a:t>o</a:t>
                </a:r>
              </a:p>
            </p:txBody>
          </p:sp>
          <p:sp>
            <p:nvSpPr>
              <p:cNvPr id="76" name="TextBox 75"/>
              <p:cNvSpPr txBox="1">
                <a:spLocks noChangeArrowheads="1"/>
              </p:cNvSpPr>
              <p:nvPr/>
            </p:nvSpPr>
            <p:spPr bwMode="auto">
              <a:xfrm>
                <a:off x="4680" y="3420"/>
                <a:ext cx="27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800" b="1"/>
                  <a:t>a</a:t>
                </a:r>
              </a:p>
            </p:txBody>
          </p:sp>
          <p:sp>
            <p:nvSpPr>
              <p:cNvPr id="77" name="TextBox 76"/>
              <p:cNvSpPr txBox="1">
                <a:spLocks noChangeArrowheads="1"/>
              </p:cNvSpPr>
              <p:nvPr/>
            </p:nvSpPr>
            <p:spPr bwMode="auto">
              <a:xfrm>
                <a:off x="3735" y="3105"/>
                <a:ext cx="36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800" b="1"/>
                  <a:t>c,</a:t>
                </a:r>
              </a:p>
            </p:txBody>
          </p:sp>
          <p:sp>
            <p:nvSpPr>
              <p:cNvPr id="78" name="TextBox 77"/>
              <p:cNvSpPr txBox="1">
                <a:spLocks noChangeArrowheads="1"/>
              </p:cNvSpPr>
              <p:nvPr/>
            </p:nvSpPr>
            <p:spPr bwMode="auto">
              <a:xfrm>
                <a:off x="4725" y="2655"/>
                <a:ext cx="27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800" b="1"/>
                  <a:t>b</a:t>
                </a:r>
              </a:p>
            </p:txBody>
          </p:sp>
        </p:grpSp>
        <p:sp>
          <p:nvSpPr>
            <p:cNvPr id="10292" name="Text Box 52"/>
            <p:cNvSpPr txBox="1">
              <a:spLocks noChangeArrowheads="1"/>
            </p:cNvSpPr>
            <p:nvPr/>
          </p:nvSpPr>
          <p:spPr bwMode="auto">
            <a:xfrm>
              <a:off x="4286" y="2750"/>
              <a:ext cx="49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Fig.2</a:t>
              </a:r>
            </a:p>
          </p:txBody>
        </p:sp>
      </p:grpSp>
      <p:sp>
        <p:nvSpPr>
          <p:cNvPr id="10295" name="Line 55"/>
          <p:cNvSpPr>
            <a:spLocks noChangeShapeType="1"/>
          </p:cNvSpPr>
          <p:nvPr/>
        </p:nvSpPr>
        <p:spPr bwMode="auto">
          <a:xfrm>
            <a:off x="3581400" y="3505200"/>
            <a:ext cx="3603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2" name="Circular Arrow 41"/>
          <p:cNvSpPr/>
          <p:nvPr/>
        </p:nvSpPr>
        <p:spPr>
          <a:xfrm>
            <a:off x="8172450" y="2060575"/>
            <a:ext cx="576263" cy="328613"/>
          </a:xfrm>
          <a:prstGeom prst="circularArrow">
            <a:avLst>
              <a:gd name="adj1" fmla="val 0"/>
              <a:gd name="adj2" fmla="val 1142319"/>
              <a:gd name="adj3" fmla="val 19489019"/>
              <a:gd name="adj4" fmla="val 10800000"/>
              <a:gd name="adj5" fmla="val 12500"/>
            </a:avLst>
          </a:prstGeom>
          <a:solidFill>
            <a:schemeClr val="accent2"/>
          </a:solidFill>
          <a:ln>
            <a:solidFill>
              <a:srgbClr val="A721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Circular Arrow 41"/>
          <p:cNvSpPr>
            <a:spLocks noChangeArrowheads="1"/>
          </p:cNvSpPr>
          <p:nvPr/>
        </p:nvSpPr>
        <p:spPr bwMode="auto">
          <a:xfrm rot="15121905" flipV="1">
            <a:off x="7115969" y="1461294"/>
            <a:ext cx="576262" cy="622300"/>
          </a:xfrm>
          <a:custGeom>
            <a:avLst/>
            <a:gdLst>
              <a:gd name="T0" fmla="*/ 80368 w 1357322"/>
              <a:gd name="T1" fmla="*/ 321470 h 642942"/>
              <a:gd name="T2" fmla="*/ 1052773 w 1357322"/>
              <a:gd name="T3" fmla="*/ 89806 h 642942"/>
              <a:gd name="T4" fmla="*/ 1164582 w 1357322"/>
              <a:gd name="T5" fmla="*/ 180809 h 642942"/>
              <a:gd name="T6" fmla="*/ 898377 w 1357322"/>
              <a:gd name="T7" fmla="*/ 134500 h 642942"/>
              <a:gd name="T8" fmla="*/ 5898240 60000 65536"/>
              <a:gd name="T9" fmla="*/ 23592960 60000 65536"/>
              <a:gd name="T10" fmla="*/ 5898240 60000 65536"/>
              <a:gd name="T11" fmla="*/ 11796480 60000 65536"/>
              <a:gd name="T12" fmla="*/ 255604 w 1357322"/>
              <a:gd name="T13" fmla="*/ 150985 h 642942"/>
              <a:gd name="T14" fmla="*/ 1101718 w 1357322"/>
              <a:gd name="T15" fmla="*/ 491957 h 6429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57322" h="642942">
                <a:moveTo>
                  <a:pt x="80368" y="321470"/>
                </a:moveTo>
                <a:lnTo>
                  <a:pt x="80368" y="321470"/>
                </a:lnTo>
                <a:cubicBezTo>
                  <a:pt x="80369" y="188312"/>
                  <a:pt x="348233" y="80367"/>
                  <a:pt x="678661" y="80368"/>
                </a:cubicBezTo>
                <a:cubicBezTo>
                  <a:pt x="782810" y="80368"/>
                  <a:pt x="885156" y="91324"/>
                  <a:pt x="975575" y="112153"/>
                </a:cubicBezTo>
                <a:lnTo>
                  <a:pt x="1052773" y="89806"/>
                </a:lnTo>
                <a:lnTo>
                  <a:pt x="1164582" y="180809"/>
                </a:lnTo>
                <a:lnTo>
                  <a:pt x="898377" y="134500"/>
                </a:lnTo>
                <a:lnTo>
                  <a:pt x="975575" y="112153"/>
                </a:lnTo>
                <a:lnTo>
                  <a:pt x="975574" y="112153"/>
                </a:lnTo>
                <a:cubicBezTo>
                  <a:pt x="885155" y="91324"/>
                  <a:pt x="782809" y="80368"/>
                  <a:pt x="678660" y="80368"/>
                </a:cubicBezTo>
                <a:cubicBezTo>
                  <a:pt x="348232" y="80367"/>
                  <a:pt x="80368" y="188312"/>
                  <a:pt x="80367" y="321470"/>
                </a:cubicBezTo>
                <a:close/>
              </a:path>
            </a:pathLst>
          </a:custGeom>
          <a:solidFill>
            <a:schemeClr val="accent2"/>
          </a:solidFill>
          <a:ln w="25400" algn="ctr">
            <a:solidFill>
              <a:srgbClr val="A721A7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>
              <a:defRPr/>
            </a:pPr>
            <a:endParaRPr lang="en-US">
              <a:latin typeface="+mn-lt"/>
            </a:endParaRPr>
          </a:p>
        </p:txBody>
      </p:sp>
      <p:sp>
        <p:nvSpPr>
          <p:cNvPr id="10298" name="Line 58"/>
          <p:cNvSpPr>
            <a:spLocks noChangeShapeType="1"/>
          </p:cNvSpPr>
          <p:nvPr/>
        </p:nvSpPr>
        <p:spPr bwMode="auto">
          <a:xfrm flipH="1" flipV="1">
            <a:off x="7380288" y="1125538"/>
            <a:ext cx="431800" cy="1871662"/>
          </a:xfrm>
          <a:prstGeom prst="line">
            <a:avLst/>
          </a:prstGeom>
          <a:noFill/>
          <a:ln w="9525">
            <a:solidFill>
              <a:srgbClr val="FF0000"/>
            </a:solidFill>
            <a:prstDash val="lg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10299" name="Line 59"/>
          <p:cNvSpPr>
            <a:spLocks noChangeShapeType="1"/>
          </p:cNvSpPr>
          <p:nvPr/>
        </p:nvSpPr>
        <p:spPr bwMode="auto">
          <a:xfrm flipV="1">
            <a:off x="8243888" y="2781300"/>
            <a:ext cx="900112" cy="431800"/>
          </a:xfrm>
          <a:prstGeom prst="line">
            <a:avLst/>
          </a:prstGeom>
          <a:noFill/>
          <a:ln w="9525">
            <a:solidFill>
              <a:srgbClr val="FF0000"/>
            </a:solidFill>
            <a:prstDash val="lg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61" name="Line 55"/>
          <p:cNvSpPr>
            <a:spLocks noChangeShapeType="1"/>
          </p:cNvSpPr>
          <p:nvPr/>
        </p:nvSpPr>
        <p:spPr bwMode="auto">
          <a:xfrm>
            <a:off x="3657600" y="4572000"/>
            <a:ext cx="3603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10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10298" grpId="0" animBg="1"/>
      <p:bldP spid="1029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smtClean="0"/>
              <a:t>Velocity Analysis of FBM </a:t>
            </a:r>
            <a:r>
              <a:rPr lang="en-US" sz="1600" smtClean="0"/>
              <a:t/>
            </a:r>
            <a:br>
              <a:rPr lang="en-US" sz="1600" smtClean="0"/>
            </a:br>
            <a:r>
              <a:rPr lang="en-US" sz="1600" smtClean="0"/>
              <a:t>               </a:t>
            </a:r>
            <a:r>
              <a:rPr lang="en-US" sz="3200" smtClean="0">
                <a:solidFill>
                  <a:srgbClr val="FF0000"/>
                </a:solidFill>
              </a:rPr>
              <a:t>Velocity Diagram </a:t>
            </a:r>
            <a:r>
              <a:rPr lang="en-US" sz="2000" smtClean="0"/>
              <a:t>(Contd..)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None/>
            </a:pPr>
            <a:r>
              <a:rPr lang="en-US" sz="2000" u="sng" dirty="0" smtClean="0"/>
              <a:t>To find the velocity of intermittent point D :</a:t>
            </a:r>
          </a:p>
          <a:p>
            <a:r>
              <a:rPr lang="en-US" sz="2000" dirty="0" smtClean="0"/>
              <a:t>Portion AB and AD will have same angular velocity (</a:t>
            </a:r>
            <a:r>
              <a:rPr lang="en-US" sz="2000" dirty="0" smtClean="0">
                <a:sym typeface="Symbol" pitchFamily="18" charset="2"/>
              </a:rPr>
              <a:t></a:t>
            </a:r>
            <a:r>
              <a:rPr lang="en-US" sz="2000" baseline="-25000" dirty="0" smtClean="0">
                <a:sym typeface="Symbol" pitchFamily="18" charset="2"/>
              </a:rPr>
              <a:t>3</a:t>
            </a:r>
            <a:r>
              <a:rPr lang="en-US" sz="2000" dirty="0" smtClean="0">
                <a:sym typeface="Symbol" pitchFamily="18" charset="2"/>
              </a:rPr>
              <a:t>)</a:t>
            </a:r>
          </a:p>
          <a:p>
            <a:r>
              <a:rPr lang="en-US" sz="2000" dirty="0" smtClean="0">
                <a:sym typeface="Symbol" pitchFamily="18" charset="2"/>
              </a:rPr>
              <a:t></a:t>
            </a:r>
            <a:r>
              <a:rPr lang="en-US" sz="2000" baseline="-25000" dirty="0" smtClean="0">
                <a:sym typeface="Symbol" pitchFamily="18" charset="2"/>
              </a:rPr>
              <a:t>AB</a:t>
            </a:r>
            <a:r>
              <a:rPr lang="en-US" sz="2000" dirty="0" smtClean="0">
                <a:sym typeface="Symbol" pitchFamily="18" charset="2"/>
              </a:rPr>
              <a:t>= </a:t>
            </a:r>
            <a:r>
              <a:rPr lang="en-US" sz="2000" baseline="-25000" dirty="0" smtClean="0">
                <a:sym typeface="Symbol" pitchFamily="18" charset="2"/>
              </a:rPr>
              <a:t>AD</a:t>
            </a:r>
            <a:r>
              <a:rPr lang="en-US" sz="2000" dirty="0" smtClean="0">
                <a:sym typeface="Symbol" pitchFamily="18" charset="2"/>
              </a:rPr>
              <a:t>= </a:t>
            </a:r>
            <a:r>
              <a:rPr lang="en-US" sz="2000" baseline="-25000" dirty="0" smtClean="0">
                <a:sym typeface="Symbol" pitchFamily="18" charset="2"/>
              </a:rPr>
              <a:t>3</a:t>
            </a:r>
            <a:r>
              <a:rPr lang="en-US" sz="2000" dirty="0" smtClean="0">
                <a:sym typeface="Symbol" pitchFamily="18" charset="2"/>
              </a:rPr>
              <a:t>, i.e., V</a:t>
            </a:r>
            <a:r>
              <a:rPr lang="en-US" sz="2000" baseline="-25000" dirty="0" smtClean="0">
                <a:sym typeface="Symbol" pitchFamily="18" charset="2"/>
              </a:rPr>
              <a:t>BA</a:t>
            </a:r>
            <a:r>
              <a:rPr lang="en-US" sz="2000" dirty="0" smtClean="0">
                <a:sym typeface="Symbol" pitchFamily="18" charset="2"/>
              </a:rPr>
              <a:t>/AB = V</a:t>
            </a:r>
            <a:r>
              <a:rPr lang="en-US" sz="2000" baseline="-25000" dirty="0" smtClean="0">
                <a:sym typeface="Symbol" pitchFamily="18" charset="2"/>
              </a:rPr>
              <a:t>DA</a:t>
            </a:r>
            <a:r>
              <a:rPr lang="en-US" sz="2000" dirty="0" smtClean="0">
                <a:sym typeface="Symbol" pitchFamily="18" charset="2"/>
              </a:rPr>
              <a:t>/AD</a:t>
            </a:r>
          </a:p>
          <a:p>
            <a:r>
              <a:rPr lang="en-US" sz="2000" dirty="0" smtClean="0">
                <a:sym typeface="Symbol" pitchFamily="18" charset="2"/>
              </a:rPr>
              <a:t>Hence AD/AB = V</a:t>
            </a:r>
            <a:r>
              <a:rPr lang="en-US" sz="2000" baseline="-25000" dirty="0" smtClean="0">
                <a:sym typeface="Symbol" pitchFamily="18" charset="2"/>
              </a:rPr>
              <a:t>DA </a:t>
            </a:r>
            <a:r>
              <a:rPr lang="en-US" sz="2000" dirty="0" smtClean="0">
                <a:sym typeface="Symbol" pitchFamily="18" charset="2"/>
              </a:rPr>
              <a:t>/ V</a:t>
            </a:r>
            <a:r>
              <a:rPr lang="en-US" sz="2000" baseline="-25000" dirty="0" smtClean="0">
                <a:sym typeface="Symbol" pitchFamily="18" charset="2"/>
              </a:rPr>
              <a:t>BA </a:t>
            </a:r>
            <a:r>
              <a:rPr lang="en-US" sz="2000" dirty="0" smtClean="0">
                <a:sym typeface="Symbol" pitchFamily="18" charset="2"/>
              </a:rPr>
              <a:t>or V</a:t>
            </a:r>
            <a:r>
              <a:rPr lang="en-US" sz="2000" baseline="-25000" dirty="0" smtClean="0">
                <a:sym typeface="Symbol" pitchFamily="18" charset="2"/>
              </a:rPr>
              <a:t>DA </a:t>
            </a:r>
            <a:r>
              <a:rPr lang="en-US" sz="2000" dirty="0" smtClean="0">
                <a:sym typeface="Symbol" pitchFamily="18" charset="2"/>
              </a:rPr>
              <a:t>=V</a:t>
            </a:r>
            <a:r>
              <a:rPr lang="en-US" sz="2000" baseline="-25000" dirty="0" smtClean="0">
                <a:sym typeface="Symbol" pitchFamily="18" charset="2"/>
              </a:rPr>
              <a:t>BA </a:t>
            </a:r>
            <a:r>
              <a:rPr lang="en-US" sz="2000" dirty="0" smtClean="0">
                <a:sym typeface="Symbol" pitchFamily="18" charset="2"/>
              </a:rPr>
              <a:t>(AD/AB)</a:t>
            </a:r>
          </a:p>
          <a:p>
            <a:pPr>
              <a:buFontTx/>
              <a:buNone/>
            </a:pPr>
            <a:r>
              <a:rPr lang="en-US" sz="2000" dirty="0" smtClean="0">
                <a:sym typeface="Symbol" pitchFamily="18" charset="2"/>
              </a:rPr>
              <a:t>					    = ad</a:t>
            </a:r>
          </a:p>
          <a:p>
            <a:r>
              <a:rPr lang="en-US" sz="2000" dirty="0" smtClean="0">
                <a:sym typeface="Symbol" pitchFamily="18" charset="2"/>
              </a:rPr>
              <a:t>So plot point d at ad ( V</a:t>
            </a:r>
            <a:r>
              <a:rPr lang="en-US" sz="2000" baseline="-25000" dirty="0" smtClean="0">
                <a:sym typeface="Symbol" pitchFamily="18" charset="2"/>
              </a:rPr>
              <a:t>DA</a:t>
            </a:r>
            <a:r>
              <a:rPr lang="en-US" sz="2000" dirty="0" smtClean="0">
                <a:sym typeface="Symbol" pitchFamily="18" charset="2"/>
              </a:rPr>
              <a:t>) distance from                                                   point a in fig. 2 and join </a:t>
            </a:r>
            <a:r>
              <a:rPr lang="en-US" sz="2000" dirty="0" err="1" smtClean="0">
                <a:sym typeface="Symbol" pitchFamily="18" charset="2"/>
              </a:rPr>
              <a:t>od</a:t>
            </a:r>
            <a:r>
              <a:rPr lang="en-US" sz="2000" dirty="0" smtClean="0">
                <a:sym typeface="Symbol" pitchFamily="18" charset="2"/>
              </a:rPr>
              <a:t>. This gives the absolute </a:t>
            </a:r>
          </a:p>
          <a:p>
            <a:pPr>
              <a:buFontTx/>
              <a:buNone/>
            </a:pPr>
            <a:r>
              <a:rPr lang="en-US" sz="2000" dirty="0" smtClean="0">
                <a:sym typeface="Symbol" pitchFamily="18" charset="2"/>
              </a:rPr>
              <a:t>					            velocity of D (V</a:t>
            </a:r>
            <a:r>
              <a:rPr lang="en-US" sz="2000" baseline="-25000" dirty="0" smtClean="0">
                <a:sym typeface="Symbol" pitchFamily="18" charset="2"/>
              </a:rPr>
              <a:t>DO</a:t>
            </a:r>
            <a:r>
              <a:rPr lang="en-US" sz="2000" dirty="0" smtClean="0">
                <a:sym typeface="Symbol" pitchFamily="18" charset="2"/>
              </a:rPr>
              <a:t>)</a:t>
            </a:r>
          </a:p>
          <a:p>
            <a:pPr>
              <a:buFontTx/>
              <a:buNone/>
            </a:pPr>
            <a:r>
              <a:rPr lang="en-US" sz="2000" u="sng" dirty="0" smtClean="0"/>
              <a:t>To find the velocity of offset point E :</a:t>
            </a:r>
          </a:p>
          <a:p>
            <a:r>
              <a:rPr lang="en-US" sz="2000" dirty="0" smtClean="0"/>
              <a:t>Join point E with points A and B</a:t>
            </a:r>
          </a:p>
          <a:p>
            <a:r>
              <a:rPr lang="en-US" sz="2000" dirty="0" smtClean="0"/>
              <a:t>V</a:t>
            </a:r>
            <a:r>
              <a:rPr lang="en-US" sz="2000" baseline="-25000" dirty="0" smtClean="0"/>
              <a:t>EO</a:t>
            </a:r>
            <a:r>
              <a:rPr lang="en-US" sz="2000" dirty="0" smtClean="0"/>
              <a:t>=V</a:t>
            </a:r>
            <a:r>
              <a:rPr lang="en-US" sz="2000" baseline="-25000" dirty="0" smtClean="0"/>
              <a:t>EA</a:t>
            </a:r>
            <a:r>
              <a:rPr lang="en-US" sz="2000" dirty="0" smtClean="0"/>
              <a:t>+V</a:t>
            </a:r>
            <a:r>
              <a:rPr lang="en-US" sz="2000" baseline="-25000" dirty="0" smtClean="0"/>
              <a:t>AO </a:t>
            </a:r>
            <a:r>
              <a:rPr lang="en-US" sz="2000" dirty="0" smtClean="0"/>
              <a:t>and V</a:t>
            </a:r>
            <a:r>
              <a:rPr lang="en-US" sz="2000" baseline="-25000" dirty="0" smtClean="0"/>
              <a:t>EC</a:t>
            </a:r>
            <a:r>
              <a:rPr lang="en-US" sz="2000" dirty="0" smtClean="0"/>
              <a:t>=V</a:t>
            </a:r>
            <a:r>
              <a:rPr lang="en-US" sz="2000" baseline="-25000" dirty="0" smtClean="0"/>
              <a:t>EB</a:t>
            </a:r>
            <a:r>
              <a:rPr lang="en-US" sz="2000" dirty="0" smtClean="0"/>
              <a:t>+V</a:t>
            </a:r>
            <a:r>
              <a:rPr lang="en-US" sz="2000" baseline="-25000" dirty="0" smtClean="0"/>
              <a:t>BC</a:t>
            </a:r>
          </a:p>
          <a:p>
            <a:r>
              <a:rPr lang="en-US" sz="2000" dirty="0" smtClean="0"/>
              <a:t>As V</a:t>
            </a:r>
            <a:r>
              <a:rPr lang="en-US" sz="2000" baseline="-25000" dirty="0" smtClean="0"/>
              <a:t>EO</a:t>
            </a:r>
            <a:r>
              <a:rPr lang="en-US" sz="2000" dirty="0" smtClean="0"/>
              <a:t>=V</a:t>
            </a:r>
            <a:r>
              <a:rPr lang="en-US" sz="2000" baseline="-25000" dirty="0" smtClean="0"/>
              <a:t>EC</a:t>
            </a:r>
            <a:r>
              <a:rPr lang="en-US" sz="2000" dirty="0" smtClean="0"/>
              <a:t>, V</a:t>
            </a:r>
            <a:r>
              <a:rPr lang="en-US" sz="2000" baseline="-25000" dirty="0" smtClean="0"/>
              <a:t>EA</a:t>
            </a:r>
            <a:r>
              <a:rPr lang="en-US" sz="2000" dirty="0" smtClean="0"/>
              <a:t>+V</a:t>
            </a:r>
            <a:r>
              <a:rPr lang="en-US" sz="2000" baseline="-25000" dirty="0" smtClean="0"/>
              <a:t>AO</a:t>
            </a:r>
            <a:r>
              <a:rPr lang="en-US" sz="2000" dirty="0" smtClean="0"/>
              <a:t>=V</a:t>
            </a:r>
            <a:r>
              <a:rPr lang="en-US" sz="2000" baseline="-25000" dirty="0" smtClean="0"/>
              <a:t>EB</a:t>
            </a:r>
            <a:r>
              <a:rPr lang="en-US" sz="2000" dirty="0" smtClean="0"/>
              <a:t>+V</a:t>
            </a:r>
            <a:r>
              <a:rPr lang="en-US" sz="2000" baseline="-25000" dirty="0" smtClean="0"/>
              <a:t>BC </a:t>
            </a:r>
            <a:r>
              <a:rPr lang="en-US" sz="2000" dirty="0" smtClean="0"/>
              <a:t>or </a:t>
            </a:r>
            <a:r>
              <a:rPr lang="en-US" sz="2000" dirty="0" err="1" smtClean="0"/>
              <a:t>oa+ae</a:t>
            </a:r>
            <a:r>
              <a:rPr lang="en-US" sz="2000" dirty="0" smtClean="0"/>
              <a:t> = </a:t>
            </a:r>
            <a:r>
              <a:rPr lang="en-US" sz="2000" dirty="0" err="1" smtClean="0"/>
              <a:t>eb+bc</a:t>
            </a:r>
            <a:endParaRPr lang="en-US" sz="2000" dirty="0" smtClean="0"/>
          </a:p>
          <a:p>
            <a:r>
              <a:rPr lang="en-US" sz="2000" dirty="0" smtClean="0"/>
              <a:t>Now draw a line perpendicular to AE ( in fig.1) through point </a:t>
            </a:r>
            <a:r>
              <a:rPr lang="en-US" sz="2000" dirty="0" smtClean="0">
                <a:solidFill>
                  <a:srgbClr val="0000FF"/>
                </a:solidFill>
              </a:rPr>
              <a:t>a</a:t>
            </a:r>
            <a:r>
              <a:rPr lang="en-US" sz="2000" dirty="0" smtClean="0"/>
              <a:t> in fig.2 and another line perpendicular to EC (in fig.1) through point </a:t>
            </a:r>
            <a:r>
              <a:rPr lang="en-US" sz="2000" dirty="0" smtClean="0">
                <a:solidFill>
                  <a:srgbClr val="0000FF"/>
                </a:solidFill>
              </a:rPr>
              <a:t>b</a:t>
            </a:r>
            <a:r>
              <a:rPr lang="en-US" sz="2000" dirty="0" smtClean="0"/>
              <a:t> in fig.2. These lines would intersect to give point e in V/D.                                                 Join </a:t>
            </a:r>
            <a:r>
              <a:rPr lang="en-US" sz="2000" dirty="0" smtClean="0">
                <a:solidFill>
                  <a:srgbClr val="0000FF"/>
                </a:solidFill>
              </a:rPr>
              <a:t>e</a:t>
            </a:r>
            <a:r>
              <a:rPr lang="en-US" sz="2000" dirty="0" smtClean="0"/>
              <a:t> with </a:t>
            </a:r>
            <a:r>
              <a:rPr lang="en-US" sz="2000" dirty="0" smtClean="0">
                <a:solidFill>
                  <a:srgbClr val="0000FF"/>
                </a:solidFill>
              </a:rPr>
              <a:t>o</a:t>
            </a:r>
            <a:r>
              <a:rPr lang="en-US" sz="2000" dirty="0" smtClean="0"/>
              <a:t> to get the absolute velocity of E</a:t>
            </a:r>
          </a:p>
          <a:p>
            <a:pPr>
              <a:buFontTx/>
              <a:buNone/>
            </a:pPr>
            <a:endParaRPr lang="en-US" sz="2000" dirty="0" smtClean="0">
              <a:sym typeface="Symbol" pitchFamily="18" charset="2"/>
            </a:endParaRPr>
          </a:p>
        </p:txBody>
      </p:sp>
      <p:sp>
        <p:nvSpPr>
          <p:cNvPr id="27707" name="Line 59"/>
          <p:cNvSpPr>
            <a:spLocks noChangeShapeType="1"/>
          </p:cNvSpPr>
          <p:nvPr/>
        </p:nvSpPr>
        <p:spPr bwMode="auto">
          <a:xfrm>
            <a:off x="2555875" y="3068638"/>
            <a:ext cx="2889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36" name="Oval 35"/>
          <p:cNvSpPr>
            <a:spLocks noChangeArrowheads="1"/>
          </p:cNvSpPr>
          <p:nvPr/>
        </p:nvSpPr>
        <p:spPr bwMode="auto">
          <a:xfrm>
            <a:off x="8459788" y="4292600"/>
            <a:ext cx="41275" cy="22225"/>
          </a:xfrm>
          <a:prstGeom prst="ellipse">
            <a:avLst/>
          </a:prstGeom>
          <a:solidFill>
            <a:srgbClr val="FF0000"/>
          </a:solidFill>
          <a:ln w="25400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7519988" y="4143375"/>
            <a:ext cx="1071562" cy="64293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16200000" flipV="1">
            <a:off x="7484269" y="4179094"/>
            <a:ext cx="2071688" cy="571500"/>
          </a:xfrm>
          <a:prstGeom prst="line">
            <a:avLst/>
          </a:prstGeom>
          <a:ln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V="1">
            <a:off x="7519988" y="3643313"/>
            <a:ext cx="1143000" cy="571500"/>
          </a:xfrm>
          <a:prstGeom prst="line">
            <a:avLst/>
          </a:prstGeom>
          <a:ln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7591425" y="4214813"/>
            <a:ext cx="1000125" cy="571500"/>
          </a:xfrm>
          <a:prstGeom prst="straightConnector1">
            <a:avLst/>
          </a:prstGeom>
          <a:ln w="3492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rot="16200000" flipV="1">
            <a:off x="8020050" y="4214813"/>
            <a:ext cx="928688" cy="214312"/>
          </a:xfrm>
          <a:prstGeom prst="straightConnector1">
            <a:avLst/>
          </a:prstGeom>
          <a:ln w="317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flipV="1">
            <a:off x="7591425" y="3786188"/>
            <a:ext cx="785813" cy="357187"/>
          </a:xfrm>
          <a:prstGeom prst="straightConnector1">
            <a:avLst/>
          </a:prstGeom>
          <a:ln w="317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7164388" y="3573463"/>
            <a:ext cx="5730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o</a:t>
            </a:r>
            <a:r>
              <a:rPr lang="en-US" b="1"/>
              <a:t>,</a:t>
            </a:r>
          </a:p>
        </p:txBody>
      </p:sp>
      <p:sp>
        <p:nvSpPr>
          <p:cNvPr id="76" name="TextBox 75"/>
          <p:cNvSpPr txBox="1">
            <a:spLocks noChangeArrowheads="1"/>
          </p:cNvSpPr>
          <p:nvPr/>
        </p:nvSpPr>
        <p:spPr bwMode="auto">
          <a:xfrm>
            <a:off x="8377238" y="4643438"/>
            <a:ext cx="4286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a</a:t>
            </a:r>
          </a:p>
        </p:txBody>
      </p: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7451725" y="3573463"/>
            <a:ext cx="5715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c</a:t>
            </a:r>
          </a:p>
        </p:txBody>
      </p: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8448675" y="3429000"/>
            <a:ext cx="4286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b</a:t>
            </a:r>
          </a:p>
        </p:txBody>
      </p:sp>
      <p:sp>
        <p:nvSpPr>
          <p:cNvPr id="27697" name="Text Box 49"/>
          <p:cNvSpPr txBox="1">
            <a:spLocks noChangeArrowheads="1"/>
          </p:cNvSpPr>
          <p:nvPr/>
        </p:nvSpPr>
        <p:spPr bwMode="auto">
          <a:xfrm>
            <a:off x="6084888" y="4365625"/>
            <a:ext cx="792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u="sng"/>
              <a:t>Fig.2</a:t>
            </a:r>
          </a:p>
        </p:txBody>
      </p:sp>
      <p:sp>
        <p:nvSpPr>
          <p:cNvPr id="27710" name="Text Box 62"/>
          <p:cNvSpPr txBox="1">
            <a:spLocks noChangeArrowheads="1"/>
          </p:cNvSpPr>
          <p:nvPr/>
        </p:nvSpPr>
        <p:spPr bwMode="auto">
          <a:xfrm>
            <a:off x="8461375" y="4005263"/>
            <a:ext cx="3603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d</a:t>
            </a:r>
          </a:p>
        </p:txBody>
      </p:sp>
      <p:sp>
        <p:nvSpPr>
          <p:cNvPr id="27711" name="Line 63"/>
          <p:cNvSpPr>
            <a:spLocks noChangeShapeType="1"/>
          </p:cNvSpPr>
          <p:nvPr/>
        </p:nvSpPr>
        <p:spPr bwMode="auto">
          <a:xfrm>
            <a:off x="7596188" y="4149725"/>
            <a:ext cx="865187" cy="144463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cxnSp>
        <p:nvCxnSpPr>
          <p:cNvPr id="58" name="Straight Connector 57"/>
          <p:cNvCxnSpPr/>
          <p:nvPr/>
        </p:nvCxnSpPr>
        <p:spPr>
          <a:xfrm rot="5400000">
            <a:off x="8006556" y="3155157"/>
            <a:ext cx="109537" cy="8255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1"/>
          <p:cNvGrpSpPr>
            <a:grpSpLocks/>
          </p:cNvGrpSpPr>
          <p:nvPr/>
        </p:nvGrpSpPr>
        <p:grpSpPr bwMode="auto">
          <a:xfrm>
            <a:off x="5643563" y="1628775"/>
            <a:ext cx="3500437" cy="2020888"/>
            <a:chOff x="3555" y="1026"/>
            <a:chExt cx="2205" cy="1273"/>
          </a:xfrm>
        </p:grpSpPr>
        <p:cxnSp>
          <p:nvCxnSpPr>
            <p:cNvPr id="30" name="Straight Connector 29"/>
            <p:cNvCxnSpPr/>
            <p:nvPr/>
          </p:nvCxnSpPr>
          <p:spPr>
            <a:xfrm rot="5400000" flipH="1" flipV="1">
              <a:off x="3680" y="1500"/>
              <a:ext cx="504" cy="389"/>
            </a:xfrm>
            <a:prstGeom prst="line">
              <a:avLst/>
            </a:prstGeom>
            <a:ln w="762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V="1">
              <a:off x="4126" y="1253"/>
              <a:ext cx="1249" cy="190"/>
            </a:xfrm>
            <a:prstGeom prst="line">
              <a:avLst/>
            </a:prstGeom>
            <a:ln w="762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 flipH="1">
              <a:off x="5131" y="1477"/>
              <a:ext cx="687" cy="207"/>
            </a:xfrm>
            <a:prstGeom prst="line">
              <a:avLst/>
            </a:prstGeom>
            <a:ln w="762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V="1">
              <a:off x="3737" y="1924"/>
              <a:ext cx="1841" cy="23"/>
            </a:xfrm>
            <a:prstGeom prst="line">
              <a:avLst/>
            </a:prstGeom>
            <a:ln w="762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4" name="Oval 33"/>
            <p:cNvSpPr/>
            <p:nvPr/>
          </p:nvSpPr>
          <p:spPr>
            <a:xfrm>
              <a:off x="4100" y="1443"/>
              <a:ext cx="26" cy="15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3737" y="1933"/>
              <a:ext cx="26" cy="1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" name="Oval 35"/>
            <p:cNvSpPr/>
            <p:nvPr/>
          </p:nvSpPr>
          <p:spPr>
            <a:xfrm>
              <a:off x="5345" y="1237"/>
              <a:ext cx="26" cy="1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5552" y="1901"/>
              <a:ext cx="26" cy="15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661" name="TextBox 37"/>
            <p:cNvSpPr txBox="1">
              <a:spLocks noChangeArrowheads="1"/>
            </p:cNvSpPr>
            <p:nvPr/>
          </p:nvSpPr>
          <p:spPr bwMode="auto">
            <a:xfrm>
              <a:off x="3555" y="1856"/>
              <a:ext cx="18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O</a:t>
              </a:r>
            </a:p>
          </p:txBody>
        </p:sp>
        <p:sp>
          <p:nvSpPr>
            <p:cNvPr id="27662" name="TextBox 38"/>
            <p:cNvSpPr txBox="1">
              <a:spLocks noChangeArrowheads="1"/>
            </p:cNvSpPr>
            <p:nvPr/>
          </p:nvSpPr>
          <p:spPr bwMode="auto">
            <a:xfrm>
              <a:off x="3873" y="1252"/>
              <a:ext cx="18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27663" name="TextBox 39"/>
            <p:cNvSpPr txBox="1">
              <a:spLocks noChangeArrowheads="1"/>
            </p:cNvSpPr>
            <p:nvPr/>
          </p:nvSpPr>
          <p:spPr bwMode="auto">
            <a:xfrm>
              <a:off x="5378" y="1116"/>
              <a:ext cx="18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27664" name="TextBox 40"/>
            <p:cNvSpPr txBox="1">
              <a:spLocks noChangeArrowheads="1"/>
            </p:cNvSpPr>
            <p:nvPr/>
          </p:nvSpPr>
          <p:spPr bwMode="auto">
            <a:xfrm>
              <a:off x="5578" y="1856"/>
              <a:ext cx="18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C</a:t>
              </a:r>
            </a:p>
          </p:txBody>
        </p:sp>
        <p:sp>
          <p:nvSpPr>
            <p:cNvPr id="42" name="Circular Arrow 41"/>
            <p:cNvSpPr/>
            <p:nvPr/>
          </p:nvSpPr>
          <p:spPr>
            <a:xfrm>
              <a:off x="3737" y="1626"/>
              <a:ext cx="492" cy="207"/>
            </a:xfrm>
            <a:prstGeom prst="circularArrow">
              <a:avLst>
                <a:gd name="adj1" fmla="val 0"/>
                <a:gd name="adj2" fmla="val 1142319"/>
                <a:gd name="adj3" fmla="val 19489019"/>
                <a:gd name="adj4" fmla="val 10800000"/>
                <a:gd name="adj5" fmla="val 12500"/>
              </a:avLst>
            </a:prstGeom>
            <a:solidFill>
              <a:schemeClr val="accent2"/>
            </a:solidFill>
            <a:ln>
              <a:solidFill>
                <a:srgbClr val="A721A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43" name="Straight Connector 42"/>
            <p:cNvCxnSpPr/>
            <p:nvPr/>
          </p:nvCxnSpPr>
          <p:spPr>
            <a:xfrm rot="5400000">
              <a:off x="4065" y="1956"/>
              <a:ext cx="69" cy="52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4120" y="1956"/>
              <a:ext cx="69" cy="52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4176" y="1956"/>
              <a:ext cx="69" cy="51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5400000">
              <a:off x="4231" y="1956"/>
              <a:ext cx="69" cy="52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5400000">
              <a:off x="4286" y="1956"/>
              <a:ext cx="69" cy="52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5400000">
              <a:off x="4342" y="1956"/>
              <a:ext cx="69" cy="51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4421" y="1956"/>
              <a:ext cx="69" cy="52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>
              <a:off x="4476" y="1956"/>
              <a:ext cx="69" cy="52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5400000">
              <a:off x="4532" y="1956"/>
              <a:ext cx="69" cy="52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4587" y="1956"/>
              <a:ext cx="69" cy="52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4643" y="1956"/>
              <a:ext cx="69" cy="52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>
              <a:off x="4699" y="1956"/>
              <a:ext cx="69" cy="52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4763" y="1956"/>
              <a:ext cx="69" cy="52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4817" y="1956"/>
              <a:ext cx="69" cy="52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873" y="1956"/>
              <a:ext cx="69" cy="52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4983" y="1956"/>
              <a:ext cx="69" cy="52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5039" y="1956"/>
              <a:ext cx="69" cy="52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684" name="Text Box 36"/>
            <p:cNvSpPr txBox="1">
              <a:spLocks noChangeArrowheads="1"/>
            </p:cNvSpPr>
            <p:nvPr/>
          </p:nvSpPr>
          <p:spPr bwMode="auto">
            <a:xfrm>
              <a:off x="4195" y="2068"/>
              <a:ext cx="49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u="sng"/>
                <a:t>Fig.1</a:t>
              </a:r>
            </a:p>
          </p:txBody>
        </p:sp>
        <p:sp>
          <p:nvSpPr>
            <p:cNvPr id="3" name="Circular Arrow 41"/>
            <p:cNvSpPr/>
            <p:nvPr/>
          </p:nvSpPr>
          <p:spPr>
            <a:xfrm>
              <a:off x="5279" y="1479"/>
              <a:ext cx="363" cy="207"/>
            </a:xfrm>
            <a:prstGeom prst="circularArrow">
              <a:avLst>
                <a:gd name="adj1" fmla="val 0"/>
                <a:gd name="adj2" fmla="val 1142319"/>
                <a:gd name="adj3" fmla="val 19489019"/>
                <a:gd name="adj4" fmla="val 10800000"/>
                <a:gd name="adj5" fmla="val 12500"/>
              </a:avLst>
            </a:prstGeom>
            <a:solidFill>
              <a:schemeClr val="accent2"/>
            </a:solidFill>
            <a:ln>
              <a:solidFill>
                <a:srgbClr val="A721A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" name="Circular Arrow 41"/>
            <p:cNvSpPr>
              <a:spLocks noChangeArrowheads="1"/>
            </p:cNvSpPr>
            <p:nvPr/>
          </p:nvSpPr>
          <p:spPr bwMode="auto">
            <a:xfrm rot="15121905" flipV="1">
              <a:off x="4885" y="1102"/>
              <a:ext cx="363" cy="392"/>
            </a:xfrm>
            <a:custGeom>
              <a:avLst/>
              <a:gdLst>
                <a:gd name="T0" fmla="*/ 80368 w 1357322"/>
                <a:gd name="T1" fmla="*/ 321470 h 642942"/>
                <a:gd name="T2" fmla="*/ 1052773 w 1357322"/>
                <a:gd name="T3" fmla="*/ 89806 h 642942"/>
                <a:gd name="T4" fmla="*/ 1164582 w 1357322"/>
                <a:gd name="T5" fmla="*/ 180809 h 642942"/>
                <a:gd name="T6" fmla="*/ 898377 w 1357322"/>
                <a:gd name="T7" fmla="*/ 134500 h 642942"/>
                <a:gd name="T8" fmla="*/ 5898240 60000 65536"/>
                <a:gd name="T9" fmla="*/ 23592960 60000 65536"/>
                <a:gd name="T10" fmla="*/ 5898240 60000 65536"/>
                <a:gd name="T11" fmla="*/ 11796480 60000 65536"/>
                <a:gd name="T12" fmla="*/ 255604 w 1357322"/>
                <a:gd name="T13" fmla="*/ 150985 h 642942"/>
                <a:gd name="T14" fmla="*/ 1101718 w 1357322"/>
                <a:gd name="T15" fmla="*/ 491957 h 64294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57322" h="642942">
                  <a:moveTo>
                    <a:pt x="80368" y="321470"/>
                  </a:moveTo>
                  <a:lnTo>
                    <a:pt x="80368" y="321470"/>
                  </a:lnTo>
                  <a:cubicBezTo>
                    <a:pt x="80369" y="188312"/>
                    <a:pt x="348233" y="80367"/>
                    <a:pt x="678661" y="80368"/>
                  </a:cubicBezTo>
                  <a:cubicBezTo>
                    <a:pt x="782810" y="80368"/>
                    <a:pt x="885156" y="91324"/>
                    <a:pt x="975575" y="112153"/>
                  </a:cubicBezTo>
                  <a:lnTo>
                    <a:pt x="1052773" y="89806"/>
                  </a:lnTo>
                  <a:lnTo>
                    <a:pt x="1164582" y="180809"/>
                  </a:lnTo>
                  <a:lnTo>
                    <a:pt x="898377" y="134500"/>
                  </a:lnTo>
                  <a:lnTo>
                    <a:pt x="975575" y="112153"/>
                  </a:lnTo>
                  <a:lnTo>
                    <a:pt x="975574" y="112153"/>
                  </a:lnTo>
                  <a:cubicBezTo>
                    <a:pt x="885155" y="91324"/>
                    <a:pt x="782809" y="80368"/>
                    <a:pt x="678660" y="80368"/>
                  </a:cubicBezTo>
                  <a:cubicBezTo>
                    <a:pt x="348232" y="80367"/>
                    <a:pt x="80368" y="188312"/>
                    <a:pt x="80367" y="321470"/>
                  </a:cubicBezTo>
                  <a:close/>
                </a:path>
              </a:pathLst>
            </a:custGeom>
            <a:solidFill>
              <a:schemeClr val="accent2"/>
            </a:solidFill>
            <a:ln w="25400" algn="ctr">
              <a:solidFill>
                <a:srgbClr val="A721A7"/>
              </a:solidFill>
              <a:miter lim="800000"/>
              <a:headEnd/>
              <a:tailEnd/>
            </a:ln>
          </p:spPr>
          <p:txBody>
            <a:bodyPr rot="10800000" vert="eaVert" anchor="ctr"/>
            <a:lstStyle/>
            <a:p>
              <a:pPr algn="ctr"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5" name="Oval 35"/>
            <p:cNvSpPr/>
            <p:nvPr/>
          </p:nvSpPr>
          <p:spPr>
            <a:xfrm>
              <a:off x="4780" y="1343"/>
              <a:ext cx="26" cy="1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704" name="TextBox 38"/>
            <p:cNvSpPr txBox="1">
              <a:spLocks noChangeArrowheads="1"/>
            </p:cNvSpPr>
            <p:nvPr/>
          </p:nvSpPr>
          <p:spPr bwMode="auto">
            <a:xfrm>
              <a:off x="4599" y="1026"/>
              <a:ext cx="18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D</a:t>
              </a:r>
            </a:p>
          </p:txBody>
        </p:sp>
      </p:grpSp>
      <p:sp>
        <p:nvSpPr>
          <p:cNvPr id="27706" name="Line 58"/>
          <p:cNvSpPr>
            <a:spLocks noChangeShapeType="1"/>
          </p:cNvSpPr>
          <p:nvPr/>
        </p:nvSpPr>
        <p:spPr bwMode="auto">
          <a:xfrm>
            <a:off x="4572000" y="2819400"/>
            <a:ext cx="2889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27713" name="Text Box 65"/>
          <p:cNvSpPr txBox="1">
            <a:spLocks noChangeArrowheads="1"/>
          </p:cNvSpPr>
          <p:nvPr/>
        </p:nvSpPr>
        <p:spPr bwMode="auto">
          <a:xfrm>
            <a:off x="7516813" y="1052513"/>
            <a:ext cx="358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</a:t>
            </a:r>
          </a:p>
        </p:txBody>
      </p:sp>
      <p:sp>
        <p:nvSpPr>
          <p:cNvPr id="6" name="Oval 35"/>
          <p:cNvSpPr>
            <a:spLocks noChangeArrowheads="1"/>
          </p:cNvSpPr>
          <p:nvPr/>
        </p:nvSpPr>
        <p:spPr bwMode="auto">
          <a:xfrm>
            <a:off x="7588250" y="1484313"/>
            <a:ext cx="41275" cy="22225"/>
          </a:xfrm>
          <a:prstGeom prst="ellipse">
            <a:avLst/>
          </a:prstGeom>
          <a:solidFill>
            <a:srgbClr val="FF0000"/>
          </a:solidFill>
          <a:ln w="25400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</a:endParaRPr>
          </a:p>
        </p:txBody>
      </p:sp>
      <p:sp>
        <p:nvSpPr>
          <p:cNvPr id="27716" name="Line 68"/>
          <p:cNvSpPr>
            <a:spLocks noChangeShapeType="1"/>
          </p:cNvSpPr>
          <p:nvPr/>
        </p:nvSpPr>
        <p:spPr bwMode="auto">
          <a:xfrm flipV="1">
            <a:off x="6508750" y="1484313"/>
            <a:ext cx="1079500" cy="792162"/>
          </a:xfrm>
          <a:prstGeom prst="line">
            <a:avLst/>
          </a:prstGeom>
          <a:noFill/>
          <a:ln w="9525">
            <a:solidFill>
              <a:srgbClr val="0000FF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27717" name="Line 69"/>
          <p:cNvSpPr>
            <a:spLocks noChangeShapeType="1"/>
          </p:cNvSpPr>
          <p:nvPr/>
        </p:nvSpPr>
        <p:spPr bwMode="auto">
          <a:xfrm flipH="1" flipV="1">
            <a:off x="7588250" y="1484313"/>
            <a:ext cx="936625" cy="504825"/>
          </a:xfrm>
          <a:prstGeom prst="line">
            <a:avLst/>
          </a:prstGeom>
          <a:noFill/>
          <a:ln w="9525">
            <a:solidFill>
              <a:srgbClr val="0000FF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27718" name="Line 70"/>
          <p:cNvSpPr>
            <a:spLocks noChangeShapeType="1"/>
          </p:cNvSpPr>
          <p:nvPr/>
        </p:nvSpPr>
        <p:spPr bwMode="auto">
          <a:xfrm>
            <a:off x="3886200" y="4800600"/>
            <a:ext cx="2889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27719" name="Line 71"/>
          <p:cNvSpPr>
            <a:spLocks noChangeShapeType="1"/>
          </p:cNvSpPr>
          <p:nvPr/>
        </p:nvSpPr>
        <p:spPr bwMode="auto">
          <a:xfrm>
            <a:off x="4191000" y="4800600"/>
            <a:ext cx="2889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27720" name="Line 72"/>
          <p:cNvSpPr>
            <a:spLocks noChangeShapeType="1"/>
          </p:cNvSpPr>
          <p:nvPr/>
        </p:nvSpPr>
        <p:spPr bwMode="auto">
          <a:xfrm>
            <a:off x="4724400" y="4800600"/>
            <a:ext cx="2889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27721" name="Line 73"/>
          <p:cNvSpPr>
            <a:spLocks noChangeShapeType="1"/>
          </p:cNvSpPr>
          <p:nvPr/>
        </p:nvSpPr>
        <p:spPr bwMode="auto">
          <a:xfrm>
            <a:off x="5029200" y="4800600"/>
            <a:ext cx="2889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27722" name="Line 74"/>
          <p:cNvSpPr>
            <a:spLocks noChangeShapeType="1"/>
          </p:cNvSpPr>
          <p:nvPr/>
        </p:nvSpPr>
        <p:spPr bwMode="auto">
          <a:xfrm flipH="1" flipV="1">
            <a:off x="7235825" y="4508500"/>
            <a:ext cx="1512888" cy="288925"/>
          </a:xfrm>
          <a:prstGeom prst="line">
            <a:avLst/>
          </a:prstGeom>
          <a:noFill/>
          <a:ln w="9525">
            <a:solidFill>
              <a:srgbClr val="FF0000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27723" name="Line 75"/>
          <p:cNvSpPr>
            <a:spLocks noChangeShapeType="1"/>
          </p:cNvSpPr>
          <p:nvPr/>
        </p:nvSpPr>
        <p:spPr bwMode="auto">
          <a:xfrm flipH="1">
            <a:off x="8172450" y="3933825"/>
            <a:ext cx="144463" cy="792163"/>
          </a:xfrm>
          <a:prstGeom prst="line">
            <a:avLst/>
          </a:prstGeom>
          <a:noFill/>
          <a:ln w="9525">
            <a:solidFill>
              <a:srgbClr val="FF0000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27724" name="Line 76"/>
          <p:cNvSpPr>
            <a:spLocks noChangeShapeType="1"/>
          </p:cNvSpPr>
          <p:nvPr/>
        </p:nvSpPr>
        <p:spPr bwMode="auto">
          <a:xfrm>
            <a:off x="7524750" y="4149725"/>
            <a:ext cx="647700" cy="5746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27727" name="Text Box 79"/>
          <p:cNvSpPr txBox="1">
            <a:spLocks noChangeArrowheads="1"/>
          </p:cNvSpPr>
          <p:nvPr/>
        </p:nvSpPr>
        <p:spPr bwMode="auto">
          <a:xfrm>
            <a:off x="7885113" y="4581525"/>
            <a:ext cx="5048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e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7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7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2000"/>
                                        <p:tgtEl>
                                          <p:spTgt spid="27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8" dur="2000"/>
                                        <p:tgtEl>
                                          <p:spTgt spid="27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7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7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27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4" dur="2000"/>
                                        <p:tgtEl>
                                          <p:spTgt spid="27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9" dur="2000"/>
                                        <p:tgtEl>
                                          <p:spTgt spid="27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7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7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0" dur="2000"/>
                                        <p:tgtEl>
                                          <p:spTgt spid="27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27711" grpId="0" animBg="1"/>
      <p:bldP spid="27713" grpId="0"/>
      <p:bldP spid="6" grpId="0" animBg="1"/>
      <p:bldP spid="27716" grpId="0" animBg="1"/>
      <p:bldP spid="27717" grpId="0" animBg="1"/>
      <p:bldP spid="27722" grpId="0" animBg="1"/>
      <p:bldP spid="27723" grpId="0" animBg="1"/>
      <p:bldP spid="27724" grpId="0" animBg="1"/>
      <p:bldP spid="277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MODULE 2</a:t>
            </a:r>
            <a:br>
              <a:rPr lang="en-US" dirty="0" smtClean="0"/>
            </a:br>
            <a:r>
              <a:rPr lang="en-US" dirty="0" smtClean="0"/>
              <a:t>VELOCITY ANALYSIS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</a:t>
            </a:r>
          </a:p>
          <a:p>
            <a:r>
              <a:rPr lang="en-US" dirty="0" smtClean="0"/>
              <a:t>Position and Displacement</a:t>
            </a:r>
          </a:p>
          <a:p>
            <a:r>
              <a:rPr lang="en-US" dirty="0" smtClean="0"/>
              <a:t>LCE</a:t>
            </a:r>
          </a:p>
          <a:p>
            <a:r>
              <a:rPr lang="en-US" dirty="0" smtClean="0"/>
              <a:t>Relative velocity</a:t>
            </a:r>
          </a:p>
          <a:p>
            <a:r>
              <a:rPr lang="en-US" dirty="0" smtClean="0"/>
              <a:t>Graphical method</a:t>
            </a:r>
          </a:p>
          <a:p>
            <a:r>
              <a:rPr lang="en-US" dirty="0" smtClean="0"/>
              <a:t>Instantaneous centre Method</a:t>
            </a:r>
          </a:p>
          <a:p>
            <a:r>
              <a:rPr lang="en-US" dirty="0" smtClean="0"/>
              <a:t>Complex Algebraic Method</a:t>
            </a:r>
            <a:endParaRPr lang="en-IN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ECFD-5E5C-4EA4-9EED-4BBB22FF2762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Problem 1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77800" indent="0">
              <a:buFontTx/>
              <a:buNone/>
            </a:pPr>
            <a:r>
              <a:rPr lang="en-US" sz="1800" i="1" smtClean="0"/>
              <a:t>ABCD</a:t>
            </a:r>
            <a:r>
              <a:rPr lang="en-US" sz="1800" smtClean="0"/>
              <a:t> is a Four Bar Chain with the link </a:t>
            </a:r>
            <a:r>
              <a:rPr lang="en-US" sz="1800" i="1" smtClean="0"/>
              <a:t>AD</a:t>
            </a:r>
            <a:r>
              <a:rPr lang="en-US" sz="1800" smtClean="0"/>
              <a:t> is fixed as in Figure . The length of the links are </a:t>
            </a:r>
            <a:r>
              <a:rPr lang="en-US" sz="1800" i="1" smtClean="0"/>
              <a:t>AB</a:t>
            </a:r>
            <a:r>
              <a:rPr lang="en-US" sz="1800" smtClean="0"/>
              <a:t> = 6.25 cm, </a:t>
            </a:r>
            <a:r>
              <a:rPr lang="en-US" sz="1800" i="1" smtClean="0"/>
              <a:t>BC</a:t>
            </a:r>
            <a:r>
              <a:rPr lang="en-US" sz="1800" smtClean="0"/>
              <a:t> = 17.5 cm, </a:t>
            </a:r>
            <a:r>
              <a:rPr lang="en-US" sz="1800" i="1" smtClean="0"/>
              <a:t>CD</a:t>
            </a:r>
            <a:r>
              <a:rPr lang="en-US" sz="1800" smtClean="0"/>
              <a:t> = 11.25 cm, </a:t>
            </a:r>
            <a:r>
              <a:rPr lang="en-US" sz="1800" i="1" smtClean="0"/>
              <a:t>DA</a:t>
            </a:r>
            <a:r>
              <a:rPr lang="en-US" sz="1800" smtClean="0"/>
              <a:t> = 20 cm. The crank AB makes 100 rpm in the clockwise direction. Find the following when the angle </a:t>
            </a:r>
            <a:r>
              <a:rPr lang="en-US" sz="1800" i="1" smtClean="0"/>
              <a:t>BAD</a:t>
            </a:r>
            <a:r>
              <a:rPr lang="en-US" sz="1800" smtClean="0"/>
              <a:t> is 60˚.</a:t>
            </a:r>
          </a:p>
          <a:p>
            <a:pPr marL="177800" indent="0">
              <a:buFontTx/>
              <a:buAutoNum type="arabicPeriod"/>
            </a:pPr>
            <a:r>
              <a:rPr lang="en-US" sz="1800" smtClean="0"/>
              <a:t>The angular velocity of the links </a:t>
            </a:r>
            <a:r>
              <a:rPr lang="en-US" sz="1800" i="1" smtClean="0"/>
              <a:t>CD</a:t>
            </a:r>
            <a:r>
              <a:rPr lang="en-US" sz="1800" smtClean="0"/>
              <a:t> and </a:t>
            </a:r>
            <a:r>
              <a:rPr lang="en-US" sz="1800" i="1" smtClean="0"/>
              <a:t>BC</a:t>
            </a:r>
            <a:endParaRPr lang="en-US" sz="1800" smtClean="0"/>
          </a:p>
          <a:p>
            <a:pPr marL="177800" indent="0">
              <a:buFontTx/>
              <a:buAutoNum type="arabicPeriod"/>
            </a:pPr>
            <a:r>
              <a:rPr lang="en-US" sz="1800" smtClean="0"/>
              <a:t>Velocity of point </a:t>
            </a:r>
            <a:r>
              <a:rPr lang="en-US" sz="1800" i="1" smtClean="0"/>
              <a:t>E</a:t>
            </a:r>
            <a:r>
              <a:rPr lang="en-US" sz="1800" smtClean="0"/>
              <a:t>, 10 cm from </a:t>
            </a:r>
            <a:r>
              <a:rPr lang="en-US" sz="1800" i="1" smtClean="0"/>
              <a:t>C</a:t>
            </a:r>
            <a:r>
              <a:rPr lang="en-US" sz="1800" smtClean="0"/>
              <a:t> on the link </a:t>
            </a:r>
            <a:r>
              <a:rPr lang="en-US" sz="1800" i="1" smtClean="0"/>
              <a:t>BC</a:t>
            </a:r>
            <a:r>
              <a:rPr lang="en-US" sz="1800" smtClean="0"/>
              <a:t>.</a:t>
            </a:r>
          </a:p>
          <a:p>
            <a:pPr marL="177800" indent="0">
              <a:buFontTx/>
              <a:buAutoNum type="arabicPeriod"/>
            </a:pPr>
            <a:r>
              <a:rPr lang="en-US" sz="1800" smtClean="0"/>
              <a:t>The velocity of point </a:t>
            </a:r>
            <a:r>
              <a:rPr lang="en-US" sz="1800" i="1" smtClean="0"/>
              <a:t>F</a:t>
            </a:r>
            <a:r>
              <a:rPr lang="en-US" sz="1800" smtClean="0"/>
              <a:t>, which is 10.5 cm from B and C and lying outside </a:t>
            </a:r>
            <a:r>
              <a:rPr lang="en-US" sz="1800" i="1" smtClean="0"/>
              <a:t>ABCD</a:t>
            </a:r>
            <a:r>
              <a:rPr lang="en-US" sz="1800" smtClean="0"/>
              <a:t>.</a:t>
            </a:r>
          </a:p>
        </p:txBody>
      </p:sp>
      <p:pic>
        <p:nvPicPr>
          <p:cNvPr id="25606" name="Picture 6" descr="BELT1"/>
          <p:cNvPicPr>
            <a:picLocks noChangeAspect="1" noChangeArrowheads="1"/>
          </p:cNvPicPr>
          <p:nvPr/>
        </p:nvPicPr>
        <p:blipFill>
          <a:blip r:embed="rId2" cstate="print"/>
          <a:srcRect r="25945"/>
          <a:stretch>
            <a:fillRect/>
          </a:stretch>
        </p:blipFill>
        <p:spPr bwMode="auto">
          <a:xfrm>
            <a:off x="1835150" y="3365500"/>
            <a:ext cx="4752975" cy="289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697163"/>
        </p:xfrm>
        <a:graphic>
          <a:graphicData uri="http://schemas.openxmlformats.org/drawingml/2006/table">
            <a:tbl>
              <a:tblPr/>
              <a:tblGrid>
                <a:gridCol w="1646238"/>
                <a:gridCol w="2011362"/>
                <a:gridCol w="1524000"/>
                <a:gridCol w="1401763"/>
                <a:gridCol w="1646237"/>
              </a:tblGrid>
              <a:tr h="1006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Velocity Component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Vector representation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Magnitude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direction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Sense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V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BA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6.25 X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10.47</a:t>
                      </a:r>
                      <a:endParaRPr kumimoji="0" lang="en-US" sz="1800" b="0" i="0" u="none" strike="noStrike" cap="none" normalizeH="0" baseline="-2500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        AB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V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CB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         CB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 V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CO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         OC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</a:tbl>
          </a:graphicData>
        </a:graphic>
      </p:graphicFrame>
      <p:sp>
        <p:nvSpPr>
          <p:cNvPr id="32772" name="Line 4"/>
          <p:cNvSpPr>
            <a:spLocks noChangeShapeType="1"/>
          </p:cNvSpPr>
          <p:nvPr/>
        </p:nvSpPr>
        <p:spPr bwMode="auto">
          <a:xfrm>
            <a:off x="838200" y="6248400"/>
            <a:ext cx="3600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32773" name="Line 5"/>
          <p:cNvSpPr>
            <a:spLocks noChangeShapeType="1"/>
          </p:cNvSpPr>
          <p:nvPr/>
        </p:nvSpPr>
        <p:spPr bwMode="auto">
          <a:xfrm flipV="1">
            <a:off x="838200" y="4735513"/>
            <a:ext cx="863600" cy="151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32774" name="Arc 6"/>
          <p:cNvSpPr>
            <a:spLocks/>
          </p:cNvSpPr>
          <p:nvPr/>
        </p:nvSpPr>
        <p:spPr bwMode="auto">
          <a:xfrm>
            <a:off x="1198563" y="5095875"/>
            <a:ext cx="576262" cy="360363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32775" name="Line 7"/>
          <p:cNvSpPr>
            <a:spLocks noChangeShapeType="1"/>
          </p:cNvSpPr>
          <p:nvPr/>
        </p:nvSpPr>
        <p:spPr bwMode="auto">
          <a:xfrm flipV="1">
            <a:off x="1485900" y="4735513"/>
            <a:ext cx="2376488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 flipH="1" flipV="1">
            <a:off x="3862388" y="4735513"/>
            <a:ext cx="576262" cy="151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32777" name="Arc 9"/>
          <p:cNvSpPr>
            <a:spLocks/>
          </p:cNvSpPr>
          <p:nvPr/>
        </p:nvSpPr>
        <p:spPr bwMode="auto">
          <a:xfrm>
            <a:off x="3717925" y="4375150"/>
            <a:ext cx="144463" cy="5048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32779" name="Arc 11"/>
          <p:cNvSpPr>
            <a:spLocks/>
          </p:cNvSpPr>
          <p:nvPr/>
        </p:nvSpPr>
        <p:spPr bwMode="auto">
          <a:xfrm flipH="1">
            <a:off x="3717925" y="4735513"/>
            <a:ext cx="431800" cy="730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 flipV="1">
            <a:off x="1558925" y="4375150"/>
            <a:ext cx="1295400" cy="649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 flipH="1" flipV="1">
            <a:off x="2854325" y="4375150"/>
            <a:ext cx="1008063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333375" y="6032500"/>
            <a:ext cx="360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</a:t>
            </a:r>
          </a:p>
        </p:txBody>
      </p:sp>
      <p:sp>
        <p:nvSpPr>
          <p:cNvPr id="32784" name="Text Box 16"/>
          <p:cNvSpPr txBox="1">
            <a:spLocks noChangeArrowheads="1"/>
          </p:cNvSpPr>
          <p:nvPr/>
        </p:nvSpPr>
        <p:spPr bwMode="auto">
          <a:xfrm>
            <a:off x="4438650" y="5959475"/>
            <a:ext cx="360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</a:t>
            </a:r>
          </a:p>
        </p:txBody>
      </p:sp>
      <p:sp>
        <p:nvSpPr>
          <p:cNvPr id="32785" name="Text Box 17"/>
          <p:cNvSpPr txBox="1">
            <a:spLocks noChangeArrowheads="1"/>
          </p:cNvSpPr>
          <p:nvPr/>
        </p:nvSpPr>
        <p:spPr bwMode="auto">
          <a:xfrm>
            <a:off x="4006850" y="4448175"/>
            <a:ext cx="360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</a:t>
            </a:r>
          </a:p>
        </p:txBody>
      </p:sp>
      <p:sp>
        <p:nvSpPr>
          <p:cNvPr id="32786" name="Rectangle 18"/>
          <p:cNvSpPr>
            <a:spLocks noChangeArrowheads="1"/>
          </p:cNvSpPr>
          <p:nvPr/>
        </p:nvSpPr>
        <p:spPr bwMode="auto">
          <a:xfrm>
            <a:off x="909638" y="4735513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32787" name="Rectangle 19"/>
          <p:cNvSpPr>
            <a:spLocks noChangeArrowheads="1"/>
          </p:cNvSpPr>
          <p:nvPr/>
        </p:nvSpPr>
        <p:spPr bwMode="auto">
          <a:xfrm>
            <a:off x="2638425" y="3871913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</a:t>
            </a:r>
          </a:p>
        </p:txBody>
      </p:sp>
      <p:sp>
        <p:nvSpPr>
          <p:cNvPr id="32788" name="Arc 20"/>
          <p:cNvSpPr>
            <a:spLocks/>
          </p:cNvSpPr>
          <p:nvPr/>
        </p:nvSpPr>
        <p:spPr bwMode="auto">
          <a:xfrm>
            <a:off x="2566988" y="4230688"/>
            <a:ext cx="431800" cy="433387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32789" name="Arc 21"/>
          <p:cNvSpPr>
            <a:spLocks/>
          </p:cNvSpPr>
          <p:nvPr/>
        </p:nvSpPr>
        <p:spPr bwMode="auto">
          <a:xfrm flipH="1">
            <a:off x="2854325" y="4230688"/>
            <a:ext cx="215900" cy="36036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32790" name="Text Box 22"/>
          <p:cNvSpPr txBox="1">
            <a:spLocks noChangeArrowheads="1"/>
          </p:cNvSpPr>
          <p:nvPr/>
        </p:nvSpPr>
        <p:spPr bwMode="auto">
          <a:xfrm>
            <a:off x="4724400" y="4495800"/>
            <a:ext cx="3887787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 dirty="0"/>
              <a:t>LCE</a:t>
            </a:r>
          </a:p>
          <a:p>
            <a:pPr>
              <a:spcBef>
                <a:spcPct val="50000"/>
              </a:spcBef>
            </a:pPr>
            <a:r>
              <a:rPr lang="en-US" dirty="0"/>
              <a:t>V</a:t>
            </a:r>
            <a:r>
              <a:rPr lang="en-US" baseline="-25000" dirty="0"/>
              <a:t>BA</a:t>
            </a:r>
            <a:r>
              <a:rPr lang="en-US" dirty="0"/>
              <a:t>+V</a:t>
            </a:r>
            <a:r>
              <a:rPr lang="en-US" baseline="-25000" dirty="0"/>
              <a:t>CB</a:t>
            </a:r>
            <a:r>
              <a:rPr lang="en-US" dirty="0"/>
              <a:t>+V</a:t>
            </a:r>
            <a:r>
              <a:rPr lang="en-US" baseline="-25000" dirty="0"/>
              <a:t>DC</a:t>
            </a:r>
            <a:r>
              <a:rPr lang="en-US" dirty="0"/>
              <a:t>+V</a:t>
            </a:r>
            <a:r>
              <a:rPr lang="en-US" baseline="-25000" dirty="0"/>
              <a:t>AD</a:t>
            </a:r>
            <a:r>
              <a:rPr lang="en-US" dirty="0"/>
              <a:t>=0</a:t>
            </a:r>
          </a:p>
          <a:p>
            <a:pPr>
              <a:spcBef>
                <a:spcPct val="50000"/>
              </a:spcBef>
            </a:pPr>
            <a:r>
              <a:rPr lang="en-US" dirty="0"/>
              <a:t>V</a:t>
            </a:r>
            <a:r>
              <a:rPr lang="en-US" baseline="-25000" dirty="0"/>
              <a:t>BA</a:t>
            </a:r>
            <a:r>
              <a:rPr lang="en-US" dirty="0"/>
              <a:t>+V</a:t>
            </a:r>
            <a:r>
              <a:rPr lang="en-US" baseline="-25000" dirty="0"/>
              <a:t>CB</a:t>
            </a:r>
            <a:r>
              <a:rPr lang="en-US" dirty="0"/>
              <a:t>-V</a:t>
            </a:r>
            <a:r>
              <a:rPr lang="en-US" baseline="-25000" dirty="0"/>
              <a:t>CD</a:t>
            </a:r>
            <a:r>
              <a:rPr lang="en-US" dirty="0"/>
              <a:t>=0</a:t>
            </a:r>
          </a:p>
          <a:p>
            <a:pPr>
              <a:spcBef>
                <a:spcPct val="50000"/>
              </a:spcBef>
            </a:pPr>
            <a:r>
              <a:rPr lang="en-US" dirty="0"/>
              <a:t>V</a:t>
            </a:r>
            <a:r>
              <a:rPr lang="en-US" baseline="-25000" dirty="0"/>
              <a:t>BA</a:t>
            </a:r>
            <a:r>
              <a:rPr lang="en-US" dirty="0"/>
              <a:t>+V</a:t>
            </a:r>
            <a:r>
              <a:rPr lang="en-US" baseline="-25000" dirty="0"/>
              <a:t>CB</a:t>
            </a:r>
            <a:r>
              <a:rPr lang="en-US" dirty="0"/>
              <a:t>=V</a:t>
            </a:r>
            <a:r>
              <a:rPr lang="en-US" baseline="-25000" dirty="0"/>
              <a:t>CD</a:t>
            </a:r>
            <a:endParaRPr lang="en-US" dirty="0"/>
          </a:p>
          <a:p>
            <a:pPr>
              <a:spcBef>
                <a:spcPct val="50000"/>
              </a:spcBef>
            </a:pPr>
            <a:endParaRPr lang="en-US" dirty="0"/>
          </a:p>
        </p:txBody>
      </p:sp>
      <p:grpSp>
        <p:nvGrpSpPr>
          <p:cNvPr id="7" name="Group 16"/>
          <p:cNvGrpSpPr>
            <a:grpSpLocks/>
          </p:cNvGrpSpPr>
          <p:nvPr/>
        </p:nvGrpSpPr>
        <p:grpSpPr bwMode="auto">
          <a:xfrm>
            <a:off x="5948362" y="2692400"/>
            <a:ext cx="357188" cy="215900"/>
            <a:chOff x="6357950" y="5072868"/>
            <a:chExt cx="357190" cy="215108"/>
          </a:xfrm>
        </p:grpSpPr>
        <p:cxnSp>
          <p:nvCxnSpPr>
            <p:cNvPr id="2" name="Straight Connector 12"/>
            <p:cNvCxnSpPr/>
            <p:nvPr/>
          </p:nvCxnSpPr>
          <p:spPr>
            <a:xfrm rot="5400000">
              <a:off x="6394063" y="5178044"/>
              <a:ext cx="213527" cy="3175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Straight Connector 14"/>
            <p:cNvCxnSpPr/>
            <p:nvPr/>
          </p:nvCxnSpPr>
          <p:spPr>
            <a:xfrm>
              <a:off x="6357950" y="5286395"/>
              <a:ext cx="357190" cy="1581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16"/>
          <p:cNvGrpSpPr>
            <a:grpSpLocks/>
          </p:cNvGrpSpPr>
          <p:nvPr/>
        </p:nvGrpSpPr>
        <p:grpSpPr bwMode="auto">
          <a:xfrm>
            <a:off x="6019800" y="3124200"/>
            <a:ext cx="357187" cy="215900"/>
            <a:chOff x="6357950" y="5072868"/>
            <a:chExt cx="357190" cy="215108"/>
          </a:xfrm>
        </p:grpSpPr>
        <p:cxnSp>
          <p:nvCxnSpPr>
            <p:cNvPr id="4" name="Straight Connector 12"/>
            <p:cNvCxnSpPr/>
            <p:nvPr/>
          </p:nvCxnSpPr>
          <p:spPr>
            <a:xfrm rot="5400000">
              <a:off x="6394062" y="5178044"/>
              <a:ext cx="213527" cy="3175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14"/>
            <p:cNvCxnSpPr/>
            <p:nvPr/>
          </p:nvCxnSpPr>
          <p:spPr>
            <a:xfrm>
              <a:off x="6357950" y="5286395"/>
              <a:ext cx="357190" cy="1581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16"/>
          <p:cNvGrpSpPr>
            <a:grpSpLocks/>
          </p:cNvGrpSpPr>
          <p:nvPr/>
        </p:nvGrpSpPr>
        <p:grpSpPr bwMode="auto">
          <a:xfrm>
            <a:off x="5948362" y="3556000"/>
            <a:ext cx="357188" cy="215900"/>
            <a:chOff x="6357950" y="5072868"/>
            <a:chExt cx="357190" cy="215108"/>
          </a:xfrm>
        </p:grpSpPr>
        <p:cxnSp>
          <p:nvCxnSpPr>
            <p:cNvPr id="13" name="Straight Connector 12"/>
            <p:cNvCxnSpPr/>
            <p:nvPr/>
          </p:nvCxnSpPr>
          <p:spPr>
            <a:xfrm rot="5400000">
              <a:off x="6394063" y="5178044"/>
              <a:ext cx="213527" cy="3175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6357950" y="5286395"/>
              <a:ext cx="357190" cy="1581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2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2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2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2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2000"/>
                                        <p:tgtEl>
                                          <p:spTgt spid="32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2000"/>
                                        <p:tgtEl>
                                          <p:spTgt spid="32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2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2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 animBg="1"/>
      <p:bldP spid="32773" grpId="0" animBg="1"/>
      <p:bldP spid="32774" grpId="0" animBg="1"/>
      <p:bldP spid="32775" grpId="0" animBg="1"/>
      <p:bldP spid="32776" grpId="0" animBg="1"/>
      <p:bldP spid="32777" grpId="0" animBg="1"/>
      <p:bldP spid="32779" grpId="0" animBg="1"/>
      <p:bldP spid="32780" grpId="0" animBg="1"/>
      <p:bldP spid="32781" grpId="0" animBg="1"/>
      <p:bldP spid="32785" grpId="0"/>
      <p:bldP spid="32786" grpId="0"/>
      <p:bldP spid="32788" grpId="0" animBg="1"/>
      <p:bldP spid="3278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34861" name="Group 4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2" cy="2549526"/>
        </p:xfrm>
        <a:graphic>
          <a:graphicData uri="http://schemas.openxmlformats.org/drawingml/2006/table">
            <a:tbl>
              <a:tblPr/>
              <a:tblGrid>
                <a:gridCol w="1645543"/>
                <a:gridCol w="2011638"/>
                <a:gridCol w="1524769"/>
                <a:gridCol w="1402109"/>
                <a:gridCol w="1645543"/>
              </a:tblGrid>
              <a:tr h="950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Velocity Component</a:t>
                      </a:r>
                    </a:p>
                  </a:txBody>
                  <a:tcPr marL="108696" marR="1086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Vector representation</a:t>
                      </a:r>
                    </a:p>
                  </a:txBody>
                  <a:tcPr marL="108696" marR="1086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Magnitude</a:t>
                      </a:r>
                    </a:p>
                  </a:txBody>
                  <a:tcPr marL="108696" marR="1086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direction</a:t>
                      </a:r>
                    </a:p>
                  </a:txBody>
                  <a:tcPr marL="108696" marR="1086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Sense</a:t>
                      </a:r>
                    </a:p>
                  </a:txBody>
                  <a:tcPr marL="108696" marR="1086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V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BA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08696" marR="1086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ab</a:t>
                      </a:r>
                    </a:p>
                  </a:txBody>
                  <a:tcPr marL="108696" marR="1086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6.25 X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10.47</a:t>
                      </a:r>
                      <a:endParaRPr kumimoji="0" lang="en-US" sz="1800" b="0" i="0" u="none" strike="noStrike" cap="none" normalizeH="0" baseline="-2500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08696" marR="1086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        AB  </a:t>
                      </a:r>
                    </a:p>
                  </a:txBody>
                  <a:tcPr marL="108696" marR="1086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CW</a:t>
                      </a:r>
                    </a:p>
                  </a:txBody>
                  <a:tcPr marL="108696" marR="1086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V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CB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08696" marR="1086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bc</a:t>
                      </a:r>
                    </a:p>
                  </a:txBody>
                  <a:tcPr marL="108696" marR="1086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108696" marR="1086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         CB</a:t>
                      </a:r>
                    </a:p>
                  </a:txBody>
                  <a:tcPr marL="108696" marR="1086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108696" marR="1086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 V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CA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 = V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CD</a:t>
                      </a:r>
                    </a:p>
                  </a:txBody>
                  <a:tcPr marL="108696" marR="1086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ac</a:t>
                      </a:r>
                    </a:p>
                  </a:txBody>
                  <a:tcPr marL="108696" marR="1086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108696" marR="1086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         DC</a:t>
                      </a:r>
                    </a:p>
                  </a:txBody>
                  <a:tcPr marL="108696" marR="1086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108696" marR="1086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08696" marR="1086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08696" marR="1086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08696" marR="1086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08696" marR="1086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08696" marR="1086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</a:tbl>
          </a:graphicData>
        </a:graphic>
      </p:graphicFrame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5076825" y="2708275"/>
            <a:ext cx="357188" cy="215900"/>
            <a:chOff x="6357950" y="5072868"/>
            <a:chExt cx="357190" cy="215108"/>
          </a:xfrm>
        </p:grpSpPr>
        <p:cxnSp>
          <p:nvCxnSpPr>
            <p:cNvPr id="2" name="Straight Connector 12"/>
            <p:cNvCxnSpPr/>
            <p:nvPr/>
          </p:nvCxnSpPr>
          <p:spPr>
            <a:xfrm rot="5400000">
              <a:off x="6394063" y="5178044"/>
              <a:ext cx="213527" cy="3175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Straight Connector 14"/>
            <p:cNvCxnSpPr/>
            <p:nvPr/>
          </p:nvCxnSpPr>
          <p:spPr>
            <a:xfrm>
              <a:off x="6357950" y="5286395"/>
              <a:ext cx="357190" cy="1581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16"/>
          <p:cNvGrpSpPr>
            <a:grpSpLocks/>
          </p:cNvGrpSpPr>
          <p:nvPr/>
        </p:nvGrpSpPr>
        <p:grpSpPr bwMode="auto">
          <a:xfrm>
            <a:off x="5076825" y="3213100"/>
            <a:ext cx="357188" cy="215900"/>
            <a:chOff x="6357950" y="5072868"/>
            <a:chExt cx="357190" cy="215108"/>
          </a:xfrm>
        </p:grpSpPr>
        <p:cxnSp>
          <p:nvCxnSpPr>
            <p:cNvPr id="4" name="Straight Connector 12"/>
            <p:cNvCxnSpPr/>
            <p:nvPr/>
          </p:nvCxnSpPr>
          <p:spPr>
            <a:xfrm rot="5400000">
              <a:off x="6394063" y="5178044"/>
              <a:ext cx="213527" cy="3175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14"/>
            <p:cNvCxnSpPr/>
            <p:nvPr/>
          </p:nvCxnSpPr>
          <p:spPr>
            <a:xfrm>
              <a:off x="6357950" y="5286395"/>
              <a:ext cx="357190" cy="1581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16"/>
          <p:cNvGrpSpPr>
            <a:grpSpLocks/>
          </p:cNvGrpSpPr>
          <p:nvPr/>
        </p:nvGrpSpPr>
        <p:grpSpPr bwMode="auto">
          <a:xfrm>
            <a:off x="5148263" y="3644900"/>
            <a:ext cx="357187" cy="215900"/>
            <a:chOff x="6357950" y="5072868"/>
            <a:chExt cx="357190" cy="215108"/>
          </a:xfrm>
        </p:grpSpPr>
        <p:cxnSp>
          <p:nvCxnSpPr>
            <p:cNvPr id="13" name="Straight Connector 12"/>
            <p:cNvCxnSpPr/>
            <p:nvPr/>
          </p:nvCxnSpPr>
          <p:spPr>
            <a:xfrm rot="5400000">
              <a:off x="6394062" y="5178044"/>
              <a:ext cx="213527" cy="3175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6357950" y="5286395"/>
              <a:ext cx="357190" cy="1581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871" name="Line 55"/>
          <p:cNvSpPr>
            <a:spLocks noChangeShapeType="1"/>
          </p:cNvSpPr>
          <p:nvPr/>
        </p:nvSpPr>
        <p:spPr bwMode="auto">
          <a:xfrm>
            <a:off x="3492500" y="5300663"/>
            <a:ext cx="1366838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34872" name="Text Box 56"/>
          <p:cNvSpPr txBox="1">
            <a:spLocks noChangeArrowheads="1"/>
          </p:cNvSpPr>
          <p:nvPr/>
        </p:nvSpPr>
        <p:spPr bwMode="auto">
          <a:xfrm>
            <a:off x="2843213" y="5013325"/>
            <a:ext cx="649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d,a</a:t>
            </a:r>
          </a:p>
        </p:txBody>
      </p:sp>
      <p:sp>
        <p:nvSpPr>
          <p:cNvPr id="34873" name="Text Box 57"/>
          <p:cNvSpPr txBox="1">
            <a:spLocks noChangeArrowheads="1"/>
          </p:cNvSpPr>
          <p:nvPr/>
        </p:nvSpPr>
        <p:spPr bwMode="auto">
          <a:xfrm>
            <a:off x="4427538" y="6165850"/>
            <a:ext cx="360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</a:t>
            </a:r>
          </a:p>
        </p:txBody>
      </p:sp>
      <p:sp>
        <p:nvSpPr>
          <p:cNvPr id="34874" name="Line 58"/>
          <p:cNvSpPr>
            <a:spLocks noChangeShapeType="1"/>
          </p:cNvSpPr>
          <p:nvPr/>
        </p:nvSpPr>
        <p:spPr bwMode="auto">
          <a:xfrm>
            <a:off x="4356100" y="4508500"/>
            <a:ext cx="647700" cy="23495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34875" name="Line 59"/>
          <p:cNvSpPr>
            <a:spLocks noChangeShapeType="1"/>
          </p:cNvSpPr>
          <p:nvPr/>
        </p:nvSpPr>
        <p:spPr bwMode="auto">
          <a:xfrm flipV="1">
            <a:off x="3492500" y="4508500"/>
            <a:ext cx="1223963" cy="792163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34876" name="Text Box 60"/>
          <p:cNvSpPr txBox="1">
            <a:spLocks noChangeArrowheads="1"/>
          </p:cNvSpPr>
          <p:nvPr/>
        </p:nvSpPr>
        <p:spPr bwMode="auto">
          <a:xfrm>
            <a:off x="4500563" y="4365625"/>
            <a:ext cx="360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Solution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/>
            <a:r>
              <a:rPr lang="en-US" sz="2000" dirty="0" smtClean="0"/>
              <a:t>Draw the schematic diagram given to scale</a:t>
            </a:r>
          </a:p>
          <a:p>
            <a:pPr marL="533400" indent="-533400"/>
            <a:r>
              <a:rPr lang="en-US" sz="2000" dirty="0" smtClean="0"/>
              <a:t>Write the loop closure equation</a:t>
            </a:r>
          </a:p>
          <a:p>
            <a:pPr marL="533400" indent="-533400"/>
            <a:r>
              <a:rPr lang="en-US" sz="2000" dirty="0" smtClean="0"/>
              <a:t>Convert it to velocity equation</a:t>
            </a:r>
          </a:p>
          <a:p>
            <a:pPr marL="533400" indent="-533400"/>
            <a:r>
              <a:rPr lang="en-US" sz="2000" dirty="0" smtClean="0"/>
              <a:t>Check the feasibility and rewrite</a:t>
            </a:r>
          </a:p>
          <a:p>
            <a:pPr marL="533400" indent="-533400"/>
            <a:r>
              <a:rPr lang="en-US" sz="2000" dirty="0" smtClean="0"/>
              <a:t>Develop the relative velocity table</a:t>
            </a:r>
          </a:p>
          <a:p>
            <a:pPr marL="533400" indent="-533400"/>
            <a:r>
              <a:rPr lang="en-US" sz="2000" dirty="0" smtClean="0"/>
              <a:t>Draw the velocity diagram to scale</a:t>
            </a:r>
          </a:p>
          <a:p>
            <a:pPr marL="533400" indent="-533400"/>
            <a:r>
              <a:rPr lang="en-US" sz="2000" dirty="0" smtClean="0"/>
              <a:t>Find the necessary unknowns</a:t>
            </a:r>
          </a:p>
          <a:p>
            <a:pPr marL="533400" indent="-533400"/>
            <a:r>
              <a:rPr lang="en-US" sz="2000" dirty="0" smtClean="0"/>
              <a:t>By measurement, </a:t>
            </a:r>
            <a:r>
              <a:rPr lang="en-US" sz="2000" i="1" dirty="0" smtClean="0"/>
              <a:t>dc</a:t>
            </a:r>
            <a:r>
              <a:rPr lang="en-US" sz="2000" dirty="0" smtClean="0"/>
              <a:t> = 3 cm, thus</a:t>
            </a:r>
          </a:p>
          <a:p>
            <a:pPr marL="533400" indent="-533400"/>
            <a:r>
              <a:rPr lang="en-US" sz="2000" dirty="0" smtClean="0"/>
              <a:t>		         cm/s</a:t>
            </a:r>
          </a:p>
          <a:p>
            <a:pPr marL="533400" indent="-533400"/>
            <a:r>
              <a:rPr lang="en-US" sz="2000" dirty="0" smtClean="0"/>
              <a:t>Angular velocities of link </a:t>
            </a:r>
            <a:r>
              <a:rPr lang="en-US" sz="2000" i="1" dirty="0" smtClean="0"/>
              <a:t>CD</a:t>
            </a:r>
            <a:r>
              <a:rPr lang="en-US" sz="2000" dirty="0" smtClean="0"/>
              <a:t> and </a:t>
            </a:r>
            <a:r>
              <a:rPr lang="en-US" sz="2000" i="1" dirty="0" smtClean="0"/>
              <a:t>BC                                      </a:t>
            </a:r>
            <a:r>
              <a:rPr lang="en-US" sz="2400" dirty="0" err="1" smtClean="0"/>
              <a:t>rad</a:t>
            </a:r>
            <a:r>
              <a:rPr lang="en-US" sz="2400" dirty="0" smtClean="0"/>
              <a:t>/s</a:t>
            </a:r>
          </a:p>
          <a:p>
            <a:pPr marL="533400" indent="-533400"/>
            <a:r>
              <a:rPr lang="en-US" sz="2000" dirty="0" smtClean="0"/>
              <a:t>Locate point ‘e’ on ‘</a:t>
            </a:r>
            <a:r>
              <a:rPr lang="en-US" sz="2000" dirty="0" err="1" smtClean="0"/>
              <a:t>bc</a:t>
            </a:r>
            <a:r>
              <a:rPr lang="en-US" sz="2000" dirty="0" smtClean="0"/>
              <a:t>’ using ratio;</a:t>
            </a:r>
          </a:p>
        </p:txBody>
      </p:sp>
      <p:pic>
        <p:nvPicPr>
          <p:cNvPr id="26632" name="Picture 8" descr="BELT1"/>
          <p:cNvPicPr>
            <a:picLocks noChangeAspect="1" noChangeArrowheads="1"/>
          </p:cNvPicPr>
          <p:nvPr/>
        </p:nvPicPr>
        <p:blipFill>
          <a:blip r:embed="rId3" cstate="print"/>
          <a:srcRect r="5498"/>
          <a:stretch>
            <a:fillRect/>
          </a:stretch>
        </p:blipFill>
        <p:spPr bwMode="auto">
          <a:xfrm>
            <a:off x="5795963" y="981075"/>
            <a:ext cx="3348037" cy="238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0" y="3305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IN"/>
          </a:p>
        </p:txBody>
      </p:sp>
      <p:graphicFrame>
        <p:nvGraphicFramePr>
          <p:cNvPr id="26636" name="Object 12"/>
          <p:cNvGraphicFramePr>
            <a:graphicFrameLocks noChangeAspect="1"/>
          </p:cNvGraphicFramePr>
          <p:nvPr/>
        </p:nvGraphicFramePr>
        <p:xfrm>
          <a:off x="1057558" y="4612538"/>
          <a:ext cx="1533242" cy="340461"/>
        </p:xfrm>
        <a:graphic>
          <a:graphicData uri="http://schemas.openxmlformats.org/presentationml/2006/ole">
            <p:oleObj spid="_x0000_s1026" name="Equation" r:id="rId4" imgW="1016000" imgH="228600" progId="Equation.3">
              <p:embed/>
            </p:oleObj>
          </a:graphicData>
        </a:graphic>
      </p:graphicFrame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6300788" y="3005138"/>
            <a:ext cx="2339975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/>
            <a:r>
              <a:rPr lang="en-US" sz="1800"/>
              <a:t>scale: 1cm = 15 cm/s (for example)</a:t>
            </a:r>
            <a:r>
              <a:rPr lang="en-US"/>
              <a:t> </a:t>
            </a:r>
          </a:p>
        </p:txBody>
      </p:sp>
      <p:sp>
        <p:nvSpPr>
          <p:cNvPr id="2664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IN"/>
          </a:p>
        </p:txBody>
      </p:sp>
      <p:graphicFrame>
        <p:nvGraphicFramePr>
          <p:cNvPr id="26639" name="Object 15"/>
          <p:cNvGraphicFramePr>
            <a:graphicFrameLocks noChangeAspect="1"/>
          </p:cNvGraphicFramePr>
          <p:nvPr/>
        </p:nvGraphicFramePr>
        <p:xfrm>
          <a:off x="5105400" y="4191000"/>
          <a:ext cx="3048000" cy="650875"/>
        </p:xfrm>
        <a:graphic>
          <a:graphicData uri="http://schemas.openxmlformats.org/presentationml/2006/ole">
            <p:oleObj spid="_x0000_s1027" name="Equation" r:id="rId5" imgW="1422400" imgH="393700" progId="Equation.3">
              <p:embed/>
            </p:oleObj>
          </a:graphicData>
        </a:graphic>
      </p:graphicFrame>
      <p:sp>
        <p:nvSpPr>
          <p:cNvPr id="26642" name="Rectangle 18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IN"/>
          </a:p>
        </p:txBody>
      </p:sp>
      <p:graphicFrame>
        <p:nvGraphicFramePr>
          <p:cNvPr id="26641" name="Object 17"/>
          <p:cNvGraphicFramePr>
            <a:graphicFrameLocks noChangeAspect="1"/>
          </p:cNvGraphicFramePr>
          <p:nvPr/>
        </p:nvGraphicFramePr>
        <p:xfrm>
          <a:off x="4787900" y="5229225"/>
          <a:ext cx="2952750" cy="633413"/>
        </p:xfrm>
        <a:graphic>
          <a:graphicData uri="http://schemas.openxmlformats.org/presentationml/2006/ole">
            <p:oleObj spid="_x0000_s1028" name="Equation" r:id="rId6" imgW="1828800" imgH="406400" progId="Equation.3">
              <p:embed/>
            </p:oleObj>
          </a:graphicData>
        </a:graphic>
      </p:graphicFrame>
      <p:sp>
        <p:nvSpPr>
          <p:cNvPr id="26643" name="Rectangle 19"/>
          <p:cNvSpPr>
            <a:spLocks noChangeArrowheads="1"/>
          </p:cNvSpPr>
          <p:nvPr/>
        </p:nvSpPr>
        <p:spPr bwMode="auto">
          <a:xfrm>
            <a:off x="7740650" y="5300663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/>
              <a:t>rad/s </a:t>
            </a:r>
          </a:p>
        </p:txBody>
      </p:sp>
      <p:sp>
        <p:nvSpPr>
          <p:cNvPr id="26645" name="Rectangle 21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IN"/>
          </a:p>
        </p:txBody>
      </p:sp>
      <p:graphicFrame>
        <p:nvGraphicFramePr>
          <p:cNvPr id="26644" name="Object 20"/>
          <p:cNvGraphicFramePr>
            <a:graphicFrameLocks noChangeAspect="1"/>
          </p:cNvGraphicFramePr>
          <p:nvPr/>
        </p:nvGraphicFramePr>
        <p:xfrm>
          <a:off x="1187450" y="5589588"/>
          <a:ext cx="936625" cy="596900"/>
        </p:xfrm>
        <a:graphic>
          <a:graphicData uri="http://schemas.openxmlformats.org/presentationml/2006/ole">
            <p:oleObj spid="_x0000_s1029" name="Equation" r:id="rId7" imgW="596641" imgH="393529" progId="Equation.3">
              <p:embed/>
            </p:oleObj>
          </a:graphicData>
        </a:graphic>
      </p:graphicFrame>
      <p:sp>
        <p:nvSpPr>
          <p:cNvPr id="26647" name="Rectangle 23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IN"/>
          </a:p>
        </p:txBody>
      </p:sp>
      <p:graphicFrame>
        <p:nvGraphicFramePr>
          <p:cNvPr id="26646" name="Object 22"/>
          <p:cNvGraphicFramePr>
            <a:graphicFrameLocks noChangeAspect="1"/>
          </p:cNvGraphicFramePr>
          <p:nvPr/>
        </p:nvGraphicFramePr>
        <p:xfrm>
          <a:off x="2554288" y="5595938"/>
          <a:ext cx="1081087" cy="601662"/>
        </p:xfrm>
        <a:graphic>
          <a:graphicData uri="http://schemas.openxmlformats.org/presentationml/2006/ole">
            <p:oleObj spid="_x0000_s1030" name="Equation" r:id="rId8" imgW="685800" imgH="393700" progId="Equation.3">
              <p:embed/>
            </p:oleObj>
          </a:graphicData>
        </a:graphic>
      </p:graphicFrame>
      <p:sp>
        <p:nvSpPr>
          <p:cNvPr id="26649" name="Rectangle 25"/>
          <p:cNvSpPr>
            <a:spLocks noChangeArrowheads="1"/>
          </p:cNvSpPr>
          <p:nvPr/>
        </p:nvSpPr>
        <p:spPr bwMode="auto">
          <a:xfrm>
            <a:off x="0" y="3333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IN"/>
          </a:p>
        </p:txBody>
      </p:sp>
      <p:graphicFrame>
        <p:nvGraphicFramePr>
          <p:cNvPr id="26648" name="Object 24"/>
          <p:cNvGraphicFramePr>
            <a:graphicFrameLocks noChangeAspect="1"/>
          </p:cNvGraphicFramePr>
          <p:nvPr/>
        </p:nvGraphicFramePr>
        <p:xfrm>
          <a:off x="1116013" y="6381750"/>
          <a:ext cx="1152525" cy="303213"/>
        </p:xfrm>
        <a:graphic>
          <a:graphicData uri="http://schemas.openxmlformats.org/presentationml/2006/ole">
            <p:oleObj spid="_x0000_s1031" name="Equation" r:id="rId9" imgW="660113" imgH="177723" progId="Equation.3">
              <p:embed/>
            </p:oleObj>
          </a:graphicData>
        </a:graphic>
      </p:graphicFrame>
      <p:sp>
        <p:nvSpPr>
          <p:cNvPr id="26650" name="Rectangle 26"/>
          <p:cNvSpPr>
            <a:spLocks noChangeArrowheads="1"/>
          </p:cNvSpPr>
          <p:nvPr/>
        </p:nvSpPr>
        <p:spPr bwMode="auto">
          <a:xfrm>
            <a:off x="2051050" y="5661025"/>
            <a:ext cx="661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2000"/>
              <a:t>(or)</a:t>
            </a:r>
            <a:r>
              <a:rPr lang="en-US"/>
              <a:t> </a:t>
            </a:r>
          </a:p>
        </p:txBody>
      </p:sp>
      <p:sp>
        <p:nvSpPr>
          <p:cNvPr id="26652" name="Rectangle 28"/>
          <p:cNvSpPr>
            <a:spLocks noChangeArrowheads="1"/>
          </p:cNvSpPr>
          <p:nvPr/>
        </p:nvSpPr>
        <p:spPr bwMode="auto">
          <a:xfrm>
            <a:off x="0" y="317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IN"/>
          </a:p>
        </p:txBody>
      </p:sp>
      <p:graphicFrame>
        <p:nvGraphicFramePr>
          <p:cNvPr id="26651" name="Object 27"/>
          <p:cNvGraphicFramePr>
            <a:graphicFrameLocks noChangeAspect="1"/>
          </p:cNvGraphicFramePr>
          <p:nvPr/>
        </p:nvGraphicFramePr>
        <p:xfrm>
          <a:off x="2411413" y="6381750"/>
          <a:ext cx="2089150" cy="334963"/>
        </p:xfrm>
        <a:graphic>
          <a:graphicData uri="http://schemas.openxmlformats.org/presentationml/2006/ole">
            <p:oleObj spid="_x0000_s1032" name="Equation" r:id="rId10" imgW="1307532" imgH="215806" progId="Equation.3">
              <p:embed/>
            </p:oleObj>
          </a:graphicData>
        </a:graphic>
      </p:graphicFrame>
      <p:sp>
        <p:nvSpPr>
          <p:cNvPr id="26653" name="Rectangle 29"/>
          <p:cNvSpPr>
            <a:spLocks noChangeArrowheads="1"/>
          </p:cNvSpPr>
          <p:nvPr/>
        </p:nvSpPr>
        <p:spPr bwMode="auto">
          <a:xfrm>
            <a:off x="4500563" y="6381750"/>
            <a:ext cx="647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/>
            <a:r>
              <a:rPr lang="en-US" sz="1200">
                <a:cs typeface="Times New Roman" pitchFamily="18" charset="0"/>
              </a:rPr>
              <a:t>cm/s</a:t>
            </a:r>
            <a:r>
              <a:rPr lang="en-US" sz="1100"/>
              <a:t> </a:t>
            </a:r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000" smtClean="0"/>
              <a:t>Solution (Contd..)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8600" indent="-228600"/>
            <a:r>
              <a:rPr lang="en-US" sz="2400" smtClean="0"/>
              <a:t>Locate the point </a:t>
            </a:r>
            <a:r>
              <a:rPr lang="en-US" sz="2400" i="1" smtClean="0"/>
              <a:t>F</a:t>
            </a:r>
            <a:r>
              <a:rPr lang="en-US" sz="2400" smtClean="0"/>
              <a:t> on the free body diagram. </a:t>
            </a:r>
          </a:p>
          <a:p>
            <a:pPr marL="228600" indent="-228600"/>
            <a:r>
              <a:rPr lang="en-US" sz="2400" smtClean="0"/>
              <a:t>Draw ‘</a:t>
            </a:r>
            <a:r>
              <a:rPr lang="en-US" sz="2400" i="1" smtClean="0"/>
              <a:t>bf</a:t>
            </a:r>
            <a:r>
              <a:rPr lang="en-US" sz="2400" smtClean="0"/>
              <a:t>’ perpendicular to </a:t>
            </a:r>
            <a:r>
              <a:rPr lang="en-US" sz="2400" i="1" smtClean="0"/>
              <a:t>BF</a:t>
            </a:r>
            <a:r>
              <a:rPr lang="en-US" sz="2400" smtClean="0"/>
              <a:t>, </a:t>
            </a:r>
          </a:p>
          <a:p>
            <a:pPr marL="228600" indent="-228600">
              <a:buFontTx/>
              <a:buNone/>
            </a:pPr>
            <a:r>
              <a:rPr lang="en-US" sz="2400" smtClean="0"/>
              <a:t>	and ‘</a:t>
            </a:r>
            <a:r>
              <a:rPr lang="en-US" sz="2400" i="1" smtClean="0"/>
              <a:t>cf’</a:t>
            </a:r>
            <a:r>
              <a:rPr lang="en-US" sz="2400" smtClean="0"/>
              <a:t> perpendicular to </a:t>
            </a:r>
            <a:r>
              <a:rPr lang="en-US" sz="2400" i="1" smtClean="0"/>
              <a:t>CF</a:t>
            </a:r>
            <a:r>
              <a:rPr lang="en-US" sz="2400" smtClean="0"/>
              <a:t> to intersect at’</a:t>
            </a:r>
            <a:r>
              <a:rPr lang="en-US" sz="2400" i="1" smtClean="0"/>
              <a:t>f’.</a:t>
            </a:r>
            <a:r>
              <a:rPr lang="en-US" sz="2400" smtClean="0"/>
              <a:t> </a:t>
            </a:r>
          </a:p>
          <a:p>
            <a:pPr marL="228600" indent="-228600"/>
            <a:r>
              <a:rPr lang="en-US" sz="2400" smtClean="0"/>
              <a:t>Then </a:t>
            </a:r>
            <a:r>
              <a:rPr lang="en-US" sz="2400" i="1" smtClean="0"/>
              <a:t>‘af’</a:t>
            </a:r>
            <a:r>
              <a:rPr lang="en-US" sz="2400" smtClean="0"/>
              <a:t> is the velocity of </a:t>
            </a:r>
            <a:r>
              <a:rPr lang="en-US" sz="2400" i="1" smtClean="0"/>
              <a:t>F.</a:t>
            </a:r>
          </a:p>
          <a:p>
            <a:pPr marL="228600" indent="-228600"/>
            <a:r>
              <a:rPr lang="en-US" sz="2400" i="1" smtClean="0"/>
              <a:t>	</a:t>
            </a:r>
            <a:r>
              <a:rPr lang="en-US" sz="2400" smtClean="0"/>
              <a:t>                              cm  (scaled down)</a:t>
            </a:r>
          </a:p>
          <a:p>
            <a:pPr marL="228600" indent="-228600"/>
            <a:r>
              <a:rPr lang="en-US" sz="2400" smtClean="0"/>
              <a:t>	                                 cm/s.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IN"/>
          </a:p>
        </p:txBody>
      </p:sp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990600" y="3352800"/>
          <a:ext cx="2179638" cy="485775"/>
        </p:xfrm>
        <a:graphic>
          <a:graphicData uri="http://schemas.openxmlformats.org/presentationml/2006/ole">
            <p:oleObj spid="_x0000_s2050" name="Equation" r:id="rId3" imgW="939392" imgH="215806" progId="Equation.3">
              <p:embed/>
            </p:oleObj>
          </a:graphicData>
        </a:graphic>
      </p:graphicFrame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IN"/>
          </a:p>
        </p:txBody>
      </p:sp>
      <p:graphicFrame>
        <p:nvGraphicFramePr>
          <p:cNvPr id="29702" name="Object 6"/>
          <p:cNvGraphicFramePr>
            <a:graphicFrameLocks noChangeAspect="1"/>
          </p:cNvGraphicFramePr>
          <p:nvPr/>
        </p:nvGraphicFramePr>
        <p:xfrm>
          <a:off x="457200" y="3962400"/>
          <a:ext cx="2952750" cy="476250"/>
        </p:xfrm>
        <a:graphic>
          <a:graphicData uri="http://schemas.openxmlformats.org/presentationml/2006/ole">
            <p:oleObj spid="_x0000_s2051" name="Equation" r:id="rId4" imgW="1294838" imgH="215806" progId="Equation.3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Problem 2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77800" indent="0">
              <a:buFontTx/>
              <a:buNone/>
            </a:pPr>
            <a:r>
              <a:rPr lang="en-US" sz="1800" smtClean="0"/>
              <a:t>The crank and connecting rod of a theoretical steam engine are 0.5 m and 2.0 m long respectively. The crank makes 180 rpm in the clockwise direction. When it has turned 45˚ from the inner dead centre position, determine;</a:t>
            </a:r>
          </a:p>
          <a:p>
            <a:pPr marL="177800" indent="0">
              <a:buFontTx/>
              <a:buAutoNum type="arabicPeriod"/>
            </a:pPr>
            <a:r>
              <a:rPr lang="en-US" sz="1800" smtClean="0"/>
              <a:t>Velocity of pistons</a:t>
            </a:r>
          </a:p>
          <a:p>
            <a:pPr marL="177800" indent="0">
              <a:buFontTx/>
              <a:buAutoNum type="arabicPeriod"/>
            </a:pPr>
            <a:r>
              <a:rPr lang="en-US" sz="1800" smtClean="0"/>
              <a:t>Angular velocity of the connecting rod</a:t>
            </a:r>
          </a:p>
          <a:p>
            <a:pPr marL="177800" indent="0">
              <a:buFontTx/>
              <a:buAutoNum type="arabicPeriod"/>
            </a:pPr>
            <a:r>
              <a:rPr lang="en-US" sz="1800" smtClean="0"/>
              <a:t>Velocity of point E on the connecting rod 1.5 m from the gudgeon pin.</a:t>
            </a:r>
          </a:p>
          <a:p>
            <a:pPr marL="177800" indent="0">
              <a:buFontTx/>
              <a:buNone/>
            </a:pPr>
            <a:endParaRPr lang="en-US" smtClean="0"/>
          </a:p>
        </p:txBody>
      </p:sp>
      <p:pic>
        <p:nvPicPr>
          <p:cNvPr id="30725" name="Picture 5" descr="balanc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6013" y="4005263"/>
            <a:ext cx="6264275" cy="2119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Solution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					 rad/sec </a:t>
            </a:r>
          </a:p>
        </p:txBody>
      </p:sp>
      <p:pic>
        <p:nvPicPr>
          <p:cNvPr id="31749" name="Picture 5" descr="BELT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1196975"/>
            <a:ext cx="3125788" cy="244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0" y="3082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IN"/>
          </a:p>
        </p:txBody>
      </p:sp>
      <p:graphicFrame>
        <p:nvGraphicFramePr>
          <p:cNvPr id="31750" name="Object 6"/>
          <p:cNvGraphicFramePr>
            <a:graphicFrameLocks noChangeAspect="1"/>
          </p:cNvGraphicFramePr>
          <p:nvPr/>
        </p:nvGraphicFramePr>
        <p:xfrm>
          <a:off x="323850" y="1196975"/>
          <a:ext cx="3328988" cy="947738"/>
        </p:xfrm>
        <a:graphic>
          <a:graphicData uri="http://schemas.openxmlformats.org/presentationml/2006/ole">
            <p:oleObj spid="_x0000_s3074" name="Equation" r:id="rId4" imgW="1358640" imgH="393480" progId="Equation.3">
              <p:embed/>
            </p:oleObj>
          </a:graphicData>
        </a:graphic>
      </p:graphicFrame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3502025"/>
            <a:ext cx="3159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200">
                <a:cs typeface="Times New Roman" pitchFamily="18" charset="0"/>
              </a:rPr>
              <a:t> r</a:t>
            </a:r>
            <a:r>
              <a:rPr lang="en-US" sz="1100"/>
              <a:t> </a:t>
            </a:r>
            <a:endParaRPr lang="en-US"/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IN"/>
          </a:p>
        </p:txBody>
      </p:sp>
      <p:graphicFrame>
        <p:nvGraphicFramePr>
          <p:cNvPr id="31753" name="Object 9"/>
          <p:cNvGraphicFramePr>
            <a:graphicFrameLocks noChangeAspect="1"/>
          </p:cNvGraphicFramePr>
          <p:nvPr/>
        </p:nvGraphicFramePr>
        <p:xfrm>
          <a:off x="395288" y="2492375"/>
          <a:ext cx="4032250" cy="863600"/>
        </p:xfrm>
        <a:graphic>
          <a:graphicData uri="http://schemas.openxmlformats.org/presentationml/2006/ole">
            <p:oleObj spid="_x0000_s3075" name="Equation" r:id="rId5" imgW="1815312" imgH="393529" progId="Equation.3">
              <p:embed/>
            </p:oleObj>
          </a:graphicData>
        </a:graphic>
      </p:graphicFrame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468313" y="3754438"/>
            <a:ext cx="56165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 eaLnBrk="0" hangingPunct="0"/>
            <a:r>
              <a:rPr lang="en-US" sz="2000">
                <a:cs typeface="Times New Roman" pitchFamily="18" charset="0"/>
              </a:rPr>
              <a:t>The vector ‘</a:t>
            </a:r>
            <a:r>
              <a:rPr lang="en-US" sz="2000" i="1">
                <a:cs typeface="Times New Roman" pitchFamily="18" charset="0"/>
              </a:rPr>
              <a:t>oe</a:t>
            </a:r>
            <a:r>
              <a:rPr lang="en-US" sz="2000">
                <a:cs typeface="Times New Roman" pitchFamily="18" charset="0"/>
              </a:rPr>
              <a:t>’ represents velocity of </a:t>
            </a:r>
            <a:r>
              <a:rPr lang="en-US" sz="2000" i="1">
                <a:cs typeface="Times New Roman" pitchFamily="18" charset="0"/>
              </a:rPr>
              <a:t>E</a:t>
            </a:r>
            <a:r>
              <a:rPr lang="en-US" sz="2000">
                <a:cs typeface="Times New Roman" pitchFamily="18" charset="0"/>
              </a:rPr>
              <a:t> w.r.t </a:t>
            </a:r>
            <a:r>
              <a:rPr lang="en-US" sz="2000" i="1">
                <a:cs typeface="Times New Roman" pitchFamily="18" charset="0"/>
              </a:rPr>
              <a:t>O</a:t>
            </a:r>
            <a:r>
              <a:rPr lang="en-US" sz="2000">
                <a:cs typeface="Times New Roman" pitchFamily="18" charset="0"/>
              </a:rPr>
              <a:t>. By measurement;</a:t>
            </a:r>
            <a:endParaRPr lang="en-US" sz="1900"/>
          </a:p>
          <a:p>
            <a:pPr algn="just" eaLnBrk="0" hangingPunct="0"/>
            <a:r>
              <a:rPr lang="en-US" sz="2000">
                <a:cs typeface="Times New Roman" pitchFamily="18" charset="0"/>
              </a:rPr>
              <a:t>       Velocity of point </a:t>
            </a:r>
            <a:r>
              <a:rPr lang="en-US" sz="2000" i="1">
                <a:cs typeface="Times New Roman" pitchFamily="18" charset="0"/>
              </a:rPr>
              <a:t>E,</a:t>
            </a:r>
            <a:r>
              <a:rPr lang="en-US" sz="2000">
                <a:cs typeface="Times New Roman" pitchFamily="18" charset="0"/>
              </a:rPr>
              <a:t> </a:t>
            </a:r>
            <a:endParaRPr lang="en-US" sz="4000"/>
          </a:p>
        </p:txBody>
      </p:sp>
      <p:graphicFrame>
        <p:nvGraphicFramePr>
          <p:cNvPr id="31755" name="Object 11"/>
          <p:cNvGraphicFramePr>
            <a:graphicFrameLocks noChangeAspect="1"/>
          </p:cNvGraphicFramePr>
          <p:nvPr/>
        </p:nvGraphicFramePr>
        <p:xfrm>
          <a:off x="3276600" y="4292600"/>
          <a:ext cx="409575" cy="463550"/>
        </p:xfrm>
        <a:graphic>
          <a:graphicData uri="http://schemas.openxmlformats.org/presentationml/2006/ole">
            <p:oleObj spid="_x0000_s3076" name="Equation" r:id="rId6" imgW="190335" imgH="215713" progId="Equation.3">
              <p:embed/>
            </p:oleObj>
          </a:graphicData>
        </a:graphic>
      </p:graphicFrame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3708400" y="4292600"/>
            <a:ext cx="2746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" eaLnBrk="0" hangingPunct="0"/>
            <a:r>
              <a:rPr lang="en-US" sz="2000">
                <a:cs typeface="Times New Roman" pitchFamily="18" charset="0"/>
              </a:rPr>
              <a:t> = vector ‘</a:t>
            </a:r>
            <a:r>
              <a:rPr lang="en-US" sz="2000" i="1">
                <a:cs typeface="Times New Roman" pitchFamily="18" charset="0"/>
              </a:rPr>
              <a:t>oe</a:t>
            </a:r>
            <a:r>
              <a:rPr lang="en-US" sz="2000">
                <a:cs typeface="Times New Roman" pitchFamily="18" charset="0"/>
              </a:rPr>
              <a:t>’ = 8.5 m/s</a:t>
            </a:r>
            <a:endParaRPr lang="en-US" sz="4000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>
            <a:off x="4932363" y="4365625"/>
            <a:ext cx="2159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Motion Analysis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Major Parameters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Position –with respect to a coordinate system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Displacement –position difference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Velocity- rate change of displacement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Acceleration- rate of change of velocity</a:t>
            </a:r>
          </a:p>
          <a:p>
            <a:pPr lvl="1">
              <a:buFont typeface="Wingdings" pitchFamily="2" charset="2"/>
              <a:buNone/>
            </a:pPr>
            <a:r>
              <a:rPr lang="en-US" dirty="0" smtClean="0"/>
              <a:t>			-</a:t>
            </a:r>
            <a:r>
              <a:rPr lang="en-US" dirty="0" smtClean="0">
                <a:solidFill>
                  <a:srgbClr val="0000FF"/>
                </a:solidFill>
              </a:rPr>
              <a:t>Rate of change of acceleration ?</a:t>
            </a:r>
          </a:p>
          <a:p>
            <a:r>
              <a:rPr lang="en-US" dirty="0" smtClean="0"/>
              <a:t>All are vector quantity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Position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Position of an object is defined with respect to a datum</a:t>
            </a:r>
          </a:p>
          <a:p>
            <a:r>
              <a:rPr lang="en-US" sz="2000" dirty="0" smtClean="0"/>
              <a:t>This datum is nothing but a coordinate system (CS)</a:t>
            </a:r>
          </a:p>
          <a:p>
            <a:r>
              <a:rPr lang="en-US" sz="2000" dirty="0" smtClean="0"/>
              <a:t>Considering a Cartesian coordinate system,</a:t>
            </a:r>
          </a:p>
          <a:p>
            <a:r>
              <a:rPr lang="en-US" sz="2000" dirty="0" smtClean="0"/>
              <a:t>Let the point “A” be at x distance from Y axis and y distance from X axis</a:t>
            </a:r>
          </a:p>
          <a:p>
            <a:r>
              <a:rPr lang="en-US" sz="2000" dirty="0" smtClean="0"/>
              <a:t>Point “A” is positioned at a particular direction (angle) and Magnitude</a:t>
            </a:r>
          </a:p>
          <a:p>
            <a:r>
              <a:rPr lang="en-US" sz="2000" dirty="0" smtClean="0"/>
              <a:t>Hence it is represented as vector</a:t>
            </a:r>
          </a:p>
          <a:p>
            <a:r>
              <a:rPr lang="en-US" sz="2000" dirty="0" smtClean="0"/>
              <a:t>Position of “A” with respect to the origin “O” is written as </a:t>
            </a:r>
            <a:r>
              <a:rPr lang="en-US" sz="2000" dirty="0" smtClean="0">
                <a:solidFill>
                  <a:srgbClr val="0000FF"/>
                </a:solidFill>
              </a:rPr>
              <a:t>P</a:t>
            </a:r>
            <a:r>
              <a:rPr lang="en-US" sz="2000" baseline="-25000" dirty="0" smtClean="0">
                <a:solidFill>
                  <a:srgbClr val="0000FF"/>
                </a:solidFill>
              </a:rPr>
              <a:t>AO</a:t>
            </a:r>
            <a:r>
              <a:rPr lang="en-US" sz="2000" dirty="0" smtClean="0"/>
              <a:t> and denoted as vector </a:t>
            </a:r>
            <a:r>
              <a:rPr lang="en-US" sz="2000" dirty="0" err="1" smtClean="0">
                <a:solidFill>
                  <a:srgbClr val="0000FF"/>
                </a:solidFill>
              </a:rPr>
              <a:t>oa</a:t>
            </a:r>
            <a:endParaRPr lang="en-US" sz="2000" dirty="0" smtClean="0">
              <a:solidFill>
                <a:srgbClr val="0000FF"/>
              </a:solidFill>
            </a:endParaRPr>
          </a:p>
          <a:p>
            <a:pPr>
              <a:buFontTx/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					</a:t>
            </a:r>
            <a:r>
              <a:rPr lang="en-US" sz="2000" dirty="0" smtClean="0"/>
              <a:t>When the observer is at another sub CS, 				then the position of point A with respect 				to sub CS is called </a:t>
            </a:r>
            <a:r>
              <a:rPr lang="en-US" sz="2000" dirty="0" smtClean="0">
                <a:solidFill>
                  <a:srgbClr val="A721A7"/>
                </a:solidFill>
              </a:rPr>
              <a:t>Apparent</a:t>
            </a:r>
            <a:r>
              <a:rPr lang="en-US" sz="2000" dirty="0" smtClean="0"/>
              <a:t> position and 				position with respect to main CS is 					</a:t>
            </a:r>
            <a:r>
              <a:rPr lang="en-US" sz="2000" dirty="0" smtClean="0">
                <a:solidFill>
                  <a:srgbClr val="A721A7"/>
                </a:solidFill>
              </a:rPr>
              <a:t>Absolute</a:t>
            </a:r>
            <a:r>
              <a:rPr lang="en-US" sz="2000" dirty="0" smtClean="0"/>
              <a:t> position</a:t>
            </a:r>
          </a:p>
          <a:p>
            <a:pPr>
              <a:buFontTx/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					P</a:t>
            </a:r>
            <a:r>
              <a:rPr lang="en-US" sz="2000" baseline="-25000" dirty="0" smtClean="0">
                <a:solidFill>
                  <a:srgbClr val="0000FF"/>
                </a:solidFill>
              </a:rPr>
              <a:t>AO</a:t>
            </a:r>
            <a:r>
              <a:rPr lang="en-US" sz="2000" dirty="0" smtClean="0">
                <a:solidFill>
                  <a:srgbClr val="0000FF"/>
                </a:solidFill>
              </a:rPr>
              <a:t>=P</a:t>
            </a:r>
            <a:r>
              <a:rPr lang="en-US" sz="2000" baseline="-25000" dirty="0" smtClean="0">
                <a:solidFill>
                  <a:srgbClr val="0000FF"/>
                </a:solidFill>
              </a:rPr>
              <a:t>AB</a:t>
            </a:r>
            <a:r>
              <a:rPr lang="en-US" sz="2000" dirty="0" smtClean="0">
                <a:solidFill>
                  <a:srgbClr val="0000FF"/>
                </a:solidFill>
              </a:rPr>
              <a:t> + P</a:t>
            </a:r>
            <a:r>
              <a:rPr lang="en-US" sz="2000" baseline="-25000" dirty="0" smtClean="0">
                <a:solidFill>
                  <a:srgbClr val="0000FF"/>
                </a:solidFill>
              </a:rPr>
              <a:t>BO</a:t>
            </a:r>
            <a:r>
              <a:rPr lang="en-US" sz="2000" dirty="0" smtClean="0">
                <a:solidFill>
                  <a:srgbClr val="0000FF"/>
                </a:solidFill>
              </a:rPr>
              <a:t> i.e., </a:t>
            </a:r>
            <a:r>
              <a:rPr lang="en-US" sz="2000" dirty="0" err="1" smtClean="0">
                <a:solidFill>
                  <a:srgbClr val="0000FF"/>
                </a:solidFill>
              </a:rPr>
              <a:t>oa</a:t>
            </a:r>
            <a:r>
              <a:rPr lang="en-US" sz="2000" dirty="0" smtClean="0">
                <a:solidFill>
                  <a:srgbClr val="0000FF"/>
                </a:solidFill>
              </a:rPr>
              <a:t> =ob+ </a:t>
            </a:r>
            <a:r>
              <a:rPr lang="en-US" sz="2000" dirty="0" err="1" smtClean="0">
                <a:solidFill>
                  <a:srgbClr val="0000FF"/>
                </a:solidFill>
              </a:rPr>
              <a:t>ba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1524000" y="3810000"/>
            <a:ext cx="358775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1835150" y="4221163"/>
            <a:ext cx="0" cy="20891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>
            <a:off x="1835150" y="6310313"/>
            <a:ext cx="201612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5128" name="Oval 8"/>
          <p:cNvSpPr>
            <a:spLocks noChangeArrowheads="1"/>
          </p:cNvSpPr>
          <p:nvPr/>
        </p:nvSpPr>
        <p:spPr bwMode="auto">
          <a:xfrm>
            <a:off x="2771775" y="5013325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2843213" y="4725988"/>
            <a:ext cx="503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A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1403350" y="6165850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O</a:t>
            </a:r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 flipV="1">
            <a:off x="1828800" y="5100638"/>
            <a:ext cx="936625" cy="1223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>
            <a:off x="1835150" y="5013325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 flipV="1">
            <a:off x="2843213" y="5157788"/>
            <a:ext cx="0" cy="1150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2051050" y="4652963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x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2843213" y="5589588"/>
            <a:ext cx="360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y</a:t>
            </a: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1403350" y="4221163"/>
            <a:ext cx="360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3779838" y="6237288"/>
            <a:ext cx="360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X</a:t>
            </a: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755650" y="4437063"/>
            <a:ext cx="503238" cy="504825"/>
            <a:chOff x="340" y="2478"/>
            <a:chExt cx="487" cy="589"/>
          </a:xfrm>
        </p:grpSpPr>
        <p:sp>
          <p:nvSpPr>
            <p:cNvPr id="5146" name="Arc 19"/>
            <p:cNvSpPr>
              <a:spLocks/>
            </p:cNvSpPr>
            <p:nvPr/>
          </p:nvSpPr>
          <p:spPr bwMode="auto">
            <a:xfrm rot="-10381904" flipH="1" flipV="1">
              <a:off x="340" y="2886"/>
              <a:ext cx="408" cy="181"/>
            </a:xfrm>
            <a:custGeom>
              <a:avLst/>
              <a:gdLst>
                <a:gd name="T0" fmla="*/ 0 w 21600"/>
                <a:gd name="T1" fmla="*/ 0 h 21600"/>
                <a:gd name="T2" fmla="*/ 408 w 21600"/>
                <a:gd name="T3" fmla="*/ 181 h 21600"/>
                <a:gd name="T4" fmla="*/ 0 w 21600"/>
                <a:gd name="T5" fmla="*/ 181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7" name="Arc 20"/>
            <p:cNvSpPr>
              <a:spLocks/>
            </p:cNvSpPr>
            <p:nvPr/>
          </p:nvSpPr>
          <p:spPr bwMode="auto">
            <a:xfrm rot="-2632578" flipH="1" flipV="1">
              <a:off x="340" y="2659"/>
              <a:ext cx="408" cy="181"/>
            </a:xfrm>
            <a:custGeom>
              <a:avLst/>
              <a:gdLst>
                <a:gd name="T0" fmla="*/ 0 w 21600"/>
                <a:gd name="T1" fmla="*/ 0 h 21600"/>
                <a:gd name="T2" fmla="*/ 408 w 21600"/>
                <a:gd name="T3" fmla="*/ 181 h 21600"/>
                <a:gd name="T4" fmla="*/ 0 w 21600"/>
                <a:gd name="T5" fmla="*/ 181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8" name="Arc 25"/>
            <p:cNvSpPr>
              <a:spLocks/>
            </p:cNvSpPr>
            <p:nvPr/>
          </p:nvSpPr>
          <p:spPr bwMode="auto">
            <a:xfrm rot="19148289" flipV="1">
              <a:off x="476" y="2704"/>
              <a:ext cx="351" cy="330"/>
            </a:xfrm>
            <a:custGeom>
              <a:avLst/>
              <a:gdLst>
                <a:gd name="T0" fmla="*/ 152 w 20888"/>
                <a:gd name="T1" fmla="*/ 0 h 19619"/>
                <a:gd name="T2" fmla="*/ 351 w 20888"/>
                <a:gd name="T3" fmla="*/ 237 h 19619"/>
                <a:gd name="T4" fmla="*/ 0 w 20888"/>
                <a:gd name="T5" fmla="*/ 330 h 19619"/>
                <a:gd name="T6" fmla="*/ 0 60000 65536"/>
                <a:gd name="T7" fmla="*/ 0 60000 65536"/>
                <a:gd name="T8" fmla="*/ 0 60000 65536"/>
                <a:gd name="T9" fmla="*/ 0 w 20888"/>
                <a:gd name="T10" fmla="*/ 0 h 19619"/>
                <a:gd name="T11" fmla="*/ 20888 w 20888"/>
                <a:gd name="T12" fmla="*/ 19619 h 1961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888" h="19619" fill="none" extrusionOk="0">
                  <a:moveTo>
                    <a:pt x="9036" y="-1"/>
                  </a:moveTo>
                  <a:cubicBezTo>
                    <a:pt x="14897" y="2699"/>
                    <a:pt x="19244" y="7878"/>
                    <a:pt x="20888" y="14118"/>
                  </a:cubicBezTo>
                </a:path>
                <a:path w="20888" h="19619" stroke="0" extrusionOk="0">
                  <a:moveTo>
                    <a:pt x="9036" y="-1"/>
                  </a:moveTo>
                  <a:cubicBezTo>
                    <a:pt x="14897" y="2699"/>
                    <a:pt x="19244" y="7878"/>
                    <a:pt x="20888" y="14118"/>
                  </a:cubicBezTo>
                  <a:lnTo>
                    <a:pt x="0" y="19619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9" name="Arc 26"/>
            <p:cNvSpPr>
              <a:spLocks/>
            </p:cNvSpPr>
            <p:nvPr/>
          </p:nvSpPr>
          <p:spPr bwMode="auto">
            <a:xfrm rot="-2632578" flipH="1" flipV="1">
              <a:off x="340" y="2478"/>
              <a:ext cx="408" cy="181"/>
            </a:xfrm>
            <a:custGeom>
              <a:avLst/>
              <a:gdLst>
                <a:gd name="T0" fmla="*/ 0 w 21600"/>
                <a:gd name="T1" fmla="*/ 0 h 21600"/>
                <a:gd name="T2" fmla="*/ 408 w 21600"/>
                <a:gd name="T3" fmla="*/ 181 h 21600"/>
                <a:gd name="T4" fmla="*/ 0 w 21600"/>
                <a:gd name="T5" fmla="*/ 181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40" name="Line 28"/>
          <p:cNvSpPr>
            <a:spLocks noChangeShapeType="1"/>
          </p:cNvSpPr>
          <p:nvPr/>
        </p:nvSpPr>
        <p:spPr bwMode="auto">
          <a:xfrm>
            <a:off x="539750" y="3860800"/>
            <a:ext cx="0" cy="12969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5141" name="Line 29"/>
          <p:cNvSpPr>
            <a:spLocks noChangeShapeType="1"/>
          </p:cNvSpPr>
          <p:nvPr/>
        </p:nvSpPr>
        <p:spPr bwMode="auto">
          <a:xfrm flipV="1">
            <a:off x="539750" y="5156200"/>
            <a:ext cx="863600" cy="15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5142" name="Text Box 30"/>
          <p:cNvSpPr txBox="1">
            <a:spLocks noChangeArrowheads="1"/>
          </p:cNvSpPr>
          <p:nvPr/>
        </p:nvSpPr>
        <p:spPr bwMode="auto">
          <a:xfrm>
            <a:off x="250825" y="5084763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</a:t>
            </a:r>
          </a:p>
        </p:txBody>
      </p:sp>
      <p:sp>
        <p:nvSpPr>
          <p:cNvPr id="5143" name="Line 31"/>
          <p:cNvSpPr>
            <a:spLocks noChangeShapeType="1"/>
          </p:cNvSpPr>
          <p:nvPr/>
        </p:nvSpPr>
        <p:spPr bwMode="auto">
          <a:xfrm>
            <a:off x="6324600" y="5410200"/>
            <a:ext cx="358775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5144" name="Line 32"/>
          <p:cNvSpPr>
            <a:spLocks noChangeShapeType="1"/>
          </p:cNvSpPr>
          <p:nvPr/>
        </p:nvSpPr>
        <p:spPr bwMode="auto">
          <a:xfrm>
            <a:off x="5791200" y="5410200"/>
            <a:ext cx="358775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5145" name="Line 33"/>
          <p:cNvSpPr>
            <a:spLocks noChangeShapeType="1"/>
          </p:cNvSpPr>
          <p:nvPr/>
        </p:nvSpPr>
        <p:spPr bwMode="auto">
          <a:xfrm>
            <a:off x="6781800" y="5410200"/>
            <a:ext cx="358775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/>
      <p:bldP spid="5126" grpId="0" animBg="1"/>
      <p:bldP spid="5127" grpId="0" animBg="1"/>
      <p:bldP spid="5128" grpId="0" animBg="1"/>
      <p:bldP spid="5129" grpId="0"/>
      <p:bldP spid="5132" grpId="0" animBg="1"/>
      <p:bldP spid="5133" grpId="0" animBg="1"/>
      <p:bldP spid="5134" grpId="0" animBg="1"/>
      <p:bldP spid="5135" grpId="0"/>
      <p:bldP spid="5136" grpId="0"/>
      <p:bldP spid="5140" grpId="0" animBg="1"/>
      <p:bldP spid="5141" grpId="0" animBg="1"/>
      <p:bldP spid="51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Displacement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It is the position difference of a point</a:t>
            </a:r>
          </a:p>
          <a:p>
            <a:r>
              <a:rPr lang="en-US" sz="2800" dirty="0" smtClean="0"/>
              <a:t>Suppose the point “A” moves to “A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”, their position difference “AA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” is termed as displacement</a:t>
            </a:r>
          </a:p>
          <a:p>
            <a:r>
              <a:rPr lang="en-US" sz="2800" dirty="0" smtClean="0"/>
              <a:t>This is actually the difference between vectors </a:t>
            </a:r>
            <a:r>
              <a:rPr lang="en-US" sz="2800" dirty="0" err="1" smtClean="0"/>
              <a:t>oa</a:t>
            </a:r>
            <a:r>
              <a:rPr lang="en-US" sz="2800" dirty="0" smtClean="0"/>
              <a:t> and oa</a:t>
            </a:r>
            <a:r>
              <a:rPr lang="en-US" sz="2800" baseline="-25000" dirty="0" smtClean="0"/>
              <a:t>1</a:t>
            </a:r>
          </a:p>
          <a:p>
            <a:pPr>
              <a:buFontTx/>
              <a:buNone/>
            </a:pPr>
            <a:r>
              <a:rPr lang="en-US" sz="2800" baseline="-25000" dirty="0" smtClean="0"/>
              <a:t>						</a:t>
            </a:r>
            <a:r>
              <a:rPr lang="en-US" sz="2800" dirty="0" smtClean="0"/>
              <a:t>D=P</a:t>
            </a:r>
            <a:r>
              <a:rPr lang="en-US" sz="2800" baseline="-25000" dirty="0" smtClean="0"/>
              <a:t>AO</a:t>
            </a:r>
            <a:r>
              <a:rPr lang="en-US" sz="2800" dirty="0" smtClean="0"/>
              <a:t>-P</a:t>
            </a:r>
            <a:r>
              <a:rPr lang="en-US" sz="2800" baseline="-25000" dirty="0" smtClean="0"/>
              <a:t>A</a:t>
            </a:r>
            <a:r>
              <a:rPr lang="en-US" sz="1400" baseline="-25000" dirty="0" smtClean="0"/>
              <a:t>1</a:t>
            </a:r>
            <a:r>
              <a:rPr lang="en-US" sz="2800" baseline="-25000" dirty="0" smtClean="0"/>
              <a:t>O</a:t>
            </a:r>
          </a:p>
          <a:p>
            <a:pPr>
              <a:buFontTx/>
              <a:buNone/>
            </a:pPr>
            <a:r>
              <a:rPr lang="en-US" sz="2800" dirty="0" smtClean="0"/>
              <a:t>						d=oa-oa</a:t>
            </a:r>
            <a:r>
              <a:rPr lang="en-US" sz="2800" baseline="-25000" dirty="0" smtClean="0"/>
              <a:t>1</a:t>
            </a:r>
          </a:p>
        </p:txBody>
      </p:sp>
      <p:sp>
        <p:nvSpPr>
          <p:cNvPr id="6149" name="Line 6"/>
          <p:cNvSpPr>
            <a:spLocks noChangeShapeType="1"/>
          </p:cNvSpPr>
          <p:nvPr/>
        </p:nvSpPr>
        <p:spPr bwMode="auto">
          <a:xfrm>
            <a:off x="1524000" y="3581400"/>
            <a:ext cx="3587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6150" name="Line 7"/>
          <p:cNvSpPr>
            <a:spLocks noChangeShapeType="1"/>
          </p:cNvSpPr>
          <p:nvPr/>
        </p:nvSpPr>
        <p:spPr bwMode="auto">
          <a:xfrm>
            <a:off x="7620000" y="3200400"/>
            <a:ext cx="3587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6151" name="Line 10"/>
          <p:cNvSpPr>
            <a:spLocks noChangeShapeType="1"/>
          </p:cNvSpPr>
          <p:nvPr/>
        </p:nvSpPr>
        <p:spPr bwMode="auto">
          <a:xfrm>
            <a:off x="1835150" y="4221163"/>
            <a:ext cx="0" cy="20891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152" name="Line 11"/>
          <p:cNvSpPr>
            <a:spLocks noChangeShapeType="1"/>
          </p:cNvSpPr>
          <p:nvPr/>
        </p:nvSpPr>
        <p:spPr bwMode="auto">
          <a:xfrm>
            <a:off x="1835150" y="6310313"/>
            <a:ext cx="201612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6153" name="Oval 12"/>
          <p:cNvSpPr>
            <a:spLocks noChangeArrowheads="1"/>
          </p:cNvSpPr>
          <p:nvPr/>
        </p:nvSpPr>
        <p:spPr bwMode="auto">
          <a:xfrm>
            <a:off x="2771775" y="5013325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Text Box 13"/>
          <p:cNvSpPr txBox="1">
            <a:spLocks noChangeArrowheads="1"/>
          </p:cNvSpPr>
          <p:nvPr/>
        </p:nvSpPr>
        <p:spPr bwMode="auto">
          <a:xfrm>
            <a:off x="2555875" y="4437063"/>
            <a:ext cx="503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</a:t>
            </a:r>
          </a:p>
        </p:txBody>
      </p:sp>
      <p:sp>
        <p:nvSpPr>
          <p:cNvPr id="6155" name="Text Box 14"/>
          <p:cNvSpPr txBox="1">
            <a:spLocks noChangeArrowheads="1"/>
          </p:cNvSpPr>
          <p:nvPr/>
        </p:nvSpPr>
        <p:spPr bwMode="auto">
          <a:xfrm>
            <a:off x="1403350" y="6165850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O</a:t>
            </a:r>
          </a:p>
        </p:txBody>
      </p:sp>
      <p:sp>
        <p:nvSpPr>
          <p:cNvPr id="6156" name="Text Box 21"/>
          <p:cNvSpPr txBox="1">
            <a:spLocks noChangeArrowheads="1"/>
          </p:cNvSpPr>
          <p:nvPr/>
        </p:nvSpPr>
        <p:spPr bwMode="auto">
          <a:xfrm>
            <a:off x="1403350" y="4221163"/>
            <a:ext cx="360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6157" name="Text Box 22"/>
          <p:cNvSpPr txBox="1">
            <a:spLocks noChangeArrowheads="1"/>
          </p:cNvSpPr>
          <p:nvPr/>
        </p:nvSpPr>
        <p:spPr bwMode="auto">
          <a:xfrm>
            <a:off x="3779838" y="6237288"/>
            <a:ext cx="360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6158" name="Text Box 30"/>
          <p:cNvSpPr txBox="1">
            <a:spLocks noChangeArrowheads="1"/>
          </p:cNvSpPr>
          <p:nvPr/>
        </p:nvSpPr>
        <p:spPr bwMode="auto">
          <a:xfrm>
            <a:off x="3562350" y="4508500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A</a:t>
            </a:r>
            <a:r>
              <a:rPr lang="en-US" baseline="-25000" dirty="0"/>
              <a:t>1</a:t>
            </a:r>
          </a:p>
        </p:txBody>
      </p:sp>
      <p:sp>
        <p:nvSpPr>
          <p:cNvPr id="6159" name="Line 31"/>
          <p:cNvSpPr>
            <a:spLocks noChangeShapeType="1"/>
          </p:cNvSpPr>
          <p:nvPr/>
        </p:nvSpPr>
        <p:spPr bwMode="auto">
          <a:xfrm flipV="1">
            <a:off x="1908175" y="4868863"/>
            <a:ext cx="1727200" cy="14398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6160" name="Line 32"/>
          <p:cNvSpPr>
            <a:spLocks noChangeShapeType="1"/>
          </p:cNvSpPr>
          <p:nvPr/>
        </p:nvSpPr>
        <p:spPr bwMode="auto">
          <a:xfrm flipV="1">
            <a:off x="1835150" y="5157788"/>
            <a:ext cx="936625" cy="11509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6161" name="Line 33"/>
          <p:cNvSpPr>
            <a:spLocks noChangeShapeType="1"/>
          </p:cNvSpPr>
          <p:nvPr/>
        </p:nvSpPr>
        <p:spPr bwMode="auto">
          <a:xfrm flipV="1">
            <a:off x="2916238" y="4868863"/>
            <a:ext cx="576262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6162" name="Oval 34"/>
          <p:cNvSpPr>
            <a:spLocks noChangeArrowheads="1"/>
          </p:cNvSpPr>
          <p:nvPr/>
        </p:nvSpPr>
        <p:spPr bwMode="auto">
          <a:xfrm>
            <a:off x="3563938" y="4797425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3" name="Line 35"/>
          <p:cNvSpPr>
            <a:spLocks noChangeShapeType="1"/>
          </p:cNvSpPr>
          <p:nvPr/>
        </p:nvSpPr>
        <p:spPr bwMode="auto">
          <a:xfrm>
            <a:off x="5410200" y="4572000"/>
            <a:ext cx="3587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6164" name="Line 36"/>
          <p:cNvSpPr>
            <a:spLocks noChangeShapeType="1"/>
          </p:cNvSpPr>
          <p:nvPr/>
        </p:nvSpPr>
        <p:spPr bwMode="auto">
          <a:xfrm>
            <a:off x="6096000" y="4572000"/>
            <a:ext cx="3587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/>
      <p:bldP spid="6153" grpId="0" animBg="1"/>
      <p:bldP spid="6154" grpId="0"/>
      <p:bldP spid="6158" grpId="0"/>
      <p:bldP spid="6159" grpId="0" animBg="1"/>
      <p:bldP spid="6160" grpId="0" animBg="1"/>
      <p:bldP spid="6161" grpId="0" animBg="1"/>
      <p:bldP spid="616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9"/>
          <p:cNvGrpSpPr>
            <a:grpSpLocks noChangeAspect="1"/>
          </p:cNvGrpSpPr>
          <p:nvPr/>
        </p:nvGrpSpPr>
        <p:grpSpPr bwMode="auto">
          <a:xfrm>
            <a:off x="4537075" y="762000"/>
            <a:ext cx="4606925" cy="1793875"/>
            <a:chOff x="2527" y="10063"/>
            <a:chExt cx="5550" cy="2314"/>
          </a:xfrm>
        </p:grpSpPr>
        <p:sp>
          <p:nvSpPr>
            <p:cNvPr id="7300" name="AutoShape 40"/>
            <p:cNvSpPr>
              <a:spLocks noChangeAspect="1" noChangeArrowheads="1"/>
            </p:cNvSpPr>
            <p:nvPr/>
          </p:nvSpPr>
          <p:spPr bwMode="auto">
            <a:xfrm>
              <a:off x="2527" y="10063"/>
              <a:ext cx="5550" cy="23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01" name="Oval 41"/>
            <p:cNvSpPr>
              <a:spLocks noChangeArrowheads="1"/>
            </p:cNvSpPr>
            <p:nvPr/>
          </p:nvSpPr>
          <p:spPr bwMode="auto">
            <a:xfrm>
              <a:off x="3727" y="10526"/>
              <a:ext cx="1800" cy="185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02" name="Oval 42"/>
            <p:cNvSpPr>
              <a:spLocks noChangeArrowheads="1"/>
            </p:cNvSpPr>
            <p:nvPr/>
          </p:nvSpPr>
          <p:spPr bwMode="auto">
            <a:xfrm>
              <a:off x="6277" y="10834"/>
              <a:ext cx="1200" cy="123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03" name="Line 43"/>
            <p:cNvSpPr>
              <a:spLocks noChangeShapeType="1"/>
            </p:cNvSpPr>
            <p:nvPr/>
          </p:nvSpPr>
          <p:spPr bwMode="auto">
            <a:xfrm>
              <a:off x="4627" y="11451"/>
              <a:ext cx="2250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304" name="Line 44"/>
            <p:cNvSpPr>
              <a:spLocks noChangeShapeType="1"/>
            </p:cNvSpPr>
            <p:nvPr/>
          </p:nvSpPr>
          <p:spPr bwMode="auto">
            <a:xfrm flipH="1" flipV="1">
              <a:off x="6727" y="10834"/>
              <a:ext cx="150" cy="617"/>
            </a:xfrm>
            <a:prstGeom prst="line">
              <a:avLst/>
            </a:prstGeom>
            <a:noFill/>
            <a:ln w="38100">
              <a:solidFill>
                <a:srgbClr val="3399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305" name="Line 45"/>
            <p:cNvSpPr>
              <a:spLocks noChangeShapeType="1"/>
            </p:cNvSpPr>
            <p:nvPr/>
          </p:nvSpPr>
          <p:spPr bwMode="auto">
            <a:xfrm flipV="1">
              <a:off x="4627" y="10526"/>
              <a:ext cx="150" cy="925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306" name="Line 46"/>
            <p:cNvSpPr>
              <a:spLocks noChangeShapeType="1"/>
            </p:cNvSpPr>
            <p:nvPr/>
          </p:nvSpPr>
          <p:spPr bwMode="auto">
            <a:xfrm>
              <a:off x="4777" y="10526"/>
              <a:ext cx="1950" cy="308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307" name="Line 47"/>
            <p:cNvSpPr>
              <a:spLocks noChangeShapeType="1"/>
            </p:cNvSpPr>
            <p:nvPr/>
          </p:nvSpPr>
          <p:spPr bwMode="auto">
            <a:xfrm flipH="1">
              <a:off x="4477" y="11451"/>
              <a:ext cx="150" cy="1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308" name="Line 48"/>
            <p:cNvSpPr>
              <a:spLocks noChangeShapeType="1"/>
            </p:cNvSpPr>
            <p:nvPr/>
          </p:nvSpPr>
          <p:spPr bwMode="auto">
            <a:xfrm flipH="1">
              <a:off x="4627" y="11451"/>
              <a:ext cx="150" cy="1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309" name="Line 49"/>
            <p:cNvSpPr>
              <a:spLocks noChangeShapeType="1"/>
            </p:cNvSpPr>
            <p:nvPr/>
          </p:nvSpPr>
          <p:spPr bwMode="auto">
            <a:xfrm flipH="1">
              <a:off x="4777" y="11451"/>
              <a:ext cx="150" cy="1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310" name="Line 50"/>
            <p:cNvSpPr>
              <a:spLocks noChangeShapeType="1"/>
            </p:cNvSpPr>
            <p:nvPr/>
          </p:nvSpPr>
          <p:spPr bwMode="auto">
            <a:xfrm flipH="1">
              <a:off x="4927" y="11451"/>
              <a:ext cx="150" cy="1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311" name="Line 51"/>
            <p:cNvSpPr>
              <a:spLocks noChangeShapeType="1"/>
            </p:cNvSpPr>
            <p:nvPr/>
          </p:nvSpPr>
          <p:spPr bwMode="auto">
            <a:xfrm flipH="1">
              <a:off x="5077" y="11451"/>
              <a:ext cx="150" cy="1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312" name="Line 52"/>
            <p:cNvSpPr>
              <a:spLocks noChangeShapeType="1"/>
            </p:cNvSpPr>
            <p:nvPr/>
          </p:nvSpPr>
          <p:spPr bwMode="auto">
            <a:xfrm flipH="1">
              <a:off x="5227" y="11451"/>
              <a:ext cx="150" cy="1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313" name="Line 53"/>
            <p:cNvSpPr>
              <a:spLocks noChangeShapeType="1"/>
            </p:cNvSpPr>
            <p:nvPr/>
          </p:nvSpPr>
          <p:spPr bwMode="auto">
            <a:xfrm flipH="1">
              <a:off x="5377" y="11451"/>
              <a:ext cx="150" cy="1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314" name="Line 54"/>
            <p:cNvSpPr>
              <a:spLocks noChangeShapeType="1"/>
            </p:cNvSpPr>
            <p:nvPr/>
          </p:nvSpPr>
          <p:spPr bwMode="auto">
            <a:xfrm flipH="1">
              <a:off x="5527" y="11451"/>
              <a:ext cx="150" cy="1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315" name="Line 55"/>
            <p:cNvSpPr>
              <a:spLocks noChangeShapeType="1"/>
            </p:cNvSpPr>
            <p:nvPr/>
          </p:nvSpPr>
          <p:spPr bwMode="auto">
            <a:xfrm flipH="1">
              <a:off x="5677" y="11451"/>
              <a:ext cx="150" cy="1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316" name="Line 56"/>
            <p:cNvSpPr>
              <a:spLocks noChangeShapeType="1"/>
            </p:cNvSpPr>
            <p:nvPr/>
          </p:nvSpPr>
          <p:spPr bwMode="auto">
            <a:xfrm flipH="1">
              <a:off x="5827" y="11451"/>
              <a:ext cx="150" cy="1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317" name="Line 57"/>
            <p:cNvSpPr>
              <a:spLocks noChangeShapeType="1"/>
            </p:cNvSpPr>
            <p:nvPr/>
          </p:nvSpPr>
          <p:spPr bwMode="auto">
            <a:xfrm flipH="1">
              <a:off x="5977" y="11451"/>
              <a:ext cx="150" cy="1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318" name="Line 58"/>
            <p:cNvSpPr>
              <a:spLocks noChangeShapeType="1"/>
            </p:cNvSpPr>
            <p:nvPr/>
          </p:nvSpPr>
          <p:spPr bwMode="auto">
            <a:xfrm flipH="1">
              <a:off x="6127" y="11451"/>
              <a:ext cx="150" cy="1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319" name="Line 59"/>
            <p:cNvSpPr>
              <a:spLocks noChangeShapeType="1"/>
            </p:cNvSpPr>
            <p:nvPr/>
          </p:nvSpPr>
          <p:spPr bwMode="auto">
            <a:xfrm flipH="1">
              <a:off x="6277" y="11451"/>
              <a:ext cx="150" cy="1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320" name="Line 60"/>
            <p:cNvSpPr>
              <a:spLocks noChangeShapeType="1"/>
            </p:cNvSpPr>
            <p:nvPr/>
          </p:nvSpPr>
          <p:spPr bwMode="auto">
            <a:xfrm flipH="1">
              <a:off x="6427" y="11451"/>
              <a:ext cx="150" cy="1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321" name="Line 61"/>
            <p:cNvSpPr>
              <a:spLocks noChangeShapeType="1"/>
            </p:cNvSpPr>
            <p:nvPr/>
          </p:nvSpPr>
          <p:spPr bwMode="auto">
            <a:xfrm flipH="1">
              <a:off x="6577" y="11451"/>
              <a:ext cx="150" cy="1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322" name="Line 62"/>
            <p:cNvSpPr>
              <a:spLocks noChangeShapeType="1"/>
            </p:cNvSpPr>
            <p:nvPr/>
          </p:nvSpPr>
          <p:spPr bwMode="auto">
            <a:xfrm flipH="1">
              <a:off x="6727" y="11451"/>
              <a:ext cx="150" cy="1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323" name="Text Box 63"/>
            <p:cNvSpPr txBox="1">
              <a:spLocks noChangeArrowheads="1"/>
            </p:cNvSpPr>
            <p:nvPr/>
          </p:nvSpPr>
          <p:spPr bwMode="auto">
            <a:xfrm>
              <a:off x="4327" y="11143"/>
              <a:ext cx="450" cy="4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500" b="1"/>
                <a:t>A</a:t>
              </a:r>
              <a:endParaRPr lang="en-US" sz="3200"/>
            </a:p>
          </p:txBody>
        </p:sp>
        <p:sp>
          <p:nvSpPr>
            <p:cNvPr id="7324" name="Text Box 64"/>
            <p:cNvSpPr txBox="1">
              <a:spLocks noChangeArrowheads="1"/>
            </p:cNvSpPr>
            <p:nvPr/>
          </p:nvSpPr>
          <p:spPr bwMode="auto">
            <a:xfrm>
              <a:off x="4477" y="10217"/>
              <a:ext cx="450" cy="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500" b="1"/>
                <a:t>B</a:t>
              </a:r>
              <a:endParaRPr lang="en-US" sz="3200"/>
            </a:p>
          </p:txBody>
        </p:sp>
        <p:sp>
          <p:nvSpPr>
            <p:cNvPr id="7325" name="Text Box 65"/>
            <p:cNvSpPr txBox="1">
              <a:spLocks noChangeArrowheads="1"/>
            </p:cNvSpPr>
            <p:nvPr/>
          </p:nvSpPr>
          <p:spPr bwMode="auto">
            <a:xfrm>
              <a:off x="6577" y="10526"/>
              <a:ext cx="450" cy="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500" b="1"/>
                <a:t>C</a:t>
              </a:r>
              <a:endParaRPr lang="en-US" sz="3200"/>
            </a:p>
          </p:txBody>
        </p:sp>
        <p:sp>
          <p:nvSpPr>
            <p:cNvPr id="7326" name="Text Box 66"/>
            <p:cNvSpPr txBox="1">
              <a:spLocks noChangeArrowheads="1"/>
            </p:cNvSpPr>
            <p:nvPr/>
          </p:nvSpPr>
          <p:spPr bwMode="auto">
            <a:xfrm>
              <a:off x="6877" y="11297"/>
              <a:ext cx="450" cy="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500" b="1"/>
                <a:t>D</a:t>
              </a:r>
              <a:endParaRPr lang="en-US" sz="3200"/>
            </a:p>
          </p:txBody>
        </p:sp>
        <p:sp>
          <p:nvSpPr>
            <p:cNvPr id="7327" name="Arc 67"/>
            <p:cNvSpPr>
              <a:spLocks/>
            </p:cNvSpPr>
            <p:nvPr/>
          </p:nvSpPr>
          <p:spPr bwMode="auto">
            <a:xfrm rot="725685" flipV="1">
              <a:off x="4477" y="10989"/>
              <a:ext cx="450" cy="222"/>
            </a:xfrm>
            <a:custGeom>
              <a:avLst/>
              <a:gdLst>
                <a:gd name="T0" fmla="*/ 450 w 37003"/>
                <a:gd name="T1" fmla="*/ 2 h 21600"/>
                <a:gd name="T2" fmla="*/ 0 w 37003"/>
                <a:gd name="T3" fmla="*/ 156 h 21600"/>
                <a:gd name="T4" fmla="*/ 187 w 37003"/>
                <a:gd name="T5" fmla="*/ 0 h 21600"/>
                <a:gd name="T6" fmla="*/ 0 60000 65536"/>
                <a:gd name="T7" fmla="*/ 0 60000 65536"/>
                <a:gd name="T8" fmla="*/ 0 60000 65536"/>
                <a:gd name="T9" fmla="*/ 0 w 37003"/>
                <a:gd name="T10" fmla="*/ 0 h 21600"/>
                <a:gd name="T11" fmla="*/ 37003 w 3700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003" h="21600" fill="none" extrusionOk="0">
                  <a:moveTo>
                    <a:pt x="37003" y="163"/>
                  </a:moveTo>
                  <a:cubicBezTo>
                    <a:pt x="36913" y="12028"/>
                    <a:pt x="27269" y="21599"/>
                    <a:pt x="15404" y="21600"/>
                  </a:cubicBezTo>
                  <a:cubicBezTo>
                    <a:pt x="9611" y="21600"/>
                    <a:pt x="4060" y="19273"/>
                    <a:pt x="0" y="15141"/>
                  </a:cubicBezTo>
                </a:path>
                <a:path w="37003" h="21600" stroke="0" extrusionOk="0">
                  <a:moveTo>
                    <a:pt x="37003" y="163"/>
                  </a:moveTo>
                  <a:cubicBezTo>
                    <a:pt x="36913" y="12028"/>
                    <a:pt x="27269" y="21599"/>
                    <a:pt x="15404" y="21600"/>
                  </a:cubicBezTo>
                  <a:cubicBezTo>
                    <a:pt x="9611" y="21600"/>
                    <a:pt x="4060" y="19273"/>
                    <a:pt x="0" y="15141"/>
                  </a:cubicBezTo>
                  <a:lnTo>
                    <a:pt x="15404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28" name="Arc 68"/>
            <p:cNvSpPr>
              <a:spLocks/>
            </p:cNvSpPr>
            <p:nvPr/>
          </p:nvSpPr>
          <p:spPr bwMode="auto">
            <a:xfrm rot="725685" flipV="1">
              <a:off x="6577" y="11141"/>
              <a:ext cx="431" cy="222"/>
            </a:xfrm>
            <a:custGeom>
              <a:avLst/>
              <a:gdLst>
                <a:gd name="T0" fmla="*/ 431 w 35450"/>
                <a:gd name="T1" fmla="*/ 83 h 21600"/>
                <a:gd name="T2" fmla="*/ 0 w 35450"/>
                <a:gd name="T3" fmla="*/ 156 h 21600"/>
                <a:gd name="T4" fmla="*/ 187 w 35450"/>
                <a:gd name="T5" fmla="*/ 0 h 21600"/>
                <a:gd name="T6" fmla="*/ 0 60000 65536"/>
                <a:gd name="T7" fmla="*/ 0 60000 65536"/>
                <a:gd name="T8" fmla="*/ 0 60000 65536"/>
                <a:gd name="T9" fmla="*/ 0 w 35450"/>
                <a:gd name="T10" fmla="*/ 0 h 21600"/>
                <a:gd name="T11" fmla="*/ 35450 w 3545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5450" h="21600" fill="none" extrusionOk="0">
                  <a:moveTo>
                    <a:pt x="35449" y="8044"/>
                  </a:moveTo>
                  <a:cubicBezTo>
                    <a:pt x="32163" y="16233"/>
                    <a:pt x="24227" y="21599"/>
                    <a:pt x="15404" y="21600"/>
                  </a:cubicBezTo>
                  <a:cubicBezTo>
                    <a:pt x="9611" y="21600"/>
                    <a:pt x="4060" y="19273"/>
                    <a:pt x="0" y="15141"/>
                  </a:cubicBezTo>
                </a:path>
                <a:path w="35450" h="21600" stroke="0" extrusionOk="0">
                  <a:moveTo>
                    <a:pt x="35449" y="8044"/>
                  </a:moveTo>
                  <a:cubicBezTo>
                    <a:pt x="32163" y="16233"/>
                    <a:pt x="24227" y="21599"/>
                    <a:pt x="15404" y="21600"/>
                  </a:cubicBezTo>
                  <a:cubicBezTo>
                    <a:pt x="9611" y="21600"/>
                    <a:pt x="4060" y="19273"/>
                    <a:pt x="0" y="15141"/>
                  </a:cubicBezTo>
                  <a:lnTo>
                    <a:pt x="15404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Loop Closure Equation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192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Consider the Four bar mechanism ABCD</a:t>
            </a:r>
          </a:p>
          <a:p>
            <a:r>
              <a:rPr lang="en-US" sz="2000" dirty="0" smtClean="0"/>
              <a:t>Assembly of the four links </a:t>
            </a:r>
            <a:r>
              <a:rPr lang="en-US" sz="2000" dirty="0" err="1" smtClean="0"/>
              <a:t>kinematically</a:t>
            </a:r>
            <a:endParaRPr lang="en-US" sz="2000" dirty="0" smtClean="0"/>
          </a:p>
          <a:p>
            <a:r>
              <a:rPr lang="en-US" sz="2000" dirty="0" smtClean="0"/>
              <a:t>Fixing link 1 in CS, Position of A with respect to O is </a:t>
            </a:r>
            <a:r>
              <a:rPr lang="en-US" sz="2000" dirty="0" smtClean="0">
                <a:solidFill>
                  <a:srgbClr val="A721A7"/>
                </a:solidFill>
              </a:rPr>
              <a:t>P</a:t>
            </a:r>
            <a:r>
              <a:rPr lang="en-US" sz="2000" baseline="-25000" dirty="0" smtClean="0">
                <a:solidFill>
                  <a:srgbClr val="A721A7"/>
                </a:solidFill>
              </a:rPr>
              <a:t>AO</a:t>
            </a:r>
          </a:p>
          <a:p>
            <a:r>
              <a:rPr lang="en-US" sz="2000" dirty="0" smtClean="0"/>
              <a:t>Fixing link 2 with link 1, absolute position of B i.e., </a:t>
            </a:r>
            <a:r>
              <a:rPr lang="en-US" sz="2000" dirty="0" smtClean="0">
                <a:solidFill>
                  <a:srgbClr val="A721A7"/>
                </a:solidFill>
              </a:rPr>
              <a:t>P</a:t>
            </a:r>
            <a:r>
              <a:rPr lang="en-US" sz="2000" baseline="-25000" dirty="0" smtClean="0">
                <a:solidFill>
                  <a:srgbClr val="A721A7"/>
                </a:solidFill>
              </a:rPr>
              <a:t>BO</a:t>
            </a:r>
            <a:r>
              <a:rPr lang="en-US" sz="2000" dirty="0" smtClean="0">
                <a:solidFill>
                  <a:srgbClr val="A721A7"/>
                </a:solidFill>
              </a:rPr>
              <a:t>=P</a:t>
            </a:r>
            <a:r>
              <a:rPr lang="en-US" sz="2000" baseline="-25000" dirty="0" smtClean="0">
                <a:solidFill>
                  <a:srgbClr val="A721A7"/>
                </a:solidFill>
              </a:rPr>
              <a:t>BA</a:t>
            </a:r>
            <a:r>
              <a:rPr lang="en-US" sz="2000" dirty="0" smtClean="0">
                <a:solidFill>
                  <a:srgbClr val="A721A7"/>
                </a:solidFill>
              </a:rPr>
              <a:t>+P</a:t>
            </a:r>
            <a:r>
              <a:rPr lang="en-US" sz="2000" baseline="-25000" dirty="0" smtClean="0">
                <a:solidFill>
                  <a:srgbClr val="A721A7"/>
                </a:solidFill>
              </a:rPr>
              <a:t>AO</a:t>
            </a:r>
          </a:p>
          <a:p>
            <a:r>
              <a:rPr lang="en-US" sz="2000" dirty="0" smtClean="0"/>
              <a:t>Fixing link 3 to link 2, absolute position of C i.e., </a:t>
            </a:r>
            <a:r>
              <a:rPr lang="en-US" sz="2000" dirty="0" smtClean="0">
                <a:solidFill>
                  <a:srgbClr val="A721A7"/>
                </a:solidFill>
              </a:rPr>
              <a:t>P</a:t>
            </a:r>
            <a:r>
              <a:rPr lang="en-US" sz="2000" baseline="-25000" dirty="0" smtClean="0">
                <a:solidFill>
                  <a:srgbClr val="A721A7"/>
                </a:solidFill>
              </a:rPr>
              <a:t>CO</a:t>
            </a:r>
            <a:r>
              <a:rPr lang="en-US" sz="2000" dirty="0" smtClean="0">
                <a:solidFill>
                  <a:srgbClr val="A721A7"/>
                </a:solidFill>
              </a:rPr>
              <a:t>=P</a:t>
            </a:r>
            <a:r>
              <a:rPr lang="en-US" sz="2000" baseline="-25000" dirty="0" smtClean="0">
                <a:solidFill>
                  <a:srgbClr val="A721A7"/>
                </a:solidFill>
              </a:rPr>
              <a:t>CB</a:t>
            </a:r>
            <a:r>
              <a:rPr lang="en-US" sz="2000" dirty="0" smtClean="0">
                <a:solidFill>
                  <a:srgbClr val="A721A7"/>
                </a:solidFill>
              </a:rPr>
              <a:t>+P</a:t>
            </a:r>
            <a:r>
              <a:rPr lang="en-US" sz="2000" baseline="-25000" dirty="0" smtClean="0">
                <a:solidFill>
                  <a:srgbClr val="A721A7"/>
                </a:solidFill>
              </a:rPr>
              <a:t>BO</a:t>
            </a:r>
          </a:p>
          <a:p>
            <a:r>
              <a:rPr lang="en-US" sz="2000" dirty="0" smtClean="0"/>
              <a:t>Fixing link 4 with link 3, absolute position of B i.e., </a:t>
            </a:r>
            <a:r>
              <a:rPr lang="en-US" sz="2000" dirty="0" smtClean="0">
                <a:solidFill>
                  <a:srgbClr val="A721A7"/>
                </a:solidFill>
              </a:rPr>
              <a:t>P</a:t>
            </a:r>
            <a:r>
              <a:rPr lang="en-US" sz="2000" baseline="-25000" dirty="0" smtClean="0">
                <a:solidFill>
                  <a:srgbClr val="A721A7"/>
                </a:solidFill>
              </a:rPr>
              <a:t>DO</a:t>
            </a:r>
            <a:r>
              <a:rPr lang="en-US" sz="2000" dirty="0" smtClean="0">
                <a:solidFill>
                  <a:srgbClr val="A721A7"/>
                </a:solidFill>
              </a:rPr>
              <a:t>=P</a:t>
            </a:r>
            <a:r>
              <a:rPr lang="en-US" sz="2000" baseline="-25000" dirty="0" smtClean="0">
                <a:solidFill>
                  <a:srgbClr val="A721A7"/>
                </a:solidFill>
              </a:rPr>
              <a:t>DC</a:t>
            </a:r>
            <a:r>
              <a:rPr lang="en-US" sz="2000" dirty="0" smtClean="0">
                <a:solidFill>
                  <a:srgbClr val="A721A7"/>
                </a:solidFill>
              </a:rPr>
              <a:t>+P</a:t>
            </a:r>
            <a:r>
              <a:rPr lang="en-US" sz="2000" baseline="-25000" dirty="0" smtClean="0">
                <a:solidFill>
                  <a:srgbClr val="A721A7"/>
                </a:solidFill>
              </a:rPr>
              <a:t>CO</a:t>
            </a:r>
          </a:p>
          <a:p>
            <a:r>
              <a:rPr lang="en-US" sz="2000" dirty="0" smtClean="0"/>
              <a:t>Fixing link 1 and link 4, absolute position of A i.e., </a:t>
            </a:r>
            <a:r>
              <a:rPr lang="en-US" sz="2000" dirty="0" smtClean="0">
                <a:solidFill>
                  <a:srgbClr val="A721A7"/>
                </a:solidFill>
              </a:rPr>
              <a:t>P</a:t>
            </a:r>
            <a:r>
              <a:rPr lang="en-US" sz="2000" baseline="-25000" dirty="0" smtClean="0">
                <a:solidFill>
                  <a:srgbClr val="A721A7"/>
                </a:solidFill>
              </a:rPr>
              <a:t>AO</a:t>
            </a:r>
            <a:r>
              <a:rPr lang="en-US" sz="2000" dirty="0" smtClean="0">
                <a:solidFill>
                  <a:srgbClr val="A721A7"/>
                </a:solidFill>
              </a:rPr>
              <a:t>=P</a:t>
            </a:r>
            <a:r>
              <a:rPr lang="en-US" sz="2000" baseline="-25000" dirty="0" smtClean="0">
                <a:solidFill>
                  <a:srgbClr val="A721A7"/>
                </a:solidFill>
              </a:rPr>
              <a:t>AD</a:t>
            </a:r>
            <a:r>
              <a:rPr lang="en-US" sz="2000" dirty="0" smtClean="0">
                <a:solidFill>
                  <a:srgbClr val="A721A7"/>
                </a:solidFill>
              </a:rPr>
              <a:t>+P</a:t>
            </a:r>
            <a:r>
              <a:rPr lang="en-US" sz="2000" baseline="-25000" dirty="0" smtClean="0">
                <a:solidFill>
                  <a:srgbClr val="A721A7"/>
                </a:solidFill>
              </a:rPr>
              <a:t>DO</a:t>
            </a:r>
          </a:p>
          <a:p>
            <a:r>
              <a:rPr lang="en-US" sz="2000" dirty="0" smtClean="0"/>
              <a:t>Therefore </a:t>
            </a:r>
            <a:r>
              <a:rPr lang="en-US" sz="2000" dirty="0" smtClean="0">
                <a:solidFill>
                  <a:srgbClr val="A721A7"/>
                </a:solidFill>
              </a:rPr>
              <a:t>P</a:t>
            </a:r>
            <a:r>
              <a:rPr lang="en-US" sz="2000" baseline="-25000" dirty="0" smtClean="0">
                <a:solidFill>
                  <a:srgbClr val="A721A7"/>
                </a:solidFill>
              </a:rPr>
              <a:t>AO</a:t>
            </a:r>
            <a:r>
              <a:rPr lang="en-US" sz="2000" dirty="0" smtClean="0">
                <a:solidFill>
                  <a:srgbClr val="A721A7"/>
                </a:solidFill>
              </a:rPr>
              <a:t>=P</a:t>
            </a:r>
            <a:r>
              <a:rPr lang="en-US" sz="2000" baseline="-25000" dirty="0" smtClean="0">
                <a:solidFill>
                  <a:srgbClr val="A721A7"/>
                </a:solidFill>
              </a:rPr>
              <a:t>AD</a:t>
            </a:r>
            <a:r>
              <a:rPr lang="en-US" sz="2000" dirty="0" smtClean="0">
                <a:solidFill>
                  <a:srgbClr val="A721A7"/>
                </a:solidFill>
              </a:rPr>
              <a:t>+P</a:t>
            </a:r>
            <a:r>
              <a:rPr lang="en-US" sz="2000" baseline="-25000" dirty="0" smtClean="0">
                <a:solidFill>
                  <a:srgbClr val="A721A7"/>
                </a:solidFill>
              </a:rPr>
              <a:t>DC</a:t>
            </a:r>
            <a:r>
              <a:rPr lang="en-US" sz="2000" dirty="0" smtClean="0">
                <a:solidFill>
                  <a:srgbClr val="A721A7"/>
                </a:solidFill>
              </a:rPr>
              <a:t>+P</a:t>
            </a:r>
            <a:r>
              <a:rPr lang="en-US" sz="2000" baseline="-25000" dirty="0" smtClean="0">
                <a:solidFill>
                  <a:srgbClr val="A721A7"/>
                </a:solidFill>
              </a:rPr>
              <a:t>CB</a:t>
            </a:r>
            <a:r>
              <a:rPr lang="en-US" sz="2000" dirty="0" smtClean="0">
                <a:solidFill>
                  <a:srgbClr val="A721A7"/>
                </a:solidFill>
              </a:rPr>
              <a:t>+P</a:t>
            </a:r>
            <a:r>
              <a:rPr lang="en-US" sz="2000" baseline="-25000" dirty="0" smtClean="0">
                <a:solidFill>
                  <a:srgbClr val="A721A7"/>
                </a:solidFill>
              </a:rPr>
              <a:t>BA</a:t>
            </a:r>
            <a:r>
              <a:rPr lang="en-US" sz="2000" dirty="0" smtClean="0">
                <a:solidFill>
                  <a:srgbClr val="A721A7"/>
                </a:solidFill>
              </a:rPr>
              <a:t>+P</a:t>
            </a:r>
            <a:r>
              <a:rPr lang="en-US" sz="2000" baseline="-25000" dirty="0" smtClean="0">
                <a:solidFill>
                  <a:srgbClr val="A721A7"/>
                </a:solidFill>
              </a:rPr>
              <a:t>AO</a:t>
            </a:r>
          </a:p>
          <a:p>
            <a:r>
              <a:rPr lang="en-US" sz="2000" dirty="0" smtClean="0"/>
              <a:t>Canceling the same terms, </a:t>
            </a:r>
            <a:r>
              <a:rPr lang="en-US" sz="2000" dirty="0" smtClean="0">
                <a:solidFill>
                  <a:srgbClr val="A721A7"/>
                </a:solidFill>
              </a:rPr>
              <a:t>P</a:t>
            </a:r>
            <a:r>
              <a:rPr lang="en-US" sz="2000" baseline="-25000" dirty="0" smtClean="0">
                <a:solidFill>
                  <a:srgbClr val="A721A7"/>
                </a:solidFill>
              </a:rPr>
              <a:t>AD</a:t>
            </a:r>
            <a:r>
              <a:rPr lang="en-US" sz="2000" dirty="0" smtClean="0">
                <a:solidFill>
                  <a:srgbClr val="A721A7"/>
                </a:solidFill>
              </a:rPr>
              <a:t>+P</a:t>
            </a:r>
            <a:r>
              <a:rPr lang="en-US" sz="2000" baseline="-25000" dirty="0" smtClean="0">
                <a:solidFill>
                  <a:srgbClr val="A721A7"/>
                </a:solidFill>
              </a:rPr>
              <a:t>DC</a:t>
            </a:r>
            <a:r>
              <a:rPr lang="en-US" sz="2000" dirty="0" smtClean="0">
                <a:solidFill>
                  <a:srgbClr val="A721A7"/>
                </a:solidFill>
              </a:rPr>
              <a:t>+P</a:t>
            </a:r>
            <a:r>
              <a:rPr lang="en-US" sz="2000" baseline="-25000" dirty="0" smtClean="0">
                <a:solidFill>
                  <a:srgbClr val="A721A7"/>
                </a:solidFill>
              </a:rPr>
              <a:t>CB</a:t>
            </a:r>
            <a:r>
              <a:rPr lang="en-US" sz="2000" dirty="0" smtClean="0">
                <a:solidFill>
                  <a:srgbClr val="A721A7"/>
                </a:solidFill>
              </a:rPr>
              <a:t>+P</a:t>
            </a:r>
            <a:r>
              <a:rPr lang="en-US" sz="2000" baseline="-25000" dirty="0" smtClean="0">
                <a:solidFill>
                  <a:srgbClr val="A721A7"/>
                </a:solidFill>
              </a:rPr>
              <a:t>BA </a:t>
            </a:r>
            <a:r>
              <a:rPr lang="en-US" sz="2000" dirty="0" smtClean="0">
                <a:solidFill>
                  <a:srgbClr val="A721A7"/>
                </a:solidFill>
              </a:rPr>
              <a:t>= 0</a:t>
            </a:r>
          </a:p>
          <a:p>
            <a:r>
              <a:rPr lang="en-US" sz="2000" dirty="0" smtClean="0"/>
              <a:t>The above equation is called </a:t>
            </a:r>
            <a:r>
              <a:rPr lang="en-US" sz="2000" dirty="0" smtClean="0">
                <a:solidFill>
                  <a:srgbClr val="0000FF"/>
                </a:solidFill>
              </a:rPr>
              <a:t>LOOP CLOSURE EQUATION (LCE)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which is nothing but the position difference between the various points of the mechanism in sequence and is equal to zero</a:t>
            </a:r>
          </a:p>
          <a:p>
            <a:pPr>
              <a:buFontTx/>
              <a:buNone/>
            </a:pPr>
            <a:r>
              <a:rPr lang="en-US" sz="2000" dirty="0" smtClean="0"/>
              <a:t>	</a:t>
            </a:r>
            <a:endParaRPr lang="en-US" sz="1800" dirty="0" smtClean="0"/>
          </a:p>
          <a:p>
            <a:pPr>
              <a:buFontTx/>
              <a:buNone/>
            </a:pPr>
            <a:endParaRPr lang="en-US" sz="2000" dirty="0" smtClean="0"/>
          </a:p>
          <a:p>
            <a:endParaRPr lang="en-US" sz="2400" baseline="-25000" dirty="0" smtClean="0"/>
          </a:p>
        </p:txBody>
      </p:sp>
      <p:sp>
        <p:nvSpPr>
          <p:cNvPr id="7174" name="Text Box 69"/>
          <p:cNvSpPr txBox="1">
            <a:spLocks noChangeArrowheads="1"/>
          </p:cNvSpPr>
          <p:nvPr/>
        </p:nvSpPr>
        <p:spPr bwMode="auto">
          <a:xfrm>
            <a:off x="7380288" y="1485900"/>
            <a:ext cx="2873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1</a:t>
            </a:r>
          </a:p>
        </p:txBody>
      </p:sp>
      <p:sp>
        <p:nvSpPr>
          <p:cNvPr id="7175" name="Text Box 70"/>
          <p:cNvSpPr txBox="1">
            <a:spLocks noChangeArrowheads="1"/>
          </p:cNvSpPr>
          <p:nvPr/>
        </p:nvSpPr>
        <p:spPr bwMode="auto">
          <a:xfrm>
            <a:off x="6227763" y="909638"/>
            <a:ext cx="287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2</a:t>
            </a:r>
          </a:p>
        </p:txBody>
      </p:sp>
      <p:sp>
        <p:nvSpPr>
          <p:cNvPr id="7176" name="Text Box 71"/>
          <p:cNvSpPr txBox="1">
            <a:spLocks noChangeArrowheads="1"/>
          </p:cNvSpPr>
          <p:nvPr/>
        </p:nvSpPr>
        <p:spPr bwMode="auto">
          <a:xfrm>
            <a:off x="7308850" y="549275"/>
            <a:ext cx="2873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3</a:t>
            </a:r>
          </a:p>
        </p:txBody>
      </p:sp>
      <p:sp>
        <p:nvSpPr>
          <p:cNvPr id="7177" name="Text Box 72"/>
          <p:cNvSpPr txBox="1">
            <a:spLocks noChangeArrowheads="1"/>
          </p:cNvSpPr>
          <p:nvPr/>
        </p:nvSpPr>
        <p:spPr bwMode="auto">
          <a:xfrm>
            <a:off x="8459788" y="1054100"/>
            <a:ext cx="2873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4</a:t>
            </a:r>
          </a:p>
        </p:txBody>
      </p:sp>
      <p:sp>
        <p:nvSpPr>
          <p:cNvPr id="7178" name="Line 84"/>
          <p:cNvSpPr>
            <a:spLocks noChangeShapeType="1"/>
          </p:cNvSpPr>
          <p:nvPr/>
        </p:nvSpPr>
        <p:spPr bwMode="auto">
          <a:xfrm flipH="1" flipV="1">
            <a:off x="8675688" y="5486400"/>
            <a:ext cx="53975" cy="333375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grpSp>
        <p:nvGrpSpPr>
          <p:cNvPr id="3" name="Group 109"/>
          <p:cNvGrpSpPr>
            <a:grpSpLocks/>
          </p:cNvGrpSpPr>
          <p:nvPr/>
        </p:nvGrpSpPr>
        <p:grpSpPr bwMode="auto">
          <a:xfrm>
            <a:off x="900113" y="5322888"/>
            <a:ext cx="1511300" cy="1535112"/>
            <a:chOff x="159" y="1525"/>
            <a:chExt cx="1777" cy="1610"/>
          </a:xfrm>
        </p:grpSpPr>
        <p:sp>
          <p:nvSpPr>
            <p:cNvPr id="7275" name="Line 73"/>
            <p:cNvSpPr>
              <a:spLocks noChangeShapeType="1"/>
            </p:cNvSpPr>
            <p:nvPr/>
          </p:nvSpPr>
          <p:spPr bwMode="auto">
            <a:xfrm>
              <a:off x="431" y="1525"/>
              <a:ext cx="0" cy="131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276" name="Line 74"/>
            <p:cNvSpPr>
              <a:spLocks noChangeShapeType="1"/>
            </p:cNvSpPr>
            <p:nvPr/>
          </p:nvSpPr>
          <p:spPr bwMode="auto">
            <a:xfrm>
              <a:off x="431" y="2841"/>
              <a:ext cx="127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277" name="Text Box 75"/>
            <p:cNvSpPr txBox="1">
              <a:spLocks noChangeArrowheads="1"/>
            </p:cNvSpPr>
            <p:nvPr/>
          </p:nvSpPr>
          <p:spPr bwMode="auto">
            <a:xfrm>
              <a:off x="159" y="2751"/>
              <a:ext cx="317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O</a:t>
              </a:r>
            </a:p>
          </p:txBody>
        </p:sp>
        <p:sp>
          <p:nvSpPr>
            <p:cNvPr id="7278" name="Text Box 76"/>
            <p:cNvSpPr txBox="1">
              <a:spLocks noChangeArrowheads="1"/>
            </p:cNvSpPr>
            <p:nvPr/>
          </p:nvSpPr>
          <p:spPr bwMode="auto">
            <a:xfrm>
              <a:off x="159" y="1525"/>
              <a:ext cx="2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solidFill>
                    <a:srgbClr val="FF0000"/>
                  </a:solidFill>
                </a:rPr>
                <a:t>Y</a:t>
              </a:r>
            </a:p>
          </p:txBody>
        </p:sp>
        <p:sp>
          <p:nvSpPr>
            <p:cNvPr id="7279" name="Text Box 77"/>
            <p:cNvSpPr txBox="1">
              <a:spLocks noChangeArrowheads="1"/>
            </p:cNvSpPr>
            <p:nvPr/>
          </p:nvSpPr>
          <p:spPr bwMode="auto">
            <a:xfrm>
              <a:off x="1656" y="2795"/>
              <a:ext cx="228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7280" name="Line 78"/>
            <p:cNvSpPr>
              <a:spLocks noChangeShapeType="1"/>
            </p:cNvSpPr>
            <p:nvPr/>
          </p:nvSpPr>
          <p:spPr bwMode="auto">
            <a:xfrm>
              <a:off x="657" y="2614"/>
              <a:ext cx="90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281" name="Line 83"/>
            <p:cNvSpPr>
              <a:spLocks noChangeShapeType="1"/>
            </p:cNvSpPr>
            <p:nvPr/>
          </p:nvSpPr>
          <p:spPr bwMode="auto">
            <a:xfrm>
              <a:off x="517" y="2614"/>
              <a:ext cx="117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282" name="Line 87"/>
            <p:cNvSpPr>
              <a:spLocks noChangeShapeType="1"/>
            </p:cNvSpPr>
            <p:nvPr/>
          </p:nvSpPr>
          <p:spPr bwMode="auto">
            <a:xfrm flipH="1">
              <a:off x="439" y="2614"/>
              <a:ext cx="78" cy="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283" name="Line 88"/>
            <p:cNvSpPr>
              <a:spLocks noChangeShapeType="1"/>
            </p:cNvSpPr>
            <p:nvPr/>
          </p:nvSpPr>
          <p:spPr bwMode="auto">
            <a:xfrm flipH="1">
              <a:off x="517" y="2614"/>
              <a:ext cx="78" cy="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284" name="Line 89"/>
            <p:cNvSpPr>
              <a:spLocks noChangeShapeType="1"/>
            </p:cNvSpPr>
            <p:nvPr/>
          </p:nvSpPr>
          <p:spPr bwMode="auto">
            <a:xfrm flipH="1">
              <a:off x="595" y="2614"/>
              <a:ext cx="79" cy="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285" name="Line 90"/>
            <p:cNvSpPr>
              <a:spLocks noChangeShapeType="1"/>
            </p:cNvSpPr>
            <p:nvPr/>
          </p:nvSpPr>
          <p:spPr bwMode="auto">
            <a:xfrm flipH="1">
              <a:off x="674" y="2614"/>
              <a:ext cx="78" cy="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286" name="Line 91"/>
            <p:cNvSpPr>
              <a:spLocks noChangeShapeType="1"/>
            </p:cNvSpPr>
            <p:nvPr/>
          </p:nvSpPr>
          <p:spPr bwMode="auto">
            <a:xfrm flipH="1">
              <a:off x="752" y="2614"/>
              <a:ext cx="79" cy="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287" name="Line 92"/>
            <p:cNvSpPr>
              <a:spLocks noChangeShapeType="1"/>
            </p:cNvSpPr>
            <p:nvPr/>
          </p:nvSpPr>
          <p:spPr bwMode="auto">
            <a:xfrm flipH="1">
              <a:off x="831" y="2614"/>
              <a:ext cx="78" cy="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288" name="Line 93"/>
            <p:cNvSpPr>
              <a:spLocks noChangeShapeType="1"/>
            </p:cNvSpPr>
            <p:nvPr/>
          </p:nvSpPr>
          <p:spPr bwMode="auto">
            <a:xfrm flipH="1">
              <a:off x="909" y="2614"/>
              <a:ext cx="79" cy="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289" name="Line 94"/>
            <p:cNvSpPr>
              <a:spLocks noChangeShapeType="1"/>
            </p:cNvSpPr>
            <p:nvPr/>
          </p:nvSpPr>
          <p:spPr bwMode="auto">
            <a:xfrm flipH="1">
              <a:off x="988" y="2614"/>
              <a:ext cx="78" cy="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290" name="Line 95"/>
            <p:cNvSpPr>
              <a:spLocks noChangeShapeType="1"/>
            </p:cNvSpPr>
            <p:nvPr/>
          </p:nvSpPr>
          <p:spPr bwMode="auto">
            <a:xfrm flipH="1">
              <a:off x="1066" y="2614"/>
              <a:ext cx="79" cy="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291" name="Line 96"/>
            <p:cNvSpPr>
              <a:spLocks noChangeShapeType="1"/>
            </p:cNvSpPr>
            <p:nvPr/>
          </p:nvSpPr>
          <p:spPr bwMode="auto">
            <a:xfrm flipH="1">
              <a:off x="1145" y="2614"/>
              <a:ext cx="78" cy="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292" name="Line 97"/>
            <p:cNvSpPr>
              <a:spLocks noChangeShapeType="1"/>
            </p:cNvSpPr>
            <p:nvPr/>
          </p:nvSpPr>
          <p:spPr bwMode="auto">
            <a:xfrm flipH="1">
              <a:off x="1223" y="2614"/>
              <a:ext cx="78" cy="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293" name="Line 98"/>
            <p:cNvSpPr>
              <a:spLocks noChangeShapeType="1"/>
            </p:cNvSpPr>
            <p:nvPr/>
          </p:nvSpPr>
          <p:spPr bwMode="auto">
            <a:xfrm flipH="1">
              <a:off x="1301" y="2614"/>
              <a:ext cx="79" cy="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294" name="Line 99"/>
            <p:cNvSpPr>
              <a:spLocks noChangeShapeType="1"/>
            </p:cNvSpPr>
            <p:nvPr/>
          </p:nvSpPr>
          <p:spPr bwMode="auto">
            <a:xfrm flipH="1">
              <a:off x="1380" y="2614"/>
              <a:ext cx="78" cy="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295" name="Line 100"/>
            <p:cNvSpPr>
              <a:spLocks noChangeShapeType="1"/>
            </p:cNvSpPr>
            <p:nvPr/>
          </p:nvSpPr>
          <p:spPr bwMode="auto">
            <a:xfrm flipH="1">
              <a:off x="1458" y="2614"/>
              <a:ext cx="79" cy="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296" name="Line 101"/>
            <p:cNvSpPr>
              <a:spLocks noChangeShapeType="1"/>
            </p:cNvSpPr>
            <p:nvPr/>
          </p:nvSpPr>
          <p:spPr bwMode="auto">
            <a:xfrm flipH="1">
              <a:off x="1537" y="2614"/>
              <a:ext cx="78" cy="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297" name="Line 102"/>
            <p:cNvSpPr>
              <a:spLocks noChangeShapeType="1"/>
            </p:cNvSpPr>
            <p:nvPr/>
          </p:nvSpPr>
          <p:spPr bwMode="auto">
            <a:xfrm flipH="1">
              <a:off x="1615" y="2614"/>
              <a:ext cx="79" cy="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298" name="Text Box 103"/>
            <p:cNvSpPr txBox="1">
              <a:spLocks noChangeArrowheads="1"/>
            </p:cNvSpPr>
            <p:nvPr/>
          </p:nvSpPr>
          <p:spPr bwMode="auto">
            <a:xfrm>
              <a:off x="431" y="2341"/>
              <a:ext cx="235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500" b="1" dirty="0"/>
                <a:t>A</a:t>
              </a:r>
              <a:endParaRPr lang="en-US" sz="3200" dirty="0"/>
            </a:p>
          </p:txBody>
        </p:sp>
        <p:sp>
          <p:nvSpPr>
            <p:cNvPr id="7299" name="Text Box 106"/>
            <p:cNvSpPr txBox="1">
              <a:spLocks noChangeArrowheads="1"/>
            </p:cNvSpPr>
            <p:nvPr/>
          </p:nvSpPr>
          <p:spPr bwMode="auto">
            <a:xfrm>
              <a:off x="1701" y="2432"/>
              <a:ext cx="235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500" b="1"/>
                <a:t>D</a:t>
              </a:r>
              <a:endParaRPr lang="en-US" sz="3200"/>
            </a:p>
          </p:txBody>
        </p:sp>
      </p:grpSp>
      <p:sp>
        <p:nvSpPr>
          <p:cNvPr id="7180" name="Line 110"/>
          <p:cNvSpPr>
            <a:spLocks noChangeShapeType="1"/>
          </p:cNvSpPr>
          <p:nvPr/>
        </p:nvSpPr>
        <p:spPr bwMode="auto">
          <a:xfrm>
            <a:off x="2124075" y="5876925"/>
            <a:ext cx="431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grpSp>
        <p:nvGrpSpPr>
          <p:cNvPr id="4" name="Group 137"/>
          <p:cNvGrpSpPr>
            <a:grpSpLocks/>
          </p:cNvGrpSpPr>
          <p:nvPr/>
        </p:nvGrpSpPr>
        <p:grpSpPr bwMode="auto">
          <a:xfrm>
            <a:off x="2771775" y="5322888"/>
            <a:ext cx="1511300" cy="1535112"/>
            <a:chOff x="1292" y="2205"/>
            <a:chExt cx="952" cy="967"/>
          </a:xfrm>
        </p:grpSpPr>
        <p:sp>
          <p:nvSpPr>
            <p:cNvPr id="7247" name="Line 85"/>
            <p:cNvSpPr>
              <a:spLocks noChangeShapeType="1"/>
            </p:cNvSpPr>
            <p:nvPr/>
          </p:nvSpPr>
          <p:spPr bwMode="auto">
            <a:xfrm flipV="1">
              <a:off x="1474" y="2568"/>
              <a:ext cx="45" cy="31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248" name="Text Box 104"/>
            <p:cNvSpPr txBox="1">
              <a:spLocks noChangeArrowheads="1"/>
            </p:cNvSpPr>
            <p:nvPr/>
          </p:nvSpPr>
          <p:spPr bwMode="auto">
            <a:xfrm>
              <a:off x="1429" y="2387"/>
              <a:ext cx="235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 b="1" dirty="0"/>
                <a:t>B</a:t>
              </a:r>
              <a:endParaRPr lang="en-US" sz="2800" dirty="0"/>
            </a:p>
          </p:txBody>
        </p:sp>
        <p:grpSp>
          <p:nvGrpSpPr>
            <p:cNvPr id="5" name="Group 111"/>
            <p:cNvGrpSpPr>
              <a:grpSpLocks/>
            </p:cNvGrpSpPr>
            <p:nvPr/>
          </p:nvGrpSpPr>
          <p:grpSpPr bwMode="auto">
            <a:xfrm>
              <a:off x="1292" y="2205"/>
              <a:ext cx="952" cy="967"/>
              <a:chOff x="159" y="1525"/>
              <a:chExt cx="1777" cy="1610"/>
            </a:xfrm>
          </p:grpSpPr>
          <p:sp>
            <p:nvSpPr>
              <p:cNvPr id="7250" name="Line 112"/>
              <p:cNvSpPr>
                <a:spLocks noChangeShapeType="1"/>
              </p:cNvSpPr>
              <p:nvPr/>
            </p:nvSpPr>
            <p:spPr bwMode="auto">
              <a:xfrm>
                <a:off x="431" y="1525"/>
                <a:ext cx="0" cy="131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251" name="Line 113"/>
              <p:cNvSpPr>
                <a:spLocks noChangeShapeType="1"/>
              </p:cNvSpPr>
              <p:nvPr/>
            </p:nvSpPr>
            <p:spPr bwMode="auto">
              <a:xfrm>
                <a:off x="431" y="2841"/>
                <a:ext cx="1270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252" name="Text Box 114"/>
              <p:cNvSpPr txBox="1">
                <a:spLocks noChangeArrowheads="1"/>
              </p:cNvSpPr>
              <p:nvPr/>
            </p:nvSpPr>
            <p:spPr bwMode="auto">
              <a:xfrm>
                <a:off x="159" y="2751"/>
                <a:ext cx="317" cy="3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/>
                  <a:t>O</a:t>
                </a:r>
              </a:p>
            </p:txBody>
          </p:sp>
          <p:sp>
            <p:nvSpPr>
              <p:cNvPr id="7253" name="Text Box 115"/>
              <p:cNvSpPr txBox="1">
                <a:spLocks noChangeArrowheads="1"/>
              </p:cNvSpPr>
              <p:nvPr/>
            </p:nvSpPr>
            <p:spPr bwMode="auto">
              <a:xfrm>
                <a:off x="159" y="1525"/>
                <a:ext cx="22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200">
                    <a:solidFill>
                      <a:srgbClr val="FF0000"/>
                    </a:solidFill>
                  </a:rPr>
                  <a:t>Y</a:t>
                </a:r>
              </a:p>
            </p:txBody>
          </p:sp>
          <p:sp>
            <p:nvSpPr>
              <p:cNvPr id="7254" name="Text Box 116"/>
              <p:cNvSpPr txBox="1">
                <a:spLocks noChangeArrowheads="1"/>
              </p:cNvSpPr>
              <p:nvPr/>
            </p:nvSpPr>
            <p:spPr bwMode="auto">
              <a:xfrm>
                <a:off x="1656" y="2795"/>
                <a:ext cx="228" cy="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>
                    <a:solidFill>
                      <a:srgbClr val="FF0000"/>
                    </a:solidFill>
                  </a:rPr>
                  <a:t>X</a:t>
                </a:r>
              </a:p>
            </p:txBody>
          </p:sp>
          <p:sp>
            <p:nvSpPr>
              <p:cNvPr id="7255" name="Line 117"/>
              <p:cNvSpPr>
                <a:spLocks noChangeShapeType="1"/>
              </p:cNvSpPr>
              <p:nvPr/>
            </p:nvSpPr>
            <p:spPr bwMode="auto">
              <a:xfrm>
                <a:off x="657" y="2614"/>
                <a:ext cx="90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256" name="Line 118"/>
              <p:cNvSpPr>
                <a:spLocks noChangeShapeType="1"/>
              </p:cNvSpPr>
              <p:nvPr/>
            </p:nvSpPr>
            <p:spPr bwMode="auto">
              <a:xfrm>
                <a:off x="517" y="2614"/>
                <a:ext cx="1177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257" name="Line 119"/>
              <p:cNvSpPr>
                <a:spLocks noChangeShapeType="1"/>
              </p:cNvSpPr>
              <p:nvPr/>
            </p:nvSpPr>
            <p:spPr bwMode="auto">
              <a:xfrm flipH="1">
                <a:off x="439" y="2614"/>
                <a:ext cx="78" cy="7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258" name="Line 120"/>
              <p:cNvSpPr>
                <a:spLocks noChangeShapeType="1"/>
              </p:cNvSpPr>
              <p:nvPr/>
            </p:nvSpPr>
            <p:spPr bwMode="auto">
              <a:xfrm flipH="1">
                <a:off x="517" y="2614"/>
                <a:ext cx="78" cy="7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259" name="Line 121"/>
              <p:cNvSpPr>
                <a:spLocks noChangeShapeType="1"/>
              </p:cNvSpPr>
              <p:nvPr/>
            </p:nvSpPr>
            <p:spPr bwMode="auto">
              <a:xfrm flipH="1">
                <a:off x="595" y="2614"/>
                <a:ext cx="79" cy="7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260" name="Line 122"/>
              <p:cNvSpPr>
                <a:spLocks noChangeShapeType="1"/>
              </p:cNvSpPr>
              <p:nvPr/>
            </p:nvSpPr>
            <p:spPr bwMode="auto">
              <a:xfrm flipH="1">
                <a:off x="674" y="2614"/>
                <a:ext cx="78" cy="7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261" name="Line 123"/>
              <p:cNvSpPr>
                <a:spLocks noChangeShapeType="1"/>
              </p:cNvSpPr>
              <p:nvPr/>
            </p:nvSpPr>
            <p:spPr bwMode="auto">
              <a:xfrm flipH="1">
                <a:off x="752" y="2614"/>
                <a:ext cx="79" cy="7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262" name="Line 124"/>
              <p:cNvSpPr>
                <a:spLocks noChangeShapeType="1"/>
              </p:cNvSpPr>
              <p:nvPr/>
            </p:nvSpPr>
            <p:spPr bwMode="auto">
              <a:xfrm flipH="1">
                <a:off x="831" y="2614"/>
                <a:ext cx="78" cy="7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263" name="Line 125"/>
              <p:cNvSpPr>
                <a:spLocks noChangeShapeType="1"/>
              </p:cNvSpPr>
              <p:nvPr/>
            </p:nvSpPr>
            <p:spPr bwMode="auto">
              <a:xfrm flipH="1">
                <a:off x="909" y="2614"/>
                <a:ext cx="79" cy="7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264" name="Line 126"/>
              <p:cNvSpPr>
                <a:spLocks noChangeShapeType="1"/>
              </p:cNvSpPr>
              <p:nvPr/>
            </p:nvSpPr>
            <p:spPr bwMode="auto">
              <a:xfrm flipH="1">
                <a:off x="988" y="2614"/>
                <a:ext cx="78" cy="7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265" name="Line 127"/>
              <p:cNvSpPr>
                <a:spLocks noChangeShapeType="1"/>
              </p:cNvSpPr>
              <p:nvPr/>
            </p:nvSpPr>
            <p:spPr bwMode="auto">
              <a:xfrm flipH="1">
                <a:off x="1066" y="2614"/>
                <a:ext cx="79" cy="7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266" name="Line 128"/>
              <p:cNvSpPr>
                <a:spLocks noChangeShapeType="1"/>
              </p:cNvSpPr>
              <p:nvPr/>
            </p:nvSpPr>
            <p:spPr bwMode="auto">
              <a:xfrm flipH="1">
                <a:off x="1145" y="2614"/>
                <a:ext cx="78" cy="7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267" name="Line 129"/>
              <p:cNvSpPr>
                <a:spLocks noChangeShapeType="1"/>
              </p:cNvSpPr>
              <p:nvPr/>
            </p:nvSpPr>
            <p:spPr bwMode="auto">
              <a:xfrm flipH="1">
                <a:off x="1223" y="2614"/>
                <a:ext cx="78" cy="7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268" name="Line 130"/>
              <p:cNvSpPr>
                <a:spLocks noChangeShapeType="1"/>
              </p:cNvSpPr>
              <p:nvPr/>
            </p:nvSpPr>
            <p:spPr bwMode="auto">
              <a:xfrm flipH="1">
                <a:off x="1301" y="2614"/>
                <a:ext cx="79" cy="7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269" name="Line 131"/>
              <p:cNvSpPr>
                <a:spLocks noChangeShapeType="1"/>
              </p:cNvSpPr>
              <p:nvPr/>
            </p:nvSpPr>
            <p:spPr bwMode="auto">
              <a:xfrm flipH="1">
                <a:off x="1380" y="2614"/>
                <a:ext cx="78" cy="7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270" name="Line 132"/>
              <p:cNvSpPr>
                <a:spLocks noChangeShapeType="1"/>
              </p:cNvSpPr>
              <p:nvPr/>
            </p:nvSpPr>
            <p:spPr bwMode="auto">
              <a:xfrm flipH="1">
                <a:off x="1458" y="2614"/>
                <a:ext cx="79" cy="7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271" name="Line 133"/>
              <p:cNvSpPr>
                <a:spLocks noChangeShapeType="1"/>
              </p:cNvSpPr>
              <p:nvPr/>
            </p:nvSpPr>
            <p:spPr bwMode="auto">
              <a:xfrm flipH="1">
                <a:off x="1537" y="2614"/>
                <a:ext cx="78" cy="7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272" name="Line 134"/>
              <p:cNvSpPr>
                <a:spLocks noChangeShapeType="1"/>
              </p:cNvSpPr>
              <p:nvPr/>
            </p:nvSpPr>
            <p:spPr bwMode="auto">
              <a:xfrm flipH="1">
                <a:off x="1615" y="2614"/>
                <a:ext cx="79" cy="7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273" name="Text Box 135"/>
              <p:cNvSpPr txBox="1">
                <a:spLocks noChangeArrowheads="1"/>
              </p:cNvSpPr>
              <p:nvPr/>
            </p:nvSpPr>
            <p:spPr bwMode="auto">
              <a:xfrm>
                <a:off x="431" y="2341"/>
                <a:ext cx="235" cy="2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500" b="1"/>
                  <a:t>A</a:t>
                </a:r>
                <a:endParaRPr lang="en-US" sz="3200"/>
              </a:p>
            </p:txBody>
          </p:sp>
          <p:sp>
            <p:nvSpPr>
              <p:cNvPr id="7274" name="Text Box 136"/>
              <p:cNvSpPr txBox="1">
                <a:spLocks noChangeArrowheads="1"/>
              </p:cNvSpPr>
              <p:nvPr/>
            </p:nvSpPr>
            <p:spPr bwMode="auto">
              <a:xfrm>
                <a:off x="1701" y="2432"/>
                <a:ext cx="235" cy="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500" b="1"/>
                  <a:t>D</a:t>
                </a:r>
                <a:endParaRPr lang="en-US" sz="3200"/>
              </a:p>
            </p:txBody>
          </p:sp>
        </p:grpSp>
      </p:grpSp>
      <p:grpSp>
        <p:nvGrpSpPr>
          <p:cNvPr id="6" name="Group 262"/>
          <p:cNvGrpSpPr>
            <a:grpSpLocks/>
          </p:cNvGrpSpPr>
          <p:nvPr/>
        </p:nvGrpSpPr>
        <p:grpSpPr bwMode="auto">
          <a:xfrm>
            <a:off x="4500563" y="4797425"/>
            <a:ext cx="2159000" cy="1535113"/>
            <a:chOff x="2835" y="3067"/>
            <a:chExt cx="1360" cy="967"/>
          </a:xfrm>
        </p:grpSpPr>
        <p:sp>
          <p:nvSpPr>
            <p:cNvPr id="7216" name="Line 86"/>
            <p:cNvSpPr>
              <a:spLocks noChangeShapeType="1"/>
            </p:cNvSpPr>
            <p:nvPr/>
          </p:nvSpPr>
          <p:spPr bwMode="auto">
            <a:xfrm>
              <a:off x="3498" y="3430"/>
              <a:ext cx="523" cy="91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217" name="Text Box 105"/>
            <p:cNvSpPr txBox="1">
              <a:spLocks noChangeArrowheads="1"/>
            </p:cNvSpPr>
            <p:nvPr/>
          </p:nvSpPr>
          <p:spPr bwMode="auto">
            <a:xfrm>
              <a:off x="3933" y="3339"/>
              <a:ext cx="226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 b="1"/>
                <a:t>C</a:t>
              </a:r>
              <a:endParaRPr lang="en-US" sz="2800"/>
            </a:p>
          </p:txBody>
        </p:sp>
        <p:sp>
          <p:nvSpPr>
            <p:cNvPr id="7218" name="Line 138"/>
            <p:cNvSpPr>
              <a:spLocks noChangeShapeType="1"/>
            </p:cNvSpPr>
            <p:nvPr/>
          </p:nvSpPr>
          <p:spPr bwMode="auto">
            <a:xfrm flipV="1">
              <a:off x="2835" y="3566"/>
              <a:ext cx="307" cy="20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219" name="Line 140"/>
            <p:cNvSpPr>
              <a:spLocks noChangeShapeType="1"/>
            </p:cNvSpPr>
            <p:nvPr/>
          </p:nvSpPr>
          <p:spPr bwMode="auto">
            <a:xfrm flipV="1">
              <a:off x="3454" y="3430"/>
              <a:ext cx="44" cy="31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220" name="Text Box 141"/>
            <p:cNvSpPr txBox="1">
              <a:spLocks noChangeArrowheads="1"/>
            </p:cNvSpPr>
            <p:nvPr/>
          </p:nvSpPr>
          <p:spPr bwMode="auto">
            <a:xfrm>
              <a:off x="3411" y="3249"/>
              <a:ext cx="226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 b="1"/>
                <a:t>B</a:t>
              </a:r>
              <a:endParaRPr lang="en-US" sz="2800"/>
            </a:p>
          </p:txBody>
        </p:sp>
        <p:grpSp>
          <p:nvGrpSpPr>
            <p:cNvPr id="7" name="Group 142"/>
            <p:cNvGrpSpPr>
              <a:grpSpLocks/>
            </p:cNvGrpSpPr>
            <p:nvPr/>
          </p:nvGrpSpPr>
          <p:grpSpPr bwMode="auto">
            <a:xfrm>
              <a:off x="3279" y="3067"/>
              <a:ext cx="916" cy="967"/>
              <a:chOff x="159" y="1525"/>
              <a:chExt cx="1777" cy="1610"/>
            </a:xfrm>
          </p:grpSpPr>
          <p:sp>
            <p:nvSpPr>
              <p:cNvPr id="7222" name="Line 143"/>
              <p:cNvSpPr>
                <a:spLocks noChangeShapeType="1"/>
              </p:cNvSpPr>
              <p:nvPr/>
            </p:nvSpPr>
            <p:spPr bwMode="auto">
              <a:xfrm>
                <a:off x="431" y="1525"/>
                <a:ext cx="0" cy="131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223" name="Line 144"/>
              <p:cNvSpPr>
                <a:spLocks noChangeShapeType="1"/>
              </p:cNvSpPr>
              <p:nvPr/>
            </p:nvSpPr>
            <p:spPr bwMode="auto">
              <a:xfrm>
                <a:off x="431" y="2841"/>
                <a:ext cx="1270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224" name="Text Box 145"/>
              <p:cNvSpPr txBox="1">
                <a:spLocks noChangeArrowheads="1"/>
              </p:cNvSpPr>
              <p:nvPr/>
            </p:nvSpPr>
            <p:spPr bwMode="auto">
              <a:xfrm>
                <a:off x="159" y="2751"/>
                <a:ext cx="317" cy="3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/>
                  <a:t>O</a:t>
                </a:r>
              </a:p>
            </p:txBody>
          </p:sp>
          <p:sp>
            <p:nvSpPr>
              <p:cNvPr id="7225" name="Text Box 146"/>
              <p:cNvSpPr txBox="1">
                <a:spLocks noChangeArrowheads="1"/>
              </p:cNvSpPr>
              <p:nvPr/>
            </p:nvSpPr>
            <p:spPr bwMode="auto">
              <a:xfrm>
                <a:off x="159" y="1525"/>
                <a:ext cx="22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200">
                    <a:solidFill>
                      <a:srgbClr val="FF0000"/>
                    </a:solidFill>
                  </a:rPr>
                  <a:t>Y</a:t>
                </a:r>
              </a:p>
            </p:txBody>
          </p:sp>
          <p:sp>
            <p:nvSpPr>
              <p:cNvPr id="7226" name="Text Box 147"/>
              <p:cNvSpPr txBox="1">
                <a:spLocks noChangeArrowheads="1"/>
              </p:cNvSpPr>
              <p:nvPr/>
            </p:nvSpPr>
            <p:spPr bwMode="auto">
              <a:xfrm>
                <a:off x="1656" y="2795"/>
                <a:ext cx="228" cy="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>
                    <a:solidFill>
                      <a:srgbClr val="FF0000"/>
                    </a:solidFill>
                  </a:rPr>
                  <a:t>X</a:t>
                </a:r>
              </a:p>
            </p:txBody>
          </p:sp>
          <p:sp>
            <p:nvSpPr>
              <p:cNvPr id="7227" name="Line 148"/>
              <p:cNvSpPr>
                <a:spLocks noChangeShapeType="1"/>
              </p:cNvSpPr>
              <p:nvPr/>
            </p:nvSpPr>
            <p:spPr bwMode="auto">
              <a:xfrm>
                <a:off x="657" y="2614"/>
                <a:ext cx="90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228" name="Line 149"/>
              <p:cNvSpPr>
                <a:spLocks noChangeShapeType="1"/>
              </p:cNvSpPr>
              <p:nvPr/>
            </p:nvSpPr>
            <p:spPr bwMode="auto">
              <a:xfrm>
                <a:off x="517" y="2614"/>
                <a:ext cx="1177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229" name="Line 150"/>
              <p:cNvSpPr>
                <a:spLocks noChangeShapeType="1"/>
              </p:cNvSpPr>
              <p:nvPr/>
            </p:nvSpPr>
            <p:spPr bwMode="auto">
              <a:xfrm flipH="1">
                <a:off x="439" y="2614"/>
                <a:ext cx="78" cy="7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230" name="Line 151"/>
              <p:cNvSpPr>
                <a:spLocks noChangeShapeType="1"/>
              </p:cNvSpPr>
              <p:nvPr/>
            </p:nvSpPr>
            <p:spPr bwMode="auto">
              <a:xfrm flipH="1">
                <a:off x="517" y="2614"/>
                <a:ext cx="78" cy="7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231" name="Line 152"/>
              <p:cNvSpPr>
                <a:spLocks noChangeShapeType="1"/>
              </p:cNvSpPr>
              <p:nvPr/>
            </p:nvSpPr>
            <p:spPr bwMode="auto">
              <a:xfrm flipH="1">
                <a:off x="595" y="2614"/>
                <a:ext cx="79" cy="7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232" name="Line 153"/>
              <p:cNvSpPr>
                <a:spLocks noChangeShapeType="1"/>
              </p:cNvSpPr>
              <p:nvPr/>
            </p:nvSpPr>
            <p:spPr bwMode="auto">
              <a:xfrm flipH="1">
                <a:off x="674" y="2614"/>
                <a:ext cx="78" cy="7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233" name="Line 154"/>
              <p:cNvSpPr>
                <a:spLocks noChangeShapeType="1"/>
              </p:cNvSpPr>
              <p:nvPr/>
            </p:nvSpPr>
            <p:spPr bwMode="auto">
              <a:xfrm flipH="1">
                <a:off x="752" y="2614"/>
                <a:ext cx="79" cy="7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234" name="Line 155"/>
              <p:cNvSpPr>
                <a:spLocks noChangeShapeType="1"/>
              </p:cNvSpPr>
              <p:nvPr/>
            </p:nvSpPr>
            <p:spPr bwMode="auto">
              <a:xfrm flipH="1">
                <a:off x="831" y="2614"/>
                <a:ext cx="78" cy="7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235" name="Line 156"/>
              <p:cNvSpPr>
                <a:spLocks noChangeShapeType="1"/>
              </p:cNvSpPr>
              <p:nvPr/>
            </p:nvSpPr>
            <p:spPr bwMode="auto">
              <a:xfrm flipH="1">
                <a:off x="909" y="2614"/>
                <a:ext cx="79" cy="7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236" name="Line 157"/>
              <p:cNvSpPr>
                <a:spLocks noChangeShapeType="1"/>
              </p:cNvSpPr>
              <p:nvPr/>
            </p:nvSpPr>
            <p:spPr bwMode="auto">
              <a:xfrm flipH="1">
                <a:off x="988" y="2614"/>
                <a:ext cx="78" cy="7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237" name="Line 158"/>
              <p:cNvSpPr>
                <a:spLocks noChangeShapeType="1"/>
              </p:cNvSpPr>
              <p:nvPr/>
            </p:nvSpPr>
            <p:spPr bwMode="auto">
              <a:xfrm flipH="1">
                <a:off x="1066" y="2614"/>
                <a:ext cx="79" cy="7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238" name="Line 159"/>
              <p:cNvSpPr>
                <a:spLocks noChangeShapeType="1"/>
              </p:cNvSpPr>
              <p:nvPr/>
            </p:nvSpPr>
            <p:spPr bwMode="auto">
              <a:xfrm flipH="1">
                <a:off x="1145" y="2614"/>
                <a:ext cx="78" cy="7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239" name="Line 160"/>
              <p:cNvSpPr>
                <a:spLocks noChangeShapeType="1"/>
              </p:cNvSpPr>
              <p:nvPr/>
            </p:nvSpPr>
            <p:spPr bwMode="auto">
              <a:xfrm flipH="1">
                <a:off x="1223" y="2614"/>
                <a:ext cx="78" cy="7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240" name="Line 161"/>
              <p:cNvSpPr>
                <a:spLocks noChangeShapeType="1"/>
              </p:cNvSpPr>
              <p:nvPr/>
            </p:nvSpPr>
            <p:spPr bwMode="auto">
              <a:xfrm flipH="1">
                <a:off x="1301" y="2614"/>
                <a:ext cx="79" cy="7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241" name="Line 162"/>
              <p:cNvSpPr>
                <a:spLocks noChangeShapeType="1"/>
              </p:cNvSpPr>
              <p:nvPr/>
            </p:nvSpPr>
            <p:spPr bwMode="auto">
              <a:xfrm flipH="1">
                <a:off x="1380" y="2614"/>
                <a:ext cx="78" cy="7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242" name="Line 163"/>
              <p:cNvSpPr>
                <a:spLocks noChangeShapeType="1"/>
              </p:cNvSpPr>
              <p:nvPr/>
            </p:nvSpPr>
            <p:spPr bwMode="auto">
              <a:xfrm flipH="1">
                <a:off x="1458" y="2614"/>
                <a:ext cx="79" cy="7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243" name="Line 164"/>
              <p:cNvSpPr>
                <a:spLocks noChangeShapeType="1"/>
              </p:cNvSpPr>
              <p:nvPr/>
            </p:nvSpPr>
            <p:spPr bwMode="auto">
              <a:xfrm flipH="1">
                <a:off x="1537" y="2614"/>
                <a:ext cx="78" cy="7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244" name="Line 165"/>
              <p:cNvSpPr>
                <a:spLocks noChangeShapeType="1"/>
              </p:cNvSpPr>
              <p:nvPr/>
            </p:nvSpPr>
            <p:spPr bwMode="auto">
              <a:xfrm flipH="1">
                <a:off x="1615" y="2614"/>
                <a:ext cx="79" cy="7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245" name="Text Box 166"/>
              <p:cNvSpPr txBox="1">
                <a:spLocks noChangeArrowheads="1"/>
              </p:cNvSpPr>
              <p:nvPr/>
            </p:nvSpPr>
            <p:spPr bwMode="auto">
              <a:xfrm>
                <a:off x="431" y="2341"/>
                <a:ext cx="235" cy="2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500" b="1"/>
                  <a:t>A</a:t>
                </a:r>
                <a:endParaRPr lang="en-US" sz="3200"/>
              </a:p>
            </p:txBody>
          </p:sp>
          <p:sp>
            <p:nvSpPr>
              <p:cNvPr id="7246" name="Text Box 167"/>
              <p:cNvSpPr txBox="1">
                <a:spLocks noChangeArrowheads="1"/>
              </p:cNvSpPr>
              <p:nvPr/>
            </p:nvSpPr>
            <p:spPr bwMode="auto">
              <a:xfrm>
                <a:off x="1701" y="2432"/>
                <a:ext cx="235" cy="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500" b="1"/>
                  <a:t>D</a:t>
                </a:r>
                <a:endParaRPr lang="en-US" sz="3200"/>
              </a:p>
            </p:txBody>
          </p:sp>
        </p:grpSp>
      </p:grpSp>
      <p:sp>
        <p:nvSpPr>
          <p:cNvPr id="7183" name="Line 168"/>
          <p:cNvSpPr>
            <a:spLocks noChangeShapeType="1"/>
          </p:cNvSpPr>
          <p:nvPr/>
        </p:nvSpPr>
        <p:spPr bwMode="auto">
          <a:xfrm>
            <a:off x="6875463" y="5486400"/>
            <a:ext cx="431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7184" name="Line 229"/>
          <p:cNvSpPr>
            <a:spLocks noChangeShapeType="1"/>
          </p:cNvSpPr>
          <p:nvPr/>
        </p:nvSpPr>
        <p:spPr bwMode="auto">
          <a:xfrm>
            <a:off x="7812088" y="5341938"/>
            <a:ext cx="863600" cy="14446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7185" name="Text Box 230"/>
          <p:cNvSpPr txBox="1">
            <a:spLocks noChangeArrowheads="1"/>
          </p:cNvSpPr>
          <p:nvPr/>
        </p:nvSpPr>
        <p:spPr bwMode="auto">
          <a:xfrm>
            <a:off x="8531225" y="5197475"/>
            <a:ext cx="37306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300" b="1"/>
              <a:t>C</a:t>
            </a:r>
            <a:endParaRPr lang="en-US" sz="2800"/>
          </a:p>
        </p:txBody>
      </p:sp>
      <p:sp>
        <p:nvSpPr>
          <p:cNvPr id="7186" name="Line 232"/>
          <p:cNvSpPr>
            <a:spLocks noChangeShapeType="1"/>
          </p:cNvSpPr>
          <p:nvPr/>
        </p:nvSpPr>
        <p:spPr bwMode="auto">
          <a:xfrm flipV="1">
            <a:off x="7740650" y="5341938"/>
            <a:ext cx="71438" cy="5016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7187" name="Text Box 233"/>
          <p:cNvSpPr txBox="1">
            <a:spLocks noChangeArrowheads="1"/>
          </p:cNvSpPr>
          <p:nvPr/>
        </p:nvSpPr>
        <p:spPr bwMode="auto">
          <a:xfrm>
            <a:off x="7669213" y="5054600"/>
            <a:ext cx="373062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300" b="1"/>
              <a:t>B</a:t>
            </a:r>
            <a:endParaRPr lang="en-US" sz="2800"/>
          </a:p>
        </p:txBody>
      </p:sp>
      <p:grpSp>
        <p:nvGrpSpPr>
          <p:cNvPr id="8" name="Group 234"/>
          <p:cNvGrpSpPr>
            <a:grpSpLocks/>
          </p:cNvGrpSpPr>
          <p:nvPr/>
        </p:nvGrpSpPr>
        <p:grpSpPr bwMode="auto">
          <a:xfrm>
            <a:off x="7451725" y="4765675"/>
            <a:ext cx="1511300" cy="1535113"/>
            <a:chOff x="159" y="1525"/>
            <a:chExt cx="1777" cy="1610"/>
          </a:xfrm>
        </p:grpSpPr>
        <p:sp>
          <p:nvSpPr>
            <p:cNvPr id="7191" name="Line 235"/>
            <p:cNvSpPr>
              <a:spLocks noChangeShapeType="1"/>
            </p:cNvSpPr>
            <p:nvPr/>
          </p:nvSpPr>
          <p:spPr bwMode="auto">
            <a:xfrm>
              <a:off x="431" y="1525"/>
              <a:ext cx="0" cy="131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192" name="Line 236"/>
            <p:cNvSpPr>
              <a:spLocks noChangeShapeType="1"/>
            </p:cNvSpPr>
            <p:nvPr/>
          </p:nvSpPr>
          <p:spPr bwMode="auto">
            <a:xfrm>
              <a:off x="431" y="2841"/>
              <a:ext cx="127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193" name="Text Box 237"/>
            <p:cNvSpPr txBox="1">
              <a:spLocks noChangeArrowheads="1"/>
            </p:cNvSpPr>
            <p:nvPr/>
          </p:nvSpPr>
          <p:spPr bwMode="auto">
            <a:xfrm>
              <a:off x="159" y="2751"/>
              <a:ext cx="317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O</a:t>
              </a:r>
            </a:p>
          </p:txBody>
        </p:sp>
        <p:sp>
          <p:nvSpPr>
            <p:cNvPr id="7194" name="Text Box 238"/>
            <p:cNvSpPr txBox="1">
              <a:spLocks noChangeArrowheads="1"/>
            </p:cNvSpPr>
            <p:nvPr/>
          </p:nvSpPr>
          <p:spPr bwMode="auto">
            <a:xfrm>
              <a:off x="159" y="1525"/>
              <a:ext cx="2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solidFill>
                    <a:srgbClr val="FF0000"/>
                  </a:solidFill>
                </a:rPr>
                <a:t>Y</a:t>
              </a:r>
            </a:p>
          </p:txBody>
        </p:sp>
        <p:sp>
          <p:nvSpPr>
            <p:cNvPr id="7195" name="Text Box 239"/>
            <p:cNvSpPr txBox="1">
              <a:spLocks noChangeArrowheads="1"/>
            </p:cNvSpPr>
            <p:nvPr/>
          </p:nvSpPr>
          <p:spPr bwMode="auto">
            <a:xfrm>
              <a:off x="1656" y="2795"/>
              <a:ext cx="228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7196" name="Line 240"/>
            <p:cNvSpPr>
              <a:spLocks noChangeShapeType="1"/>
            </p:cNvSpPr>
            <p:nvPr/>
          </p:nvSpPr>
          <p:spPr bwMode="auto">
            <a:xfrm>
              <a:off x="657" y="2614"/>
              <a:ext cx="90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197" name="Line 241"/>
            <p:cNvSpPr>
              <a:spLocks noChangeShapeType="1"/>
            </p:cNvSpPr>
            <p:nvPr/>
          </p:nvSpPr>
          <p:spPr bwMode="auto">
            <a:xfrm>
              <a:off x="517" y="2614"/>
              <a:ext cx="117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198" name="Line 242"/>
            <p:cNvSpPr>
              <a:spLocks noChangeShapeType="1"/>
            </p:cNvSpPr>
            <p:nvPr/>
          </p:nvSpPr>
          <p:spPr bwMode="auto">
            <a:xfrm flipH="1">
              <a:off x="439" y="2614"/>
              <a:ext cx="78" cy="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199" name="Line 243"/>
            <p:cNvSpPr>
              <a:spLocks noChangeShapeType="1"/>
            </p:cNvSpPr>
            <p:nvPr/>
          </p:nvSpPr>
          <p:spPr bwMode="auto">
            <a:xfrm flipH="1">
              <a:off x="517" y="2614"/>
              <a:ext cx="78" cy="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200" name="Line 244"/>
            <p:cNvSpPr>
              <a:spLocks noChangeShapeType="1"/>
            </p:cNvSpPr>
            <p:nvPr/>
          </p:nvSpPr>
          <p:spPr bwMode="auto">
            <a:xfrm flipH="1">
              <a:off x="595" y="2614"/>
              <a:ext cx="79" cy="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201" name="Line 245"/>
            <p:cNvSpPr>
              <a:spLocks noChangeShapeType="1"/>
            </p:cNvSpPr>
            <p:nvPr/>
          </p:nvSpPr>
          <p:spPr bwMode="auto">
            <a:xfrm flipH="1">
              <a:off x="674" y="2614"/>
              <a:ext cx="78" cy="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202" name="Line 246"/>
            <p:cNvSpPr>
              <a:spLocks noChangeShapeType="1"/>
            </p:cNvSpPr>
            <p:nvPr/>
          </p:nvSpPr>
          <p:spPr bwMode="auto">
            <a:xfrm flipH="1">
              <a:off x="752" y="2614"/>
              <a:ext cx="79" cy="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203" name="Line 247"/>
            <p:cNvSpPr>
              <a:spLocks noChangeShapeType="1"/>
            </p:cNvSpPr>
            <p:nvPr/>
          </p:nvSpPr>
          <p:spPr bwMode="auto">
            <a:xfrm flipH="1">
              <a:off x="831" y="2614"/>
              <a:ext cx="78" cy="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204" name="Line 248"/>
            <p:cNvSpPr>
              <a:spLocks noChangeShapeType="1"/>
            </p:cNvSpPr>
            <p:nvPr/>
          </p:nvSpPr>
          <p:spPr bwMode="auto">
            <a:xfrm flipH="1">
              <a:off x="909" y="2614"/>
              <a:ext cx="79" cy="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205" name="Line 249"/>
            <p:cNvSpPr>
              <a:spLocks noChangeShapeType="1"/>
            </p:cNvSpPr>
            <p:nvPr/>
          </p:nvSpPr>
          <p:spPr bwMode="auto">
            <a:xfrm flipH="1">
              <a:off x="988" y="2614"/>
              <a:ext cx="78" cy="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206" name="Line 250"/>
            <p:cNvSpPr>
              <a:spLocks noChangeShapeType="1"/>
            </p:cNvSpPr>
            <p:nvPr/>
          </p:nvSpPr>
          <p:spPr bwMode="auto">
            <a:xfrm flipH="1">
              <a:off x="1066" y="2614"/>
              <a:ext cx="79" cy="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207" name="Line 251"/>
            <p:cNvSpPr>
              <a:spLocks noChangeShapeType="1"/>
            </p:cNvSpPr>
            <p:nvPr/>
          </p:nvSpPr>
          <p:spPr bwMode="auto">
            <a:xfrm flipH="1">
              <a:off x="1145" y="2614"/>
              <a:ext cx="78" cy="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208" name="Line 252"/>
            <p:cNvSpPr>
              <a:spLocks noChangeShapeType="1"/>
            </p:cNvSpPr>
            <p:nvPr/>
          </p:nvSpPr>
          <p:spPr bwMode="auto">
            <a:xfrm flipH="1">
              <a:off x="1223" y="2614"/>
              <a:ext cx="78" cy="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209" name="Line 253"/>
            <p:cNvSpPr>
              <a:spLocks noChangeShapeType="1"/>
            </p:cNvSpPr>
            <p:nvPr/>
          </p:nvSpPr>
          <p:spPr bwMode="auto">
            <a:xfrm flipH="1">
              <a:off x="1301" y="2614"/>
              <a:ext cx="79" cy="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210" name="Line 254"/>
            <p:cNvSpPr>
              <a:spLocks noChangeShapeType="1"/>
            </p:cNvSpPr>
            <p:nvPr/>
          </p:nvSpPr>
          <p:spPr bwMode="auto">
            <a:xfrm flipH="1">
              <a:off x="1380" y="2614"/>
              <a:ext cx="78" cy="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211" name="Line 255"/>
            <p:cNvSpPr>
              <a:spLocks noChangeShapeType="1"/>
            </p:cNvSpPr>
            <p:nvPr/>
          </p:nvSpPr>
          <p:spPr bwMode="auto">
            <a:xfrm flipH="1">
              <a:off x="1458" y="2614"/>
              <a:ext cx="79" cy="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212" name="Line 256"/>
            <p:cNvSpPr>
              <a:spLocks noChangeShapeType="1"/>
            </p:cNvSpPr>
            <p:nvPr/>
          </p:nvSpPr>
          <p:spPr bwMode="auto">
            <a:xfrm flipH="1">
              <a:off x="1537" y="2614"/>
              <a:ext cx="78" cy="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213" name="Line 257"/>
            <p:cNvSpPr>
              <a:spLocks noChangeShapeType="1"/>
            </p:cNvSpPr>
            <p:nvPr/>
          </p:nvSpPr>
          <p:spPr bwMode="auto">
            <a:xfrm flipH="1">
              <a:off x="1615" y="2614"/>
              <a:ext cx="79" cy="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214" name="Text Box 258"/>
            <p:cNvSpPr txBox="1">
              <a:spLocks noChangeArrowheads="1"/>
            </p:cNvSpPr>
            <p:nvPr/>
          </p:nvSpPr>
          <p:spPr bwMode="auto">
            <a:xfrm>
              <a:off x="431" y="2341"/>
              <a:ext cx="235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500" b="1"/>
                <a:t>A</a:t>
              </a:r>
              <a:endParaRPr lang="en-US" sz="3200"/>
            </a:p>
          </p:txBody>
        </p:sp>
        <p:sp>
          <p:nvSpPr>
            <p:cNvPr id="7215" name="Text Box 259"/>
            <p:cNvSpPr txBox="1">
              <a:spLocks noChangeArrowheads="1"/>
            </p:cNvSpPr>
            <p:nvPr/>
          </p:nvSpPr>
          <p:spPr bwMode="auto">
            <a:xfrm>
              <a:off x="1701" y="2432"/>
              <a:ext cx="235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500" b="1"/>
                <a:t>D</a:t>
              </a:r>
              <a:endParaRPr lang="en-US" sz="3200"/>
            </a:p>
          </p:txBody>
        </p:sp>
      </p:grpSp>
      <p:sp>
        <p:nvSpPr>
          <p:cNvPr id="161" name="Line 85"/>
          <p:cNvSpPr>
            <a:spLocks noChangeShapeType="1"/>
          </p:cNvSpPr>
          <p:nvPr/>
        </p:nvSpPr>
        <p:spPr bwMode="auto">
          <a:xfrm flipV="1">
            <a:off x="1828800" y="3657600"/>
            <a:ext cx="2286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62" name="Line 85"/>
          <p:cNvSpPr>
            <a:spLocks noChangeShapeType="1"/>
          </p:cNvSpPr>
          <p:nvPr/>
        </p:nvSpPr>
        <p:spPr bwMode="auto">
          <a:xfrm flipV="1">
            <a:off x="3962400" y="3657600"/>
            <a:ext cx="2286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71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71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717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uiExpand="1" build="p"/>
      <p:bldP spid="7180" grpId="0" animBg="1"/>
      <p:bldP spid="7183" grpId="0" animBg="1"/>
      <p:bldP spid="161" grpId="0" animBg="1"/>
      <p:bldP spid="16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smtClean="0"/>
              <a:t>Loop Closure Equation (Contd..)</a:t>
            </a:r>
          </a:p>
        </p:txBody>
      </p:sp>
      <p:sp>
        <p:nvSpPr>
          <p:cNvPr id="8196" name="Rectangle 13"/>
          <p:cNvSpPr>
            <a:spLocks noGrp="1" noChangeArrowheads="1"/>
          </p:cNvSpPr>
          <p:nvPr>
            <p:ph idx="1"/>
          </p:nvPr>
        </p:nvSpPr>
        <p:spPr>
          <a:xfrm>
            <a:off x="3429000" y="1219200"/>
            <a:ext cx="57150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LCE for the OCM shown in Fig. 1 is written as    	</a:t>
            </a:r>
          </a:p>
          <a:p>
            <a:r>
              <a:rPr lang="en-US" sz="2400" dirty="0" smtClean="0">
                <a:solidFill>
                  <a:srgbClr val="A721A7"/>
                </a:solidFill>
              </a:rPr>
              <a:t>P</a:t>
            </a:r>
            <a:r>
              <a:rPr lang="en-US" sz="2400" baseline="-25000" dirty="0" smtClean="0">
                <a:solidFill>
                  <a:srgbClr val="A721A7"/>
                </a:solidFill>
              </a:rPr>
              <a:t>QP</a:t>
            </a:r>
            <a:r>
              <a:rPr lang="en-US" sz="2400" dirty="0" smtClean="0">
                <a:solidFill>
                  <a:srgbClr val="A721A7"/>
                </a:solidFill>
              </a:rPr>
              <a:t>+P</a:t>
            </a:r>
            <a:r>
              <a:rPr lang="en-US" sz="2400" baseline="-25000" dirty="0" smtClean="0">
                <a:solidFill>
                  <a:srgbClr val="A721A7"/>
                </a:solidFill>
              </a:rPr>
              <a:t>RQ</a:t>
            </a:r>
            <a:r>
              <a:rPr lang="en-US" sz="2400" dirty="0" smtClean="0">
                <a:solidFill>
                  <a:srgbClr val="A721A7"/>
                </a:solidFill>
              </a:rPr>
              <a:t>+P</a:t>
            </a:r>
            <a:r>
              <a:rPr lang="en-US" sz="2400" baseline="-25000" dirty="0" smtClean="0">
                <a:solidFill>
                  <a:srgbClr val="A721A7"/>
                </a:solidFill>
              </a:rPr>
              <a:t>SR</a:t>
            </a:r>
            <a:r>
              <a:rPr lang="en-US" sz="2400" dirty="0" smtClean="0">
                <a:solidFill>
                  <a:srgbClr val="A721A7"/>
                </a:solidFill>
              </a:rPr>
              <a:t>+P</a:t>
            </a:r>
            <a:r>
              <a:rPr lang="en-US" sz="2400" baseline="-25000" dirty="0" smtClean="0">
                <a:solidFill>
                  <a:srgbClr val="A721A7"/>
                </a:solidFill>
              </a:rPr>
              <a:t>PS</a:t>
            </a:r>
            <a:r>
              <a:rPr lang="en-US" sz="2400" dirty="0" smtClean="0">
                <a:solidFill>
                  <a:srgbClr val="A721A7"/>
                </a:solidFill>
              </a:rPr>
              <a:t>=0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LCE for the QRM mechanism shown in Fig. 2 </a:t>
            </a:r>
          </a:p>
          <a:p>
            <a:r>
              <a:rPr lang="en-US" sz="2400" dirty="0" smtClean="0"/>
              <a:t>Two loops are there</a:t>
            </a:r>
          </a:p>
          <a:p>
            <a:pPr lvl="1"/>
            <a:r>
              <a:rPr lang="en-US" sz="2000" dirty="0" smtClean="0"/>
              <a:t>ABCDA</a:t>
            </a:r>
          </a:p>
          <a:p>
            <a:pPr lvl="1"/>
            <a:r>
              <a:rPr lang="en-US" sz="2000" dirty="0" smtClean="0"/>
              <a:t>BMNOB</a:t>
            </a:r>
          </a:p>
          <a:p>
            <a:pPr lvl="1">
              <a:buFontTx/>
              <a:buNone/>
            </a:pPr>
            <a:r>
              <a:rPr lang="en-US" sz="2000" dirty="0" smtClean="0">
                <a:solidFill>
                  <a:srgbClr val="A721A7"/>
                </a:solidFill>
              </a:rPr>
              <a:t>	P</a:t>
            </a:r>
            <a:r>
              <a:rPr lang="en-US" sz="2000" baseline="-25000" dirty="0" smtClean="0">
                <a:solidFill>
                  <a:srgbClr val="A721A7"/>
                </a:solidFill>
              </a:rPr>
              <a:t>DB</a:t>
            </a:r>
            <a:r>
              <a:rPr lang="en-US" sz="2000" dirty="0" smtClean="0">
                <a:solidFill>
                  <a:srgbClr val="A721A7"/>
                </a:solidFill>
              </a:rPr>
              <a:t>+P</a:t>
            </a:r>
            <a:r>
              <a:rPr lang="en-US" sz="2000" baseline="-25000" dirty="0" smtClean="0">
                <a:solidFill>
                  <a:srgbClr val="A721A7"/>
                </a:solidFill>
              </a:rPr>
              <a:t>CD</a:t>
            </a:r>
            <a:r>
              <a:rPr lang="en-US" sz="2000" dirty="0" smtClean="0">
                <a:solidFill>
                  <a:srgbClr val="A721A7"/>
                </a:solidFill>
              </a:rPr>
              <a:t>+P</a:t>
            </a:r>
            <a:r>
              <a:rPr lang="en-US" sz="2000" baseline="-25000" dirty="0" smtClean="0">
                <a:solidFill>
                  <a:srgbClr val="A721A7"/>
                </a:solidFill>
              </a:rPr>
              <a:t>AC</a:t>
            </a:r>
            <a:r>
              <a:rPr lang="en-US" sz="2000" dirty="0" smtClean="0">
                <a:solidFill>
                  <a:srgbClr val="A721A7"/>
                </a:solidFill>
              </a:rPr>
              <a:t>+P</a:t>
            </a:r>
            <a:r>
              <a:rPr lang="en-US" sz="2000" baseline="-25000" dirty="0" smtClean="0">
                <a:solidFill>
                  <a:srgbClr val="A721A7"/>
                </a:solidFill>
              </a:rPr>
              <a:t>BA</a:t>
            </a:r>
            <a:r>
              <a:rPr lang="en-US" sz="2000" dirty="0" smtClean="0">
                <a:solidFill>
                  <a:srgbClr val="A721A7"/>
                </a:solidFill>
              </a:rPr>
              <a:t>=0</a:t>
            </a:r>
          </a:p>
          <a:p>
            <a:pPr lvl="1">
              <a:buFontTx/>
              <a:buNone/>
            </a:pPr>
            <a:r>
              <a:rPr lang="en-US" sz="2000" dirty="0" smtClean="0">
                <a:solidFill>
                  <a:srgbClr val="A721A7"/>
                </a:solidFill>
              </a:rPr>
              <a:t>	P</a:t>
            </a:r>
            <a:r>
              <a:rPr lang="en-US" sz="2000" baseline="-25000" dirty="0" smtClean="0">
                <a:solidFill>
                  <a:srgbClr val="A721A7"/>
                </a:solidFill>
              </a:rPr>
              <a:t>MB</a:t>
            </a:r>
            <a:r>
              <a:rPr lang="en-US" sz="2000" dirty="0" smtClean="0">
                <a:solidFill>
                  <a:srgbClr val="A721A7"/>
                </a:solidFill>
              </a:rPr>
              <a:t>+P</a:t>
            </a:r>
            <a:r>
              <a:rPr lang="en-US" sz="2000" baseline="-25000" dirty="0" smtClean="0">
                <a:solidFill>
                  <a:srgbClr val="A721A7"/>
                </a:solidFill>
              </a:rPr>
              <a:t>NM</a:t>
            </a:r>
            <a:r>
              <a:rPr lang="en-US" sz="2000" dirty="0" smtClean="0">
                <a:solidFill>
                  <a:srgbClr val="A721A7"/>
                </a:solidFill>
              </a:rPr>
              <a:t>+P</a:t>
            </a:r>
            <a:r>
              <a:rPr lang="en-US" sz="2000" baseline="-25000" dirty="0" smtClean="0">
                <a:solidFill>
                  <a:srgbClr val="A721A7"/>
                </a:solidFill>
              </a:rPr>
              <a:t>ON</a:t>
            </a:r>
            <a:r>
              <a:rPr lang="en-US" sz="2000" dirty="0" smtClean="0">
                <a:solidFill>
                  <a:srgbClr val="A721A7"/>
                </a:solidFill>
              </a:rPr>
              <a:t>+P</a:t>
            </a:r>
            <a:r>
              <a:rPr lang="en-US" sz="2000" baseline="-25000" dirty="0" smtClean="0">
                <a:solidFill>
                  <a:srgbClr val="A721A7"/>
                </a:solidFill>
              </a:rPr>
              <a:t>BO</a:t>
            </a:r>
            <a:r>
              <a:rPr lang="en-US" sz="2000" dirty="0" smtClean="0">
                <a:solidFill>
                  <a:srgbClr val="A721A7"/>
                </a:solidFill>
              </a:rPr>
              <a:t>=0</a:t>
            </a:r>
          </a:p>
        </p:txBody>
      </p:sp>
      <p:sp>
        <p:nvSpPr>
          <p:cNvPr id="8199" name="Text Box 16"/>
          <p:cNvSpPr txBox="1">
            <a:spLocks noChangeArrowheads="1"/>
          </p:cNvSpPr>
          <p:nvPr/>
        </p:nvSpPr>
        <p:spPr bwMode="auto">
          <a:xfrm>
            <a:off x="1403350" y="2636838"/>
            <a:ext cx="115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Fig. 1</a:t>
            </a:r>
          </a:p>
        </p:txBody>
      </p:sp>
      <p:sp>
        <p:nvSpPr>
          <p:cNvPr id="8200" name="Rectangle 17"/>
          <p:cNvSpPr>
            <a:spLocks noChangeArrowheads="1"/>
          </p:cNvSpPr>
          <p:nvPr/>
        </p:nvSpPr>
        <p:spPr bwMode="auto">
          <a:xfrm>
            <a:off x="2484438" y="5300663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Fig. 2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457200" y="3045023"/>
            <a:ext cx="3124200" cy="3327202"/>
            <a:chOff x="457200" y="3045023"/>
            <a:chExt cx="3124200" cy="3327202"/>
          </a:xfrm>
        </p:grpSpPr>
        <p:pic>
          <p:nvPicPr>
            <p:cNvPr id="8198" name="Picture 1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33400" y="3124200"/>
              <a:ext cx="2790825" cy="3248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TextBox 14"/>
            <p:cNvSpPr txBox="1"/>
            <p:nvPr/>
          </p:nvSpPr>
          <p:spPr>
            <a:xfrm>
              <a:off x="457200" y="4081046"/>
              <a:ext cx="381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D,</a:t>
              </a:r>
              <a:endParaRPr lang="en-IN" sz="14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048000" y="3045023"/>
              <a:ext cx="533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, O</a:t>
              </a:r>
              <a:endParaRPr lang="en-IN" sz="1400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52400" y="1371600"/>
            <a:ext cx="3629025" cy="1495425"/>
            <a:chOff x="152400" y="1371600"/>
            <a:chExt cx="3629025" cy="1495425"/>
          </a:xfrm>
        </p:grpSpPr>
        <p:grpSp>
          <p:nvGrpSpPr>
            <p:cNvPr id="2" name="Group 12"/>
            <p:cNvGrpSpPr>
              <a:grpSpLocks/>
            </p:cNvGrpSpPr>
            <p:nvPr/>
          </p:nvGrpSpPr>
          <p:grpSpPr bwMode="auto">
            <a:xfrm>
              <a:off x="152400" y="1371600"/>
              <a:ext cx="3629025" cy="1495425"/>
              <a:chOff x="249" y="890"/>
              <a:chExt cx="2286" cy="942"/>
            </a:xfrm>
          </p:grpSpPr>
          <p:pic>
            <p:nvPicPr>
              <p:cNvPr id="8201" name="Picture 5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49" y="890"/>
                <a:ext cx="2286" cy="9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8202" name="Text Box 6"/>
              <p:cNvSpPr txBox="1">
                <a:spLocks noChangeArrowheads="1"/>
              </p:cNvSpPr>
              <p:nvPr/>
            </p:nvSpPr>
            <p:spPr bwMode="auto">
              <a:xfrm>
                <a:off x="1882" y="1389"/>
                <a:ext cx="182" cy="19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 b="1"/>
                  <a:t>P</a:t>
                </a:r>
              </a:p>
            </p:txBody>
          </p:sp>
          <p:sp>
            <p:nvSpPr>
              <p:cNvPr id="8203" name="Text Box 7"/>
              <p:cNvSpPr txBox="1">
                <a:spLocks noChangeArrowheads="1"/>
              </p:cNvSpPr>
              <p:nvPr/>
            </p:nvSpPr>
            <p:spPr bwMode="auto">
              <a:xfrm>
                <a:off x="2290" y="1071"/>
                <a:ext cx="227" cy="19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 b="1"/>
                  <a:t>Q</a:t>
                </a:r>
              </a:p>
            </p:txBody>
          </p:sp>
          <p:sp>
            <p:nvSpPr>
              <p:cNvPr id="8204" name="Text Box 8"/>
              <p:cNvSpPr txBox="1">
                <a:spLocks noChangeArrowheads="1"/>
              </p:cNvSpPr>
              <p:nvPr/>
            </p:nvSpPr>
            <p:spPr bwMode="auto">
              <a:xfrm>
                <a:off x="612" y="1253"/>
                <a:ext cx="227" cy="19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 b="1"/>
                  <a:t>R</a:t>
                </a:r>
              </a:p>
            </p:txBody>
          </p:sp>
          <p:sp>
            <p:nvSpPr>
              <p:cNvPr id="8205" name="Oval 9"/>
              <p:cNvSpPr>
                <a:spLocks noChangeArrowheads="1"/>
              </p:cNvSpPr>
              <p:nvPr/>
            </p:nvSpPr>
            <p:spPr bwMode="auto">
              <a:xfrm>
                <a:off x="2109" y="1480"/>
                <a:ext cx="45" cy="45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6" name="Oval 10"/>
              <p:cNvSpPr>
                <a:spLocks noChangeArrowheads="1"/>
              </p:cNvSpPr>
              <p:nvPr/>
            </p:nvSpPr>
            <p:spPr bwMode="auto">
              <a:xfrm>
                <a:off x="2245" y="1253"/>
                <a:ext cx="45" cy="45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7" name="Oval 11"/>
              <p:cNvSpPr>
                <a:spLocks noChangeArrowheads="1"/>
              </p:cNvSpPr>
              <p:nvPr/>
            </p:nvSpPr>
            <p:spPr bwMode="auto">
              <a:xfrm>
                <a:off x="793" y="1207"/>
                <a:ext cx="45" cy="45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533400" y="1947446"/>
              <a:ext cx="381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S,</a:t>
              </a:r>
              <a:endParaRPr lang="en-IN" sz="14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1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81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81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5181600" cy="685800"/>
          </a:xfrm>
        </p:spPr>
        <p:txBody>
          <a:bodyPr>
            <a:noAutofit/>
          </a:bodyPr>
          <a:lstStyle/>
          <a:p>
            <a:r>
              <a:rPr lang="en-US" sz="3600" dirty="0" smtClean="0"/>
              <a:t>Problem1</a:t>
            </a:r>
          </a:p>
        </p:txBody>
      </p:sp>
      <p:pic>
        <p:nvPicPr>
          <p:cNvPr id="9220" name="Picture 36" descr="trctbkin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05125" y="2767806"/>
            <a:ext cx="3333750" cy="2190750"/>
          </a:xfrm>
          <a:noFill/>
        </p:spPr>
      </p:pic>
      <p:sp>
        <p:nvSpPr>
          <p:cNvPr id="9221" name="TextBox 5"/>
          <p:cNvSpPr txBox="1">
            <a:spLocks noChangeArrowheads="1"/>
          </p:cNvSpPr>
          <p:nvPr/>
        </p:nvSpPr>
        <p:spPr bwMode="auto">
          <a:xfrm>
            <a:off x="214313" y="1143000"/>
            <a:ext cx="87153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Find the </a:t>
            </a:r>
            <a:r>
              <a:rPr lang="en-US" dirty="0" smtClean="0"/>
              <a:t>loop </a:t>
            </a:r>
            <a:r>
              <a:rPr lang="en-US" dirty="0"/>
              <a:t>closure equation for the mechanism shown (Link 2 is fixed)</a:t>
            </a:r>
          </a:p>
          <a:p>
            <a:r>
              <a:rPr lang="en-US" dirty="0"/>
              <a:t>								</a:t>
            </a:r>
            <a:r>
              <a:rPr lang="en-US" u="sng" dirty="0"/>
              <a:t>LCE:</a:t>
            </a:r>
          </a:p>
          <a:p>
            <a:r>
              <a:rPr lang="en-US" dirty="0"/>
              <a:t>				The loop is </a:t>
            </a:r>
            <a:r>
              <a:rPr lang="en-US" dirty="0" err="1"/>
              <a:t>bcdefgab</a:t>
            </a:r>
            <a:r>
              <a:rPr lang="en-US" dirty="0"/>
              <a:t> </a:t>
            </a:r>
          </a:p>
          <a:p>
            <a:r>
              <a:rPr lang="en-US" dirty="0"/>
              <a:t>				</a:t>
            </a:r>
            <a:r>
              <a:rPr lang="en-US" dirty="0" err="1"/>
              <a:t>P</a:t>
            </a:r>
            <a:r>
              <a:rPr lang="en-US" baseline="-25000" dirty="0" err="1"/>
              <a:t>cb</a:t>
            </a:r>
            <a:r>
              <a:rPr lang="en-US" dirty="0" err="1"/>
              <a:t>+P</a:t>
            </a:r>
            <a:r>
              <a:rPr lang="en-US" baseline="-25000" dirty="0" err="1"/>
              <a:t>dc</a:t>
            </a:r>
            <a:r>
              <a:rPr lang="en-US" dirty="0" err="1"/>
              <a:t>+P</a:t>
            </a:r>
            <a:r>
              <a:rPr lang="en-US" baseline="-25000" dirty="0" err="1"/>
              <a:t>ed</a:t>
            </a:r>
            <a:r>
              <a:rPr lang="en-US" dirty="0" err="1"/>
              <a:t>+P</a:t>
            </a:r>
            <a:r>
              <a:rPr lang="en-US" baseline="-25000" dirty="0" err="1"/>
              <a:t>fe</a:t>
            </a:r>
            <a:r>
              <a:rPr lang="en-US" dirty="0" err="1"/>
              <a:t>+P</a:t>
            </a:r>
            <a:r>
              <a:rPr lang="en-US" baseline="-25000" dirty="0" err="1"/>
              <a:t>gf</a:t>
            </a:r>
            <a:r>
              <a:rPr lang="en-US" dirty="0" err="1"/>
              <a:t>+P</a:t>
            </a:r>
            <a:r>
              <a:rPr lang="en-US" baseline="-25000" dirty="0" err="1"/>
              <a:t>ag</a:t>
            </a:r>
            <a:r>
              <a:rPr lang="en-US" dirty="0" err="1"/>
              <a:t>+P</a:t>
            </a:r>
            <a:r>
              <a:rPr lang="en-US" baseline="-25000" dirty="0" err="1"/>
              <a:t>ba</a:t>
            </a:r>
            <a:r>
              <a:rPr lang="en-US" dirty="0"/>
              <a:t>=0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6286500" y="2357438"/>
            <a:ext cx="357188" cy="428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4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5105400" cy="838200"/>
          </a:xfrm>
        </p:spPr>
        <p:txBody>
          <a:bodyPr/>
          <a:lstStyle/>
          <a:p>
            <a:r>
              <a:rPr lang="en-US" dirty="0" smtClean="0"/>
              <a:t>Problem 2</a:t>
            </a:r>
          </a:p>
        </p:txBody>
      </p:sp>
      <p:sp>
        <p:nvSpPr>
          <p:cNvPr id="1024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Find the LCE for the mechanism shown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500063" y="4429125"/>
            <a:ext cx="1357312" cy="107156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928813" y="3857625"/>
            <a:ext cx="3214687" cy="5715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6200000" flipH="1">
            <a:off x="4536282" y="4464843"/>
            <a:ext cx="1714500" cy="50006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 flipH="1" flipV="1">
            <a:off x="5072063" y="2500313"/>
            <a:ext cx="1428750" cy="142875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57188" y="5429250"/>
            <a:ext cx="357187" cy="2857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857375" y="4357688"/>
            <a:ext cx="71438" cy="7143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00063" y="5500688"/>
            <a:ext cx="71437" cy="7143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429375" y="2500313"/>
            <a:ext cx="71438" cy="7143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5072063" y="3857625"/>
            <a:ext cx="71437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85750" y="5643563"/>
            <a:ext cx="500063" cy="142875"/>
          </a:xfrm>
          <a:prstGeom prst="rect">
            <a:avLst/>
          </a:prstGeom>
          <a:gradFill>
            <a:gsLst>
              <a:gs pos="0">
                <a:schemeClr val="bg2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293688" y="5726113"/>
            <a:ext cx="555625" cy="131762"/>
          </a:xfrm>
          <a:custGeom>
            <a:avLst/>
            <a:gdLst>
              <a:gd name="connsiteX0" fmla="*/ 0 w 555228"/>
              <a:gd name="connsiteY0" fmla="*/ 34506 h 132492"/>
              <a:gd name="connsiteX1" fmla="*/ 25880 w 555228"/>
              <a:gd name="connsiteY1" fmla="*/ 94891 h 132492"/>
              <a:gd name="connsiteX2" fmla="*/ 60385 w 555228"/>
              <a:gd name="connsiteY2" fmla="*/ 103517 h 132492"/>
              <a:gd name="connsiteX3" fmla="*/ 112144 w 555228"/>
              <a:gd name="connsiteY3" fmla="*/ 129396 h 132492"/>
              <a:gd name="connsiteX4" fmla="*/ 353683 w 555228"/>
              <a:gd name="connsiteY4" fmla="*/ 120770 h 132492"/>
              <a:gd name="connsiteX5" fmla="*/ 405442 w 555228"/>
              <a:gd name="connsiteY5" fmla="*/ 86264 h 132492"/>
              <a:gd name="connsiteX6" fmla="*/ 439948 w 555228"/>
              <a:gd name="connsiteY6" fmla="*/ 94891 h 132492"/>
              <a:gd name="connsiteX7" fmla="*/ 517585 w 555228"/>
              <a:gd name="connsiteY7" fmla="*/ 77638 h 132492"/>
              <a:gd name="connsiteX8" fmla="*/ 500332 w 555228"/>
              <a:gd name="connsiteY8" fmla="*/ 60385 h 132492"/>
              <a:gd name="connsiteX9" fmla="*/ 491706 w 555228"/>
              <a:gd name="connsiteY9" fmla="*/ 0 h 132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55228" h="132492">
                <a:moveTo>
                  <a:pt x="0" y="34506"/>
                </a:moveTo>
                <a:cubicBezTo>
                  <a:pt x="4576" y="48232"/>
                  <a:pt x="16041" y="86692"/>
                  <a:pt x="25880" y="94891"/>
                </a:cubicBezTo>
                <a:cubicBezTo>
                  <a:pt x="34988" y="102481"/>
                  <a:pt x="48986" y="100260"/>
                  <a:pt x="60385" y="103517"/>
                </a:cubicBezTo>
                <a:cubicBezTo>
                  <a:pt x="91633" y="112445"/>
                  <a:pt x="83791" y="110495"/>
                  <a:pt x="112144" y="129396"/>
                </a:cubicBezTo>
                <a:cubicBezTo>
                  <a:pt x="192657" y="126521"/>
                  <a:pt x="273976" y="132492"/>
                  <a:pt x="353683" y="120770"/>
                </a:cubicBezTo>
                <a:cubicBezTo>
                  <a:pt x="374198" y="117753"/>
                  <a:pt x="405442" y="86264"/>
                  <a:pt x="405442" y="86264"/>
                </a:cubicBezTo>
                <a:cubicBezTo>
                  <a:pt x="416944" y="89140"/>
                  <a:pt x="428092" y="94891"/>
                  <a:pt x="439948" y="94891"/>
                </a:cubicBezTo>
                <a:cubicBezTo>
                  <a:pt x="470308" y="94891"/>
                  <a:pt x="490900" y="86533"/>
                  <a:pt x="517585" y="77638"/>
                </a:cubicBezTo>
                <a:cubicBezTo>
                  <a:pt x="555228" y="2352"/>
                  <a:pt x="531701" y="66659"/>
                  <a:pt x="500332" y="60385"/>
                </a:cubicBezTo>
                <a:cubicBezTo>
                  <a:pt x="488069" y="57932"/>
                  <a:pt x="491706" y="163"/>
                  <a:pt x="491706" y="0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5357813" y="5357813"/>
            <a:ext cx="555625" cy="428625"/>
            <a:chOff x="7000892" y="3786190"/>
            <a:chExt cx="555228" cy="428628"/>
          </a:xfrm>
        </p:grpSpPr>
        <p:grpSp>
          <p:nvGrpSpPr>
            <p:cNvPr id="3" name="Group 31"/>
            <p:cNvGrpSpPr>
              <a:grpSpLocks/>
            </p:cNvGrpSpPr>
            <p:nvPr/>
          </p:nvGrpSpPr>
          <p:grpSpPr bwMode="auto">
            <a:xfrm>
              <a:off x="7000892" y="3786190"/>
              <a:ext cx="500066" cy="357190"/>
              <a:chOff x="6286512" y="4000504"/>
              <a:chExt cx="500066" cy="357190"/>
            </a:xfrm>
          </p:grpSpPr>
          <p:sp>
            <p:nvSpPr>
              <p:cNvPr id="27" name="Oval 26"/>
              <p:cNvSpPr/>
              <p:nvPr/>
            </p:nvSpPr>
            <p:spPr>
              <a:xfrm>
                <a:off x="6357898" y="4000504"/>
                <a:ext cx="356932" cy="28575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6500671" y="4071941"/>
                <a:ext cx="71387" cy="71438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6286512" y="4214817"/>
                <a:ext cx="499704" cy="142876"/>
              </a:xfrm>
              <a:prstGeom prst="rect">
                <a:avLst/>
              </a:prstGeom>
              <a:gradFill>
                <a:gsLst>
                  <a:gs pos="0">
                    <a:schemeClr val="bg2"/>
                  </a:gs>
                  <a:gs pos="39999">
                    <a:srgbClr val="85C2FF"/>
                  </a:gs>
                  <a:gs pos="70000">
                    <a:srgbClr val="C4D6EB"/>
                  </a:gs>
                  <a:gs pos="100000">
                    <a:srgbClr val="FFEBFA"/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30" name="Freeform 29"/>
            <p:cNvSpPr/>
            <p:nvPr/>
          </p:nvSpPr>
          <p:spPr>
            <a:xfrm>
              <a:off x="7000892" y="4083054"/>
              <a:ext cx="555228" cy="131764"/>
            </a:xfrm>
            <a:custGeom>
              <a:avLst/>
              <a:gdLst>
                <a:gd name="connsiteX0" fmla="*/ 0 w 555228"/>
                <a:gd name="connsiteY0" fmla="*/ 34506 h 132492"/>
                <a:gd name="connsiteX1" fmla="*/ 25880 w 555228"/>
                <a:gd name="connsiteY1" fmla="*/ 94891 h 132492"/>
                <a:gd name="connsiteX2" fmla="*/ 60385 w 555228"/>
                <a:gd name="connsiteY2" fmla="*/ 103517 h 132492"/>
                <a:gd name="connsiteX3" fmla="*/ 112144 w 555228"/>
                <a:gd name="connsiteY3" fmla="*/ 129396 h 132492"/>
                <a:gd name="connsiteX4" fmla="*/ 353683 w 555228"/>
                <a:gd name="connsiteY4" fmla="*/ 120770 h 132492"/>
                <a:gd name="connsiteX5" fmla="*/ 405442 w 555228"/>
                <a:gd name="connsiteY5" fmla="*/ 86264 h 132492"/>
                <a:gd name="connsiteX6" fmla="*/ 439948 w 555228"/>
                <a:gd name="connsiteY6" fmla="*/ 94891 h 132492"/>
                <a:gd name="connsiteX7" fmla="*/ 517585 w 555228"/>
                <a:gd name="connsiteY7" fmla="*/ 77638 h 132492"/>
                <a:gd name="connsiteX8" fmla="*/ 500332 w 555228"/>
                <a:gd name="connsiteY8" fmla="*/ 60385 h 132492"/>
                <a:gd name="connsiteX9" fmla="*/ 491706 w 555228"/>
                <a:gd name="connsiteY9" fmla="*/ 0 h 132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55228" h="132492">
                  <a:moveTo>
                    <a:pt x="0" y="34506"/>
                  </a:moveTo>
                  <a:cubicBezTo>
                    <a:pt x="4576" y="48232"/>
                    <a:pt x="16041" y="86692"/>
                    <a:pt x="25880" y="94891"/>
                  </a:cubicBezTo>
                  <a:cubicBezTo>
                    <a:pt x="34988" y="102481"/>
                    <a:pt x="48986" y="100260"/>
                    <a:pt x="60385" y="103517"/>
                  </a:cubicBezTo>
                  <a:cubicBezTo>
                    <a:pt x="91633" y="112445"/>
                    <a:pt x="83791" y="110495"/>
                    <a:pt x="112144" y="129396"/>
                  </a:cubicBezTo>
                  <a:cubicBezTo>
                    <a:pt x="192657" y="126521"/>
                    <a:pt x="273976" y="132492"/>
                    <a:pt x="353683" y="120770"/>
                  </a:cubicBezTo>
                  <a:cubicBezTo>
                    <a:pt x="374198" y="117753"/>
                    <a:pt x="405442" y="86264"/>
                    <a:pt x="405442" y="86264"/>
                  </a:cubicBezTo>
                  <a:cubicBezTo>
                    <a:pt x="416944" y="89140"/>
                    <a:pt x="428092" y="94891"/>
                    <a:pt x="439948" y="94891"/>
                  </a:cubicBezTo>
                  <a:cubicBezTo>
                    <a:pt x="470308" y="94891"/>
                    <a:pt x="490900" y="86533"/>
                    <a:pt x="517585" y="77638"/>
                  </a:cubicBezTo>
                  <a:cubicBezTo>
                    <a:pt x="555228" y="2352"/>
                    <a:pt x="531701" y="66659"/>
                    <a:pt x="500332" y="60385"/>
                  </a:cubicBezTo>
                  <a:cubicBezTo>
                    <a:pt x="488069" y="57932"/>
                    <a:pt x="491706" y="163"/>
                    <a:pt x="491706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cxnSp>
        <p:nvCxnSpPr>
          <p:cNvPr id="35" name="Straight Connector 34"/>
          <p:cNvCxnSpPr/>
          <p:nvPr/>
        </p:nvCxnSpPr>
        <p:spPr>
          <a:xfrm rot="5400000">
            <a:off x="6108700" y="2678113"/>
            <a:ext cx="1071563" cy="158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645275" y="2286000"/>
            <a:ext cx="285750" cy="21431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6645275" y="2071688"/>
            <a:ext cx="285750" cy="21431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6645275" y="2500313"/>
            <a:ext cx="285750" cy="21431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6645275" y="2643188"/>
            <a:ext cx="285750" cy="21431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645275" y="2786063"/>
            <a:ext cx="285750" cy="21431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6645275" y="2928938"/>
            <a:ext cx="285750" cy="21431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645275" y="3071813"/>
            <a:ext cx="285750" cy="21431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266" name="TextBox 45"/>
          <p:cNvSpPr txBox="1">
            <a:spLocks noChangeArrowheads="1"/>
          </p:cNvSpPr>
          <p:nvPr/>
        </p:nvSpPr>
        <p:spPr bwMode="auto">
          <a:xfrm>
            <a:off x="785813" y="5286375"/>
            <a:ext cx="3571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Q</a:t>
            </a:r>
          </a:p>
        </p:txBody>
      </p:sp>
      <p:sp>
        <p:nvSpPr>
          <p:cNvPr id="10267" name="TextBox 46"/>
          <p:cNvSpPr txBox="1">
            <a:spLocks noChangeArrowheads="1"/>
          </p:cNvSpPr>
          <p:nvPr/>
        </p:nvSpPr>
        <p:spPr bwMode="auto">
          <a:xfrm>
            <a:off x="1714500" y="3857625"/>
            <a:ext cx="357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R</a:t>
            </a:r>
          </a:p>
        </p:txBody>
      </p:sp>
      <p:sp>
        <p:nvSpPr>
          <p:cNvPr id="10268" name="TextBox 47"/>
          <p:cNvSpPr txBox="1">
            <a:spLocks noChangeArrowheads="1"/>
          </p:cNvSpPr>
          <p:nvPr/>
        </p:nvSpPr>
        <p:spPr bwMode="auto">
          <a:xfrm>
            <a:off x="5786438" y="5000625"/>
            <a:ext cx="3571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10269" name="TextBox 48"/>
          <p:cNvSpPr txBox="1">
            <a:spLocks noChangeArrowheads="1"/>
          </p:cNvSpPr>
          <p:nvPr/>
        </p:nvSpPr>
        <p:spPr bwMode="auto">
          <a:xfrm>
            <a:off x="5357813" y="3714750"/>
            <a:ext cx="3571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10270" name="TextBox 49"/>
          <p:cNvSpPr txBox="1">
            <a:spLocks noChangeArrowheads="1"/>
          </p:cNvSpPr>
          <p:nvPr/>
        </p:nvSpPr>
        <p:spPr bwMode="auto">
          <a:xfrm>
            <a:off x="5857875" y="2214563"/>
            <a:ext cx="3571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U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1931</TotalTime>
  <Words>1610</Words>
  <Application>Microsoft Office PowerPoint</Application>
  <PresentationFormat>On-screen Show (4:3)</PresentationFormat>
  <Paragraphs>372</Paragraphs>
  <Slides>26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Office Theme</vt:lpstr>
      <vt:lpstr>Equation</vt:lpstr>
      <vt:lpstr>KINEMATICS OF MACHINERY</vt:lpstr>
      <vt:lpstr>MODULE 2 VELOCITY ANALYSIS </vt:lpstr>
      <vt:lpstr>Motion Analysis</vt:lpstr>
      <vt:lpstr>Position</vt:lpstr>
      <vt:lpstr>Displacement</vt:lpstr>
      <vt:lpstr>Loop Closure Equation</vt:lpstr>
      <vt:lpstr>Loop Closure Equation (Contd..)</vt:lpstr>
      <vt:lpstr>Problem1</vt:lpstr>
      <vt:lpstr>Problem 2</vt:lpstr>
      <vt:lpstr>Velocity Analysis</vt:lpstr>
      <vt:lpstr>Relative Velocity Method</vt:lpstr>
      <vt:lpstr>Relative Velocity of Turning Link</vt:lpstr>
      <vt:lpstr>Relative Velocity of Sliding  Link</vt:lpstr>
      <vt:lpstr>Relative Velocity of Turning- Sliding  Link</vt:lpstr>
      <vt:lpstr>Velocity Analysis of FBM</vt:lpstr>
      <vt:lpstr>Velocity Analysis of FBM (Contd..)</vt:lpstr>
      <vt:lpstr>Velocity Analysis of FBM (Contd..)                Velocity Diagram</vt:lpstr>
      <vt:lpstr>Velocity Analysis of FBM                 Velocity Diagram (Contd..)</vt:lpstr>
      <vt:lpstr>Velocity Analysis of FBM                 Velocity Diagram (Contd..)</vt:lpstr>
      <vt:lpstr>Problem 1</vt:lpstr>
      <vt:lpstr>Slide 21</vt:lpstr>
      <vt:lpstr>Slide 22</vt:lpstr>
      <vt:lpstr>Solution</vt:lpstr>
      <vt:lpstr>Solution (Contd..)</vt:lpstr>
      <vt:lpstr>Problem 2</vt:lpstr>
      <vt:lpstr>Solution</vt:lpstr>
    </vt:vector>
  </TitlesOfParts>
  <Company>OTTERI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MECHANICS</dc:title>
  <dc:creator>S R MOHIDEEN</dc:creator>
  <cp:lastModifiedBy>rasool</cp:lastModifiedBy>
  <cp:revision>139</cp:revision>
  <dcterms:created xsi:type="dcterms:W3CDTF">2012-01-07T15:28:18Z</dcterms:created>
  <dcterms:modified xsi:type="dcterms:W3CDTF">2019-01-03T04:28:30Z</dcterms:modified>
</cp:coreProperties>
</file>