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338" r:id="rId3"/>
    <p:sldId id="334" r:id="rId4"/>
    <p:sldId id="335" r:id="rId5"/>
    <p:sldId id="336" r:id="rId6"/>
    <p:sldId id="337" r:id="rId7"/>
    <p:sldId id="339" r:id="rId8"/>
    <p:sldId id="340" r:id="rId9"/>
    <p:sldId id="348" r:id="rId10"/>
    <p:sldId id="354" r:id="rId11"/>
    <p:sldId id="355" r:id="rId12"/>
    <p:sldId id="356" r:id="rId13"/>
    <p:sldId id="357" r:id="rId14"/>
    <p:sldId id="358" r:id="rId15"/>
    <p:sldId id="341" r:id="rId16"/>
    <p:sldId id="342" r:id="rId17"/>
    <p:sldId id="343" r:id="rId18"/>
    <p:sldId id="344" r:id="rId19"/>
    <p:sldId id="345" r:id="rId20"/>
    <p:sldId id="346" r:id="rId21"/>
    <p:sldId id="347" r:id="rId22"/>
    <p:sldId id="359" r:id="rId23"/>
    <p:sldId id="360" r:id="rId24"/>
    <p:sldId id="362" r:id="rId25"/>
    <p:sldId id="363" r:id="rId26"/>
    <p:sldId id="364" r:id="rId27"/>
    <p:sldId id="365" r:id="rId28"/>
    <p:sldId id="361" r:id="rId29"/>
    <p:sldId id="366" r:id="rId30"/>
    <p:sldId id="367" r:id="rId31"/>
    <p:sldId id="368" r:id="rId32"/>
    <p:sldId id="369" r:id="rId33"/>
    <p:sldId id="370" r:id="rId34"/>
    <p:sldId id="371" r:id="rId35"/>
    <p:sldId id="372" r:id="rId36"/>
    <p:sldId id="373" r:id="rId37"/>
    <p:sldId id="374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9513"/>
    <a:srgbClr val="00277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327" autoAdjust="0"/>
    <p:restoredTop sz="93418" autoAdjust="0"/>
  </p:normalViewPr>
  <p:slideViewPr>
    <p:cSldViewPr>
      <p:cViewPr>
        <p:scale>
          <a:sx n="75" d="100"/>
          <a:sy n="75" d="100"/>
        </p:scale>
        <p:origin x="-354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3CA2A3-DB1C-41F4-9F70-7712A027AF5C}" type="datetimeFigureOut">
              <a:rPr lang="en-US" smtClean="0"/>
              <a:pPr/>
              <a:t>3/7/2012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5D7ED0-6E4E-4481-AC49-A8768C48882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D7ED0-6E4E-4481-AC49-A8768C48882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gi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4BF79-E218-48CA-BB3C-1720D4A49178}" type="datetime1">
              <a:rPr lang="en-US" smtClean="0"/>
              <a:pPr/>
              <a:t>3/7/2012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61A10-5253-4929-A3FC-0326E7C86201}" type="datetime1">
              <a:rPr lang="en-US" smtClean="0"/>
              <a:pPr/>
              <a:t>3/7/2012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0714B-7717-4765-95CB-F6D78BEAD4FB}" type="datetime1">
              <a:rPr lang="en-US" smtClean="0"/>
              <a:pPr/>
              <a:t>3/7/2012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943600" cy="1143000"/>
          </a:xfrm>
          <a:solidFill>
            <a:srgbClr val="199513"/>
          </a:solidFill>
        </p:spPr>
        <p:txBody>
          <a:bodyPr/>
          <a:lstStyle>
            <a:lvl1pPr>
              <a:defRPr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256213" y="6247901"/>
            <a:ext cx="2973387" cy="610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229600" y="6248400"/>
            <a:ext cx="914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" descr="bevelg1"/>
          <p:cNvPicPr>
            <a:picLocks noChangeAspect="1" noChangeArrowheads="1" noCrop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7848600" y="1"/>
            <a:ext cx="1295400" cy="1202872"/>
          </a:xfrm>
          <a:prstGeom prst="rect">
            <a:avLst/>
          </a:prstGeom>
          <a:noFill/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0"/>
            <a:ext cx="838200" cy="381000"/>
          </a:xfrm>
        </p:spPr>
        <p:txBody>
          <a:bodyPr/>
          <a:lstStyle>
            <a:lvl1pPr>
              <a:defRPr b="1"/>
            </a:lvl1pPr>
          </a:lstStyle>
          <a:p>
            <a:fld id="{4FABECFD-5E5C-4EA4-9EED-4BBB22FF276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3500B-5014-4C47-A7D3-9767B23363B0}" type="datetime1">
              <a:rPr lang="en-US" smtClean="0"/>
              <a:pPr/>
              <a:t>3/7/2012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C91A0-8149-4DA9-8132-BF26A6ACADC2}" type="datetime1">
              <a:rPr lang="en-US" smtClean="0"/>
              <a:pPr/>
              <a:t>3/7/2012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C9ACD-56CA-4774-84AD-8A858B5D932D}" type="datetime1">
              <a:rPr lang="en-US" smtClean="0"/>
              <a:pPr/>
              <a:t>3/7/2012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95A14-D397-472C-984A-AE3EEC929B50}" type="datetime1">
              <a:rPr lang="en-US" smtClean="0"/>
              <a:pPr/>
              <a:t>3/7/2012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E39BE-29E0-4C37-B1B6-3746DBDBEBAB}" type="datetime1">
              <a:rPr lang="en-US" smtClean="0"/>
              <a:pPr/>
              <a:t>3/7/2012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54EC7-750F-4DA5-AE37-521DDC046F3E}" type="datetime1">
              <a:rPr lang="en-US" smtClean="0"/>
              <a:pPr/>
              <a:t>3/7/2012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43C3E-7CFB-4CB9-806B-0F6CF28126EA}" type="datetime1">
              <a:rPr lang="en-US" smtClean="0"/>
              <a:pPr/>
              <a:t>3/7/2012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6CE968-054E-4CB0-A6CA-A661D4EA238C}" type="datetime1">
              <a:rPr lang="en-US" smtClean="0"/>
              <a:pPr/>
              <a:t>3/7/2012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ECFD-5E5C-4EA4-9EED-4BBB22FF2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emf"/><Relationship Id="rId11" Type="http://schemas.openxmlformats.org/officeDocument/2006/relationships/image" Target="../media/image3.gif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6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Rocket 1.bmp"/>
          <p:cNvPicPr>
            <a:picLocks noChangeAspect="1"/>
          </p:cNvPicPr>
          <p:nvPr/>
        </p:nvPicPr>
        <p:blipFill>
          <a:blip r:embed="rId3"/>
          <a:srcRect r="85553" b="65556"/>
          <a:stretch>
            <a:fillRect/>
          </a:stretch>
        </p:blipFill>
        <p:spPr>
          <a:xfrm>
            <a:off x="5638800" y="0"/>
            <a:ext cx="1419521" cy="2895600"/>
          </a:xfrm>
          <a:prstGeom prst="rect">
            <a:avLst/>
          </a:prstGeom>
        </p:spPr>
      </p:pic>
      <p:pic>
        <p:nvPicPr>
          <p:cNvPr id="8" name="Picture 30" descr="AABUROU00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981200"/>
            <a:ext cx="2514600" cy="2845861"/>
          </a:xfrm>
          <a:prstGeom prst="rect">
            <a:avLst/>
          </a:prstGeom>
          <a:noFill/>
        </p:spPr>
      </p:pic>
      <p:pic>
        <p:nvPicPr>
          <p:cNvPr id="11" name="Picture 18" descr="msotw9_temp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39000" y="2057401"/>
            <a:ext cx="1891465" cy="152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3"/>
          <p:cNvPicPr>
            <a:picLocks noChangeAspect="1" noChangeArrowheads="1"/>
          </p:cNvPicPr>
          <p:nvPr/>
        </p:nvPicPr>
        <p:blipFill>
          <a:blip r:embed="rId6"/>
          <a:srcRect b="13600"/>
          <a:stretch>
            <a:fillRect/>
          </a:stretch>
        </p:blipFill>
        <p:spPr bwMode="auto">
          <a:xfrm>
            <a:off x="0" y="0"/>
            <a:ext cx="2214974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05000" y="304800"/>
            <a:ext cx="399097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7" descr="AADFPSM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4658624"/>
            <a:ext cx="1905000" cy="2199376"/>
          </a:xfrm>
          <a:prstGeom prst="rect">
            <a:avLst/>
          </a:prstGeom>
          <a:noFill/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9"/>
          <a:srcRect l="3742" t="63127" r="5967" b="1207"/>
          <a:stretch>
            <a:fillRect/>
          </a:stretch>
        </p:blipFill>
        <p:spPr>
          <a:xfrm>
            <a:off x="1524000" y="4343400"/>
            <a:ext cx="7086600" cy="1828800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467600" y="5942013"/>
            <a:ext cx="1373187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5" descr="bevelg1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010400" y="0"/>
            <a:ext cx="2133600" cy="19812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352800" y="5943600"/>
            <a:ext cx="38877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2743201"/>
            <a:ext cx="9144000" cy="1676399"/>
          </a:xfrm>
          <a:noFill/>
          <a:effectLst>
            <a:reflection blurRad="6350" stA="50000" endA="300" endPos="90000" dir="5400000" sy="-100000" algn="bl" rotWithShape="0"/>
          </a:effectLst>
        </p:spPr>
        <p:txBody>
          <a:bodyPr>
            <a:noAutofit/>
            <a:scene3d>
              <a:camera prst="isometricOffAxis2Top"/>
              <a:lightRig rig="sunset" dir="t"/>
            </a:scene3d>
            <a:sp3d z="38100" prstMaterial="dkEdge">
              <a:bevelT w="31750"/>
            </a:sp3d>
          </a:bodyPr>
          <a:lstStyle/>
          <a:p>
            <a:r>
              <a:rPr lang="en-US" sz="10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alpha val="88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ENGINEERING MECHANICS</a:t>
            </a:r>
            <a:endParaRPr lang="en-US" sz="10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1">
                  <a:alpha val="88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733800" y="2286000"/>
            <a:ext cx="21739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OffAxis2Left"/>
              <a:lightRig rig="threePt" dir="t"/>
            </a:scene3d>
            <a:sp3d extrusionH="114300">
              <a:bevelT/>
              <a:extrusionClr>
                <a:schemeClr val="tx1"/>
              </a:extrusionClr>
            </a:sp3d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GE 107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00400" y="5105400"/>
            <a:ext cx="2895600" cy="70788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Lecture 8</a:t>
            </a:r>
            <a:endParaRPr lang="en-IN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0" grpId="0"/>
      <p:bldP spid="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Centroid of Triangle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229600" cy="4525963"/>
          </a:xfrm>
        </p:spPr>
        <p:txBody>
          <a:bodyPr/>
          <a:lstStyle/>
          <a:p>
            <a:r>
              <a:rPr lang="en-US" dirty="0" smtClean="0"/>
              <a:t>Determine the distance </a:t>
            </a:r>
            <a:r>
              <a:rPr lang="en-US" i="1" dirty="0" smtClean="0"/>
              <a:t>y measured from the x axis to the centroid of  </a:t>
            </a:r>
            <a:r>
              <a:rPr lang="en-US" dirty="0" smtClean="0"/>
              <a:t>the area of the triangle shown in Figure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10</a:t>
            </a:fld>
            <a:endParaRPr lang="en-US" dirty="0"/>
          </a:p>
        </p:txBody>
      </p:sp>
      <p:grpSp>
        <p:nvGrpSpPr>
          <p:cNvPr id="5" name="Group 5"/>
          <p:cNvGrpSpPr/>
          <p:nvPr/>
        </p:nvGrpSpPr>
        <p:grpSpPr>
          <a:xfrm>
            <a:off x="1295400" y="2895600"/>
            <a:ext cx="4114800" cy="3439673"/>
            <a:chOff x="5029200" y="1295400"/>
            <a:chExt cx="4114800" cy="3439673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029200" y="1295400"/>
              <a:ext cx="4114800" cy="34396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Freeform 7"/>
            <p:cNvSpPr/>
            <p:nvPr/>
          </p:nvSpPr>
          <p:spPr>
            <a:xfrm>
              <a:off x="5413829" y="2119086"/>
              <a:ext cx="2757714" cy="2278743"/>
            </a:xfrm>
            <a:custGeom>
              <a:avLst/>
              <a:gdLst>
                <a:gd name="connsiteX0" fmla="*/ 14514 w 2757714"/>
                <a:gd name="connsiteY0" fmla="*/ 2278743 h 2278743"/>
                <a:gd name="connsiteX1" fmla="*/ 0 w 2757714"/>
                <a:gd name="connsiteY1" fmla="*/ 0 h 2278743"/>
                <a:gd name="connsiteX2" fmla="*/ 2757714 w 2757714"/>
                <a:gd name="connsiteY2" fmla="*/ 2278743 h 2278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57714" h="2278743">
                  <a:moveTo>
                    <a:pt x="14514" y="2278743"/>
                  </a:moveTo>
                  <a:lnTo>
                    <a:pt x="0" y="0"/>
                  </a:lnTo>
                  <a:lnTo>
                    <a:pt x="2757714" y="2278743"/>
                  </a:lnTo>
                </a:path>
              </a:pathLst>
            </a:custGeom>
            <a:solidFill>
              <a:schemeClr val="bg2">
                <a:lumMod val="75000"/>
              </a:schemeClr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 rot="10800000">
              <a:off x="5471886" y="2140857"/>
              <a:ext cx="2757714" cy="2278743"/>
            </a:xfrm>
            <a:custGeom>
              <a:avLst/>
              <a:gdLst>
                <a:gd name="connsiteX0" fmla="*/ 14514 w 2757714"/>
                <a:gd name="connsiteY0" fmla="*/ 2278743 h 2278743"/>
                <a:gd name="connsiteX1" fmla="*/ 0 w 2757714"/>
                <a:gd name="connsiteY1" fmla="*/ 0 h 2278743"/>
                <a:gd name="connsiteX2" fmla="*/ 2757714 w 2757714"/>
                <a:gd name="connsiteY2" fmla="*/ 2278743 h 2278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57714" h="2278743">
                  <a:moveTo>
                    <a:pt x="14514" y="2278743"/>
                  </a:moveTo>
                  <a:lnTo>
                    <a:pt x="0" y="0"/>
                  </a:lnTo>
                  <a:lnTo>
                    <a:pt x="2757714" y="2278743"/>
                  </a:lnTo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9"/>
          <p:cNvSpPr/>
          <p:nvPr/>
        </p:nvSpPr>
        <p:spPr>
          <a:xfrm>
            <a:off x="4495800" y="4800600"/>
            <a:ext cx="381000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 b="-2857"/>
          <a:stretch>
            <a:fillRect/>
          </a:stretch>
        </p:blipFill>
        <p:spPr bwMode="auto">
          <a:xfrm>
            <a:off x="5953530" y="1828800"/>
            <a:ext cx="3190469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Centroid of Triangle (Contd.)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5867400" cy="4724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Consider a rectangular element having a thickness </a:t>
            </a:r>
            <a:r>
              <a:rPr lang="en-US" sz="2400" i="1" dirty="0" err="1" smtClean="0"/>
              <a:t>dy</a:t>
            </a:r>
            <a:r>
              <a:rPr lang="en-US" sz="2400" i="1" dirty="0" smtClean="0"/>
              <a:t> and located in an arbitrary position so that it intersects </a:t>
            </a:r>
            <a:r>
              <a:rPr lang="en-US" sz="2400" dirty="0" smtClean="0"/>
              <a:t>the boundary at (x, </a:t>
            </a:r>
            <a:r>
              <a:rPr lang="en-US" sz="2400" i="1" dirty="0" smtClean="0"/>
              <a:t>y).</a:t>
            </a:r>
          </a:p>
          <a:p>
            <a:r>
              <a:rPr lang="en-US" sz="2400" dirty="0" smtClean="0"/>
              <a:t>The area of the element is </a:t>
            </a:r>
            <a:r>
              <a:rPr lang="en-US" sz="2400" i="1" dirty="0" err="1" smtClean="0"/>
              <a:t>dA</a:t>
            </a:r>
            <a:r>
              <a:rPr lang="en-US" sz="2400" i="1" dirty="0" smtClean="0"/>
              <a:t>= x </a:t>
            </a:r>
            <a:r>
              <a:rPr lang="en-US" sz="2400" i="1" dirty="0" err="1" smtClean="0"/>
              <a:t>dy</a:t>
            </a:r>
            <a:endParaRPr lang="en-US" sz="2400" i="1" dirty="0" smtClean="0"/>
          </a:p>
          <a:p>
            <a:endParaRPr lang="en-US" sz="2400" i="1" dirty="0" smtClean="0"/>
          </a:p>
          <a:p>
            <a:r>
              <a:rPr lang="en-US" sz="2400" i="1" dirty="0" smtClean="0"/>
              <a:t>Its centroid is located at </a:t>
            </a:r>
          </a:p>
          <a:p>
            <a:pPr>
              <a:buNone/>
            </a:pPr>
            <a:r>
              <a:rPr lang="en-US" sz="2400" i="1" dirty="0" smtClean="0"/>
              <a:t>			distance  from the x axis.</a:t>
            </a:r>
          </a:p>
          <a:p>
            <a:r>
              <a:rPr lang="en-US" sz="2400" dirty="0" smtClean="0"/>
              <a:t>Applying the centroid integral equation and integrating with respect to y yields</a:t>
            </a:r>
            <a:endParaRPr lang="en-US" sz="2400" i="1" dirty="0" smtClean="0"/>
          </a:p>
          <a:p>
            <a:pPr>
              <a:buNone/>
            </a:pPr>
            <a:r>
              <a:rPr lang="en-US" sz="2400" i="1" dirty="0" smtClean="0"/>
              <a:t>					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24314" y="3195638"/>
            <a:ext cx="1843086" cy="61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/>
          <a:srcRect l="8611"/>
          <a:stretch>
            <a:fillRect/>
          </a:stretch>
        </p:blipFill>
        <p:spPr bwMode="auto">
          <a:xfrm>
            <a:off x="1096297" y="4114800"/>
            <a:ext cx="80870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5"/>
          <a:srcRect b="29534"/>
          <a:stretch>
            <a:fillRect/>
          </a:stretch>
        </p:blipFill>
        <p:spPr bwMode="auto">
          <a:xfrm>
            <a:off x="108138" y="5334000"/>
            <a:ext cx="4359088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5"/>
          <a:srcRect l="29434" t="66580" r="54113"/>
          <a:stretch>
            <a:fillRect/>
          </a:stretch>
        </p:blipFill>
        <p:spPr bwMode="auto">
          <a:xfrm>
            <a:off x="4648200" y="5562600"/>
            <a:ext cx="75609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Centroid of Quarter of Circle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8229600" cy="4525963"/>
          </a:xfrm>
        </p:spPr>
        <p:txBody>
          <a:bodyPr/>
          <a:lstStyle/>
          <a:p>
            <a:r>
              <a:rPr lang="en-US" dirty="0" smtClean="0"/>
              <a:t>Locate the centroid for the area of a quarter circle shown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Picture 4" descr="em2.bmp"/>
          <p:cNvPicPr>
            <a:picLocks noChangeAspect="1"/>
          </p:cNvPicPr>
          <p:nvPr/>
        </p:nvPicPr>
        <p:blipFill>
          <a:blip r:embed="rId2"/>
          <a:srcRect r="82590" b="76667"/>
          <a:stretch>
            <a:fillRect/>
          </a:stretch>
        </p:blipFill>
        <p:spPr>
          <a:xfrm>
            <a:off x="2819400" y="2743199"/>
            <a:ext cx="3124200" cy="37216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81625" y="1447800"/>
            <a:ext cx="3762375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Centroid of Quarter of Circle (Contd.)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5257800" cy="4525963"/>
          </a:xfrm>
        </p:spPr>
        <p:txBody>
          <a:bodyPr>
            <a:noAutofit/>
          </a:bodyPr>
          <a:lstStyle/>
          <a:p>
            <a:r>
              <a:rPr lang="en-US" sz="2400" dirty="0" smtClean="0"/>
              <a:t>Polar coordinates will be used. since the boundary is circular. </a:t>
            </a:r>
          </a:p>
          <a:p>
            <a:r>
              <a:rPr lang="en-US" sz="2400" dirty="0" smtClean="0"/>
              <a:t>We choose the element in the shape of a </a:t>
            </a:r>
            <a:r>
              <a:rPr lang="en-US" sz="2400" i="1" dirty="0" smtClean="0"/>
              <a:t>triangle as in </a:t>
            </a:r>
            <a:r>
              <a:rPr lang="en-US" sz="2400" dirty="0" smtClean="0"/>
              <a:t>figure.</a:t>
            </a:r>
          </a:p>
          <a:p>
            <a:r>
              <a:rPr lang="en-US" sz="2400" dirty="0" smtClean="0"/>
              <a:t>Actually the shape is a circular sector,  however, simplified as triangular.</a:t>
            </a:r>
          </a:p>
          <a:p>
            <a:r>
              <a:rPr lang="en-US" sz="2400" dirty="0" smtClean="0"/>
              <a:t> The element intersects the curve at point </a:t>
            </a:r>
            <a:r>
              <a:rPr lang="en-US" sz="2400" i="1" dirty="0" smtClean="0"/>
              <a:t>(R,</a:t>
            </a:r>
            <a:r>
              <a:rPr lang="en-US" sz="2400" i="1" dirty="0" smtClean="0">
                <a:sym typeface="Symbol"/>
              </a:rPr>
              <a:t></a:t>
            </a:r>
            <a:r>
              <a:rPr lang="en-US" sz="2400" i="1" dirty="0" smtClean="0"/>
              <a:t>).</a:t>
            </a:r>
          </a:p>
          <a:p>
            <a:r>
              <a:rPr lang="en-US" sz="2400" dirty="0" smtClean="0"/>
              <a:t>The area of the element is</a:t>
            </a:r>
          </a:p>
          <a:p>
            <a:r>
              <a:rPr lang="en-US" sz="2400" dirty="0" smtClean="0"/>
              <a:t>The centroid of the (triangular) element is located at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4506686"/>
            <a:ext cx="2590800" cy="598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5410200"/>
            <a:ext cx="283527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Centroid of Quarter of Circle (Contd.)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534400" cy="4525963"/>
          </a:xfrm>
        </p:spPr>
        <p:txBody>
          <a:bodyPr/>
          <a:lstStyle/>
          <a:p>
            <a:r>
              <a:rPr lang="en-US" dirty="0" smtClean="0"/>
              <a:t>Applying centroid integral equation and integrating with respect to </a:t>
            </a:r>
            <a:r>
              <a:rPr lang="en-US" dirty="0" smtClean="0">
                <a:sym typeface="Symbol"/>
              </a:rPr>
              <a:t>, </a:t>
            </a:r>
            <a:r>
              <a:rPr lang="en-US" dirty="0" smtClean="0"/>
              <a:t>we obtain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2667000"/>
            <a:ext cx="722786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 b="5556"/>
          <a:stretch>
            <a:fillRect/>
          </a:stretch>
        </p:blipFill>
        <p:spPr bwMode="auto">
          <a:xfrm>
            <a:off x="1066800" y="4648200"/>
            <a:ext cx="6879771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Centroid of Some Common Areas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295400"/>
            <a:ext cx="8995207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676400"/>
            <a:ext cx="619125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Composite Areas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10600" cy="52578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A flat plate of complex shape can be divided into rectangles, triangles, or the other common shapes shown in Figure.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abscissa </a:t>
            </a:r>
            <a:r>
              <a:rPr lang="en-US" i="1" dirty="0" smtClean="0"/>
              <a:t>X of its </a:t>
            </a:r>
            <a:r>
              <a:rPr lang="en-US" dirty="0" smtClean="0"/>
              <a:t>center of gravity ‘</a:t>
            </a:r>
            <a:r>
              <a:rPr lang="en-US" i="1" dirty="0" smtClean="0"/>
              <a:t>G’ can be determined from the abscissas x</a:t>
            </a:r>
            <a:r>
              <a:rPr lang="en-US" i="1" baseline="-25000" dirty="0" smtClean="0"/>
              <a:t>1</a:t>
            </a:r>
            <a:r>
              <a:rPr lang="en-US" i="1" dirty="0" smtClean="0"/>
              <a:t>, x</a:t>
            </a:r>
            <a:r>
              <a:rPr lang="en-US" i="1" baseline="-25000" dirty="0" smtClean="0"/>
              <a:t>2</a:t>
            </a:r>
            <a:r>
              <a:rPr lang="en-US" i="1" dirty="0" smtClean="0"/>
              <a:t>, . . . , </a:t>
            </a:r>
            <a:r>
              <a:rPr lang="en-US" i="1" dirty="0" err="1" smtClean="0"/>
              <a:t>x</a:t>
            </a:r>
            <a:r>
              <a:rPr lang="en-US" i="1" baseline="-25000" dirty="0" err="1" smtClean="0"/>
              <a:t>n</a:t>
            </a:r>
            <a:r>
              <a:rPr lang="en-US" i="1" baseline="-25000" dirty="0" smtClean="0"/>
              <a:t> </a:t>
            </a:r>
            <a:r>
              <a:rPr lang="en-US" dirty="0" smtClean="0"/>
              <a:t>of the centers of gravity of the various parts by expressing that the moment of the weight of the whole plate about the </a:t>
            </a:r>
            <a:r>
              <a:rPr lang="en-US" i="1" dirty="0" smtClean="0"/>
              <a:t>y axis is equal </a:t>
            </a:r>
            <a:r>
              <a:rPr lang="en-US" dirty="0" smtClean="0"/>
              <a:t>to the sum of the moments of the weights of the various parts about the same axis .</a:t>
            </a:r>
          </a:p>
          <a:p>
            <a:r>
              <a:rPr lang="en-US" dirty="0" smtClean="0"/>
              <a:t>The ordinate </a:t>
            </a:r>
            <a:r>
              <a:rPr lang="en-US" i="1" dirty="0" smtClean="0"/>
              <a:t>Y of the center of gravity of </a:t>
            </a:r>
            <a:r>
              <a:rPr lang="en-US" dirty="0" smtClean="0"/>
              <a:t>the plate is found in a similar way by equating moments about the </a:t>
            </a:r>
            <a:r>
              <a:rPr lang="en-US" i="1" dirty="0" smtClean="0"/>
              <a:t>x axis.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5867400"/>
            <a:ext cx="60579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43725" y="2667000"/>
            <a:ext cx="2200275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828800"/>
            <a:ext cx="605790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Composite Areas (Contd.)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839200" cy="5410200"/>
          </a:xfrm>
        </p:spPr>
        <p:txBody>
          <a:bodyPr>
            <a:noAutofit/>
          </a:bodyPr>
          <a:lstStyle/>
          <a:p>
            <a:r>
              <a:rPr lang="en-US" sz="2000" dirty="0" smtClean="0"/>
              <a:t>If the plate is homogeneous and of uniform thickness, the center of gravity coincides with the centroid </a:t>
            </a:r>
            <a:r>
              <a:rPr lang="en-US" sz="2000" i="1" dirty="0" smtClean="0"/>
              <a:t>C of its area</a:t>
            </a:r>
          </a:p>
          <a:p>
            <a:endParaRPr lang="en-US" sz="2000" i="1" dirty="0" smtClean="0"/>
          </a:p>
          <a:p>
            <a:endParaRPr lang="en-US" sz="2000" i="1" dirty="0" smtClean="0"/>
          </a:p>
          <a:p>
            <a:endParaRPr lang="en-US" sz="2000" i="1" dirty="0" smtClean="0"/>
          </a:p>
          <a:p>
            <a:endParaRPr lang="en-US" sz="2000" i="1" dirty="0" smtClean="0"/>
          </a:p>
          <a:p>
            <a:endParaRPr lang="en-US" sz="2000" dirty="0" smtClean="0"/>
          </a:p>
          <a:p>
            <a:r>
              <a:rPr lang="en-US" sz="2000" dirty="0" smtClean="0"/>
              <a:t>Care should be taken to assign the appropriate sign to the                               moment of each area. </a:t>
            </a:r>
          </a:p>
          <a:p>
            <a:r>
              <a:rPr lang="en-US" sz="2000" dirty="0" smtClean="0"/>
              <a:t>First moments of areas, like moments of forces, can be positive                                         or negative. </a:t>
            </a:r>
          </a:p>
          <a:p>
            <a:r>
              <a:rPr lang="en-US" sz="2000" dirty="0" smtClean="0"/>
              <a:t>For example, an area whose centroid is located to the left of                                       the </a:t>
            </a:r>
            <a:r>
              <a:rPr lang="en-US" sz="2000" i="1" dirty="0" smtClean="0"/>
              <a:t>y axis will have a negative first </a:t>
            </a:r>
            <a:r>
              <a:rPr lang="en-US" sz="2000" dirty="0" smtClean="0"/>
              <a:t>moment with respect to                                  that axis.              </a:t>
            </a:r>
            <a:endParaRPr lang="en-US" dirty="0" smtClean="0"/>
          </a:p>
          <a:p>
            <a:r>
              <a:rPr lang="en-US" sz="2000" dirty="0" smtClean="0"/>
              <a:t>Also, the area of a hole should be assigned                                                                   a negative sign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8229600" cy="4525963"/>
          </a:xfrm>
        </p:spPr>
        <p:txBody>
          <a:bodyPr/>
          <a:lstStyle/>
          <a:p>
            <a:r>
              <a:rPr lang="en-US" dirty="0" smtClean="0"/>
              <a:t>For the plane area shown, determine </a:t>
            </a:r>
            <a:r>
              <a:rPr lang="en-US" i="1" dirty="0" smtClean="0"/>
              <a:t>the location of the centroid.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2819400"/>
            <a:ext cx="3498057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to Problem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r="73592"/>
          <a:stretch>
            <a:fillRect/>
          </a:stretch>
        </p:blipFill>
        <p:spPr bwMode="auto">
          <a:xfrm>
            <a:off x="0" y="1219200"/>
            <a:ext cx="259080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 l="26699" r="56214"/>
          <a:stretch>
            <a:fillRect/>
          </a:stretch>
        </p:blipFill>
        <p:spPr bwMode="auto">
          <a:xfrm>
            <a:off x="2590800" y="1219200"/>
            <a:ext cx="167640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43519" r="37963"/>
          <a:stretch>
            <a:fillRect/>
          </a:stretch>
        </p:blipFill>
        <p:spPr bwMode="auto">
          <a:xfrm>
            <a:off x="4191000" y="1219200"/>
            <a:ext cx="1796392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/>
          <a:srcRect l="56214" r="15825"/>
          <a:stretch>
            <a:fillRect/>
          </a:stretch>
        </p:blipFill>
        <p:spPr bwMode="auto">
          <a:xfrm>
            <a:off x="5486400" y="1190625"/>
            <a:ext cx="274320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2"/>
          <a:srcRect l="84175"/>
          <a:stretch>
            <a:fillRect/>
          </a:stretch>
        </p:blipFill>
        <p:spPr bwMode="auto">
          <a:xfrm>
            <a:off x="7591425" y="3276600"/>
            <a:ext cx="1552575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733800"/>
            <a:ext cx="914400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410200"/>
            <a:ext cx="3380509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91000" y="5334000"/>
            <a:ext cx="11525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6067425"/>
            <a:ext cx="313372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03" name="Picture 1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10000" y="6172200"/>
            <a:ext cx="119062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04" name="Picture 1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10000" y="6581775"/>
            <a:ext cx="11906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>Unit III 	Properties of 	Surfaces and Solids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305800" cy="5334000"/>
          </a:xfrm>
        </p:spPr>
        <p:txBody>
          <a:bodyPr>
            <a:noAutofit/>
          </a:bodyPr>
          <a:lstStyle/>
          <a:p>
            <a:r>
              <a:rPr lang="en-US" sz="2000" dirty="0" smtClean="0"/>
              <a:t>Determination of Areas and Volumes –</a:t>
            </a:r>
          </a:p>
          <a:p>
            <a:pPr lvl="1"/>
            <a:r>
              <a:rPr lang="en-US" sz="1800" dirty="0" smtClean="0"/>
              <a:t>First moment of area and the Centroid of sections –</a:t>
            </a:r>
          </a:p>
          <a:p>
            <a:pPr lvl="1"/>
            <a:r>
              <a:rPr lang="en-US" sz="1800" dirty="0" smtClean="0"/>
              <a:t> Rectangle, circle, triangle from integration – </a:t>
            </a:r>
          </a:p>
          <a:p>
            <a:pPr lvl="1"/>
            <a:r>
              <a:rPr lang="en-US" sz="1800" dirty="0" smtClean="0"/>
              <a:t>T section, I section, Angle section, Hollow section by using standard formula – </a:t>
            </a:r>
          </a:p>
          <a:p>
            <a:r>
              <a:rPr lang="en-US" sz="2000" dirty="0" smtClean="0"/>
              <a:t>Second and product moments of plane area –</a:t>
            </a:r>
          </a:p>
          <a:p>
            <a:pPr lvl="1"/>
            <a:r>
              <a:rPr lang="en-US" sz="1800" dirty="0" smtClean="0"/>
              <a:t> Physical relevance – </a:t>
            </a:r>
          </a:p>
          <a:p>
            <a:pPr lvl="1"/>
            <a:r>
              <a:rPr lang="en-US" sz="1800" dirty="0" smtClean="0"/>
              <a:t>Rectangle, triangle, circle from integration – </a:t>
            </a:r>
          </a:p>
          <a:p>
            <a:pPr lvl="1"/>
            <a:r>
              <a:rPr lang="en-US" sz="1800" dirty="0" smtClean="0"/>
              <a:t>T section, I section, Angle section, Hollow section by using standard formula – </a:t>
            </a:r>
          </a:p>
          <a:p>
            <a:r>
              <a:rPr lang="en-US" sz="2000" dirty="0" smtClean="0"/>
              <a:t>Parallel axis theorem and perpendicular axis theorem – </a:t>
            </a:r>
          </a:p>
          <a:p>
            <a:r>
              <a:rPr lang="en-US" sz="2000" dirty="0" smtClean="0"/>
              <a:t>Polar moment of inertia </a:t>
            </a:r>
          </a:p>
          <a:p>
            <a:r>
              <a:rPr lang="en-US" sz="2000" dirty="0" smtClean="0"/>
              <a:t>Mass moment of inertia – </a:t>
            </a:r>
          </a:p>
          <a:p>
            <a:pPr lvl="1"/>
            <a:r>
              <a:rPr lang="en-US" sz="1800" dirty="0" smtClean="0"/>
              <a:t>Derivation of mass moment of inertia for rectangular section, prism, sphere from first principle – </a:t>
            </a:r>
          </a:p>
          <a:p>
            <a:pPr lvl="1"/>
            <a:r>
              <a:rPr lang="en-US" sz="1800" dirty="0" smtClean="0"/>
              <a:t>Relation to area moments of inertia. 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Locate the centroid of the plane area shown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2133600"/>
            <a:ext cx="3558619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 l="19231" t="1628" b="89069"/>
          <a:stretch>
            <a:fillRect/>
          </a:stretch>
        </p:blipFill>
        <p:spPr bwMode="auto">
          <a:xfrm>
            <a:off x="5105400" y="5715000"/>
            <a:ext cx="3733800" cy="296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Locate the centroid of the plane area shown</a:t>
            </a:r>
            <a:endParaRPr lang="en-US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5100" y="2433638"/>
            <a:ext cx="5582834" cy="297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/>
          <a:srcRect l="21569" t="49767" b="40465"/>
          <a:stretch>
            <a:fillRect/>
          </a:stretch>
        </p:blipFill>
        <p:spPr bwMode="auto">
          <a:xfrm>
            <a:off x="5791200" y="5638800"/>
            <a:ext cx="3048000" cy="261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00" y="2514600"/>
            <a:ext cx="285750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Second Moments of Area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763000" cy="5638800"/>
          </a:xfrm>
          <a:noFill/>
        </p:spPr>
        <p:txBody>
          <a:bodyPr>
            <a:normAutofit/>
          </a:bodyPr>
          <a:lstStyle/>
          <a:p>
            <a:r>
              <a:rPr lang="en-US" sz="2000" dirty="0" smtClean="0"/>
              <a:t>Whenever a distributed loading acts perpendicular to the area and its intensity varies linearly, the computation of the moment of the loading distribution about an axis will involve a quantity called the </a:t>
            </a:r>
            <a:r>
              <a:rPr lang="en-US" sz="2000" b="1" dirty="0" smtClean="0">
                <a:solidFill>
                  <a:srgbClr val="0070C0"/>
                </a:solidFill>
              </a:rPr>
              <a:t>Second moment </a:t>
            </a:r>
            <a:r>
              <a:rPr lang="en-US" sz="2000" dirty="0" smtClean="0"/>
              <a:t>or </a:t>
            </a:r>
            <a:r>
              <a:rPr lang="en-US" sz="2000" b="1" dirty="0" smtClean="0">
                <a:solidFill>
                  <a:srgbClr val="0070C0"/>
                </a:solidFill>
              </a:rPr>
              <a:t>moment of inertia.</a:t>
            </a:r>
          </a:p>
          <a:p>
            <a:r>
              <a:rPr lang="en-US" sz="2000" dirty="0" smtClean="0"/>
              <a:t>For example, consider the plate as shown in the figure is subjected to a distributed loading ‘p’  N/m</a:t>
            </a:r>
            <a:r>
              <a:rPr lang="en-US" sz="2000" baseline="30000" dirty="0" smtClean="0"/>
              <a:t>2</a:t>
            </a:r>
          </a:p>
          <a:p>
            <a:r>
              <a:rPr lang="en-US" sz="2000" dirty="0" smtClean="0"/>
              <a:t>This pressure varies Iinearly with depth, such that	 p=</a:t>
            </a:r>
            <a:r>
              <a:rPr lang="en-US" sz="2000" dirty="0" smtClean="0">
                <a:sym typeface="Symbol"/>
              </a:rPr>
              <a:t>y,                                         where  is t</a:t>
            </a:r>
            <a:r>
              <a:rPr lang="en-US" sz="2000" dirty="0" smtClean="0"/>
              <a:t>he specific weight of the fluid.</a:t>
            </a:r>
          </a:p>
          <a:p>
            <a:r>
              <a:rPr lang="en-US" sz="2000" dirty="0" smtClean="0"/>
              <a:t>Force acting on the differential area </a:t>
            </a:r>
            <a:r>
              <a:rPr lang="en-US" sz="2000" i="1" dirty="0" err="1" smtClean="0"/>
              <a:t>dA</a:t>
            </a:r>
            <a:r>
              <a:rPr lang="en-US" sz="2000" i="1" dirty="0" smtClean="0"/>
              <a:t> of </a:t>
            </a:r>
            <a:r>
              <a:rPr lang="en-US" sz="2000" dirty="0" smtClean="0"/>
              <a:t>the plate is                                               </a:t>
            </a:r>
            <a:r>
              <a:rPr lang="en-US" sz="2000" i="1" dirty="0" err="1" smtClean="0"/>
              <a:t>dF</a:t>
            </a:r>
            <a:r>
              <a:rPr lang="en-US" sz="2000" i="1" dirty="0" smtClean="0"/>
              <a:t>=(p)</a:t>
            </a:r>
            <a:r>
              <a:rPr lang="en-US" sz="2000" i="1" dirty="0" err="1" smtClean="0"/>
              <a:t>dA</a:t>
            </a:r>
            <a:r>
              <a:rPr lang="en-US" sz="2000" i="1" dirty="0" smtClean="0"/>
              <a:t>= (</a:t>
            </a:r>
            <a:r>
              <a:rPr lang="en-US" sz="2000" dirty="0" smtClean="0">
                <a:sym typeface="Symbol"/>
              </a:rPr>
              <a:t> </a:t>
            </a:r>
            <a:r>
              <a:rPr lang="en-US" sz="2000" i="1" dirty="0" smtClean="0"/>
              <a:t>y)</a:t>
            </a:r>
            <a:r>
              <a:rPr lang="en-US" sz="2000" i="1" dirty="0" err="1" smtClean="0"/>
              <a:t>dA</a:t>
            </a:r>
            <a:r>
              <a:rPr lang="en-US" sz="2000" i="1" dirty="0" smtClean="0"/>
              <a:t>.</a:t>
            </a:r>
          </a:p>
          <a:p>
            <a:r>
              <a:rPr lang="en-US" sz="2000" dirty="0" smtClean="0"/>
              <a:t>The moment of this force about the </a:t>
            </a:r>
            <a:r>
              <a:rPr lang="en-US" sz="2000" i="1" dirty="0" smtClean="0"/>
              <a:t>x axis is therefore                                              </a:t>
            </a:r>
            <a:r>
              <a:rPr lang="en-US" sz="2000" i="1" dirty="0" err="1" smtClean="0"/>
              <a:t>dM</a:t>
            </a:r>
            <a:r>
              <a:rPr lang="en-US" sz="2000" i="1" dirty="0" smtClean="0"/>
              <a:t> =</a:t>
            </a:r>
            <a:r>
              <a:rPr lang="en-US" sz="2000" i="1" dirty="0" err="1" smtClean="0"/>
              <a:t>ydF</a:t>
            </a:r>
            <a:r>
              <a:rPr lang="en-US" sz="2000" i="1" dirty="0" smtClean="0"/>
              <a:t> =</a:t>
            </a:r>
            <a:r>
              <a:rPr lang="en-US" sz="2000" dirty="0" smtClean="0">
                <a:sym typeface="Symbol"/>
              </a:rPr>
              <a:t>   </a:t>
            </a:r>
            <a:r>
              <a:rPr lang="en-US" sz="2000" i="1" dirty="0" smtClean="0"/>
              <a:t>y</a:t>
            </a:r>
            <a:r>
              <a:rPr lang="en-US" sz="2000" i="1" baseline="30000" dirty="0" smtClean="0"/>
              <a:t>2</a:t>
            </a:r>
            <a:r>
              <a:rPr lang="en-US" sz="2000" i="1" dirty="0" smtClean="0"/>
              <a:t>dA and so integrating </a:t>
            </a:r>
            <a:r>
              <a:rPr lang="en-US" sz="2000" i="1" dirty="0" err="1" smtClean="0"/>
              <a:t>dM</a:t>
            </a:r>
            <a:r>
              <a:rPr lang="en-US" sz="2000" i="1" dirty="0" smtClean="0"/>
              <a:t> over the </a:t>
            </a:r>
            <a:r>
              <a:rPr lang="en-US" sz="2000" dirty="0" smtClean="0"/>
              <a:t>entire area of the plate yields </a:t>
            </a:r>
            <a:r>
              <a:rPr lang="en-US" sz="2000" i="1" dirty="0" smtClean="0"/>
              <a:t>M =</a:t>
            </a:r>
            <a:r>
              <a:rPr lang="en-US" sz="2000" dirty="0" smtClean="0">
                <a:sym typeface="Symbol"/>
              </a:rPr>
              <a:t>  </a:t>
            </a:r>
            <a:r>
              <a:rPr lang="en-US" sz="2000" i="1" dirty="0" smtClean="0"/>
              <a:t>y</a:t>
            </a:r>
            <a:r>
              <a:rPr lang="en-US" sz="2000" i="1" baseline="30000" dirty="0" smtClean="0"/>
              <a:t>2</a:t>
            </a:r>
            <a:r>
              <a:rPr lang="en-US" sz="2000" i="1" dirty="0" smtClean="0"/>
              <a:t>dA. </a:t>
            </a:r>
          </a:p>
          <a:p>
            <a:r>
              <a:rPr lang="en-US" sz="2000" i="1" dirty="0" smtClean="0"/>
              <a:t>The integral </a:t>
            </a:r>
            <a:r>
              <a:rPr lang="en-US" sz="2000" dirty="0" smtClean="0">
                <a:sym typeface="Symbol"/>
              </a:rPr>
              <a:t> </a:t>
            </a:r>
            <a:r>
              <a:rPr lang="en-US" sz="2000" i="1" dirty="0" smtClean="0"/>
              <a:t>y</a:t>
            </a:r>
            <a:r>
              <a:rPr lang="en-US" sz="2000" i="1" baseline="30000" dirty="0" smtClean="0"/>
              <a:t>2</a:t>
            </a:r>
            <a:r>
              <a:rPr lang="en-US" sz="2000" i="1" dirty="0" smtClean="0"/>
              <a:t>dA is called </a:t>
            </a:r>
            <a:r>
              <a:rPr lang="en-US" sz="2000" b="1" i="1" dirty="0" smtClean="0">
                <a:solidFill>
                  <a:srgbClr val="0070C0"/>
                </a:solidFill>
              </a:rPr>
              <a:t>second  moment or moment of inertia</a:t>
            </a:r>
            <a:r>
              <a:rPr lang="en-US" sz="2000" i="1" dirty="0" smtClean="0">
                <a:solidFill>
                  <a:srgbClr val="0070C0"/>
                </a:solidFill>
              </a:rPr>
              <a:t> </a:t>
            </a:r>
            <a:r>
              <a:rPr lang="en-US" sz="2000" i="1" dirty="0" smtClean="0"/>
              <a:t>of the area </a:t>
            </a:r>
            <a:r>
              <a:rPr lang="en-US" sz="2000" b="1" i="1" dirty="0" smtClean="0">
                <a:solidFill>
                  <a:srgbClr val="0070C0"/>
                </a:solidFill>
              </a:rPr>
              <a:t>I</a:t>
            </a:r>
            <a:r>
              <a:rPr lang="en-US" sz="2000" b="1" i="1" baseline="-25000" dirty="0" smtClean="0">
                <a:solidFill>
                  <a:srgbClr val="0070C0"/>
                </a:solidFill>
              </a:rPr>
              <a:t>x </a:t>
            </a:r>
            <a:r>
              <a:rPr lang="en-US" sz="2000" b="1" i="1" dirty="0" smtClean="0">
                <a:solidFill>
                  <a:srgbClr val="0070C0"/>
                </a:solidFill>
              </a:rPr>
              <a:t> </a:t>
            </a:r>
            <a:r>
              <a:rPr lang="en-US" sz="2000" i="1" dirty="0" smtClean="0"/>
              <a:t>about the x axis</a:t>
            </a:r>
          </a:p>
          <a:p>
            <a:r>
              <a:rPr lang="en-US" sz="2000" b="1" dirty="0" smtClean="0">
                <a:solidFill>
                  <a:srgbClr val="0070C0"/>
                </a:solidFill>
              </a:rPr>
              <a:t>Moment of inertia is useful in finding many                                               important structural properties such as bending stress</a:t>
            </a:r>
          </a:p>
          <a:p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Moment of Inertia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229600" cy="4525963"/>
          </a:xfrm>
        </p:spPr>
        <p:txBody>
          <a:bodyPr/>
          <a:lstStyle/>
          <a:p>
            <a:r>
              <a:rPr lang="en-US" dirty="0" smtClean="0"/>
              <a:t>By definition, the moments of inertia of a differential area </a:t>
            </a:r>
            <a:r>
              <a:rPr lang="en-US" dirty="0" err="1" smtClean="0"/>
              <a:t>dA</a:t>
            </a:r>
            <a:r>
              <a:rPr lang="en-US" dirty="0" smtClean="0"/>
              <a:t>, </a:t>
            </a:r>
            <a:r>
              <a:rPr lang="en-US" i="1" dirty="0" smtClean="0"/>
              <a:t>about the x and y axes are </a:t>
            </a:r>
            <a:r>
              <a:rPr lang="en-US" i="1" dirty="0" err="1" smtClean="0"/>
              <a:t>dI</a:t>
            </a:r>
            <a:r>
              <a:rPr lang="en-US" i="1" baseline="-25000" dirty="0" err="1" smtClean="0"/>
              <a:t>x</a:t>
            </a:r>
            <a:r>
              <a:rPr lang="en-US" i="1" dirty="0" smtClean="0"/>
              <a:t>= y</a:t>
            </a:r>
            <a:r>
              <a:rPr lang="en-US" i="1" baseline="30000" dirty="0" smtClean="0"/>
              <a:t>2</a:t>
            </a:r>
            <a:r>
              <a:rPr lang="en-US" i="1" dirty="0" smtClean="0"/>
              <a:t>dA and </a:t>
            </a:r>
            <a:r>
              <a:rPr lang="en-US" i="1" dirty="0" err="1" smtClean="0"/>
              <a:t>dI</a:t>
            </a:r>
            <a:r>
              <a:rPr lang="en-US" i="1" baseline="-25000" dirty="0" err="1" smtClean="0"/>
              <a:t>y</a:t>
            </a:r>
            <a:r>
              <a:rPr lang="en-US" i="1" dirty="0" smtClean="0"/>
              <a:t> = x</a:t>
            </a:r>
            <a:r>
              <a:rPr lang="en-US" i="1" baseline="30000" dirty="0" smtClean="0"/>
              <a:t>2</a:t>
            </a:r>
            <a:r>
              <a:rPr lang="en-US" i="1" dirty="0" smtClean="0"/>
              <a:t>dA, respectively. </a:t>
            </a:r>
          </a:p>
          <a:p>
            <a:r>
              <a:rPr lang="en-US" i="1" dirty="0" smtClean="0"/>
              <a:t>For the entire area A the moments of inertia are determined by integration: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3886200"/>
            <a:ext cx="176311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Moment of Inertia of a Rectangular Area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6400800" cy="4525963"/>
          </a:xfrm>
        </p:spPr>
        <p:txBody>
          <a:bodyPr/>
          <a:lstStyle/>
          <a:p>
            <a:r>
              <a:rPr lang="en-US" dirty="0" smtClean="0"/>
              <a:t>Let us determine the moment of inertia of a rectangle with respect to its base as shown in Figure. </a:t>
            </a:r>
          </a:p>
          <a:p>
            <a:r>
              <a:rPr lang="en-US" dirty="0" smtClean="0"/>
              <a:t> Dividing the rectangle into strips parallel to the </a:t>
            </a:r>
            <a:r>
              <a:rPr lang="en-US" i="1" dirty="0" smtClean="0"/>
              <a:t>x axis, </a:t>
            </a:r>
            <a:r>
              <a:rPr lang="en-US" dirty="0" smtClean="0"/>
              <a:t>we obtain</a:t>
            </a:r>
          </a:p>
          <a:p>
            <a:pPr>
              <a:buNone/>
            </a:pPr>
            <a:r>
              <a:rPr lang="en-US" i="1" dirty="0" smtClean="0"/>
              <a:t>			</a:t>
            </a:r>
            <a:r>
              <a:rPr lang="en-US" i="1" dirty="0" err="1" smtClean="0"/>
              <a:t>dA</a:t>
            </a:r>
            <a:r>
              <a:rPr lang="en-US" i="1" dirty="0" smtClean="0"/>
              <a:t>=</a:t>
            </a:r>
            <a:r>
              <a:rPr lang="es-ES" i="1" dirty="0" smtClean="0"/>
              <a:t> b </a:t>
            </a:r>
            <a:r>
              <a:rPr lang="es-ES" i="1" dirty="0" err="1" smtClean="0"/>
              <a:t>dy</a:t>
            </a:r>
            <a:r>
              <a:rPr lang="es-ES" i="1" dirty="0" smtClean="0"/>
              <a:t>,  </a:t>
            </a:r>
            <a:r>
              <a:rPr lang="es-ES" i="1" dirty="0" err="1" smtClean="0"/>
              <a:t>dI</a:t>
            </a:r>
            <a:r>
              <a:rPr lang="es-ES" i="1" baseline="-25000" dirty="0" err="1" smtClean="0"/>
              <a:t>x</a:t>
            </a:r>
            <a:r>
              <a:rPr lang="es-ES" i="1" baseline="-25000" dirty="0" smtClean="0"/>
              <a:t> </a:t>
            </a:r>
            <a:r>
              <a:rPr lang="es-ES" i="1" dirty="0" smtClean="0"/>
              <a:t>= y</a:t>
            </a:r>
            <a:r>
              <a:rPr lang="es-ES" i="1" baseline="30000" dirty="0" smtClean="0"/>
              <a:t>2</a:t>
            </a:r>
            <a:r>
              <a:rPr lang="es-ES" i="1" dirty="0" smtClean="0"/>
              <a:t>b </a:t>
            </a:r>
            <a:r>
              <a:rPr lang="es-ES" i="1" dirty="0" err="1" smtClean="0"/>
              <a:t>dy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4800600"/>
            <a:ext cx="403013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7088" y="2438400"/>
            <a:ext cx="2360688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3048000"/>
            <a:ext cx="3048000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Polar moment of inertia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10600" cy="5334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We can also formulate this quantity for </a:t>
            </a:r>
            <a:r>
              <a:rPr lang="en-US" dirty="0" err="1" smtClean="0"/>
              <a:t>d</a:t>
            </a:r>
            <a:r>
              <a:rPr lang="en-US" i="1" dirty="0" err="1" smtClean="0"/>
              <a:t>A</a:t>
            </a:r>
            <a:r>
              <a:rPr lang="en-US" i="1" dirty="0" smtClean="0"/>
              <a:t> about the "pole" O or z</a:t>
            </a:r>
            <a:r>
              <a:rPr lang="en-US" dirty="0" smtClean="0"/>
              <a:t> axis as shown in figure.</a:t>
            </a:r>
          </a:p>
          <a:p>
            <a:r>
              <a:rPr lang="en-US" dirty="0" smtClean="0"/>
              <a:t>This is known as the </a:t>
            </a:r>
            <a:r>
              <a:rPr lang="en-US" i="1" dirty="0" smtClean="0"/>
              <a:t>Polar Moment of Inertia  which is given as </a:t>
            </a:r>
          </a:p>
          <a:p>
            <a:r>
              <a:rPr lang="en-US" dirty="0" smtClean="0"/>
              <a:t>For the entire area the polar moment of inertia is 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polar moment of inertia of a                                      given area  can be computed from                                      the rectangular  moments of inertia                                     </a:t>
            </a:r>
            <a:r>
              <a:rPr lang="en-US" i="1" dirty="0" smtClean="0"/>
              <a:t>I</a:t>
            </a:r>
            <a:r>
              <a:rPr lang="en-US" i="1" baseline="-25000" dirty="0" smtClean="0"/>
              <a:t>x</a:t>
            </a:r>
            <a:r>
              <a:rPr lang="en-US" i="1" dirty="0" smtClean="0"/>
              <a:t> and </a:t>
            </a:r>
            <a:r>
              <a:rPr lang="en-US" i="1" dirty="0" err="1" smtClean="0"/>
              <a:t>I</a:t>
            </a:r>
            <a:r>
              <a:rPr lang="en-US" i="1" baseline="-25000" dirty="0" err="1" smtClean="0"/>
              <a:t>y</a:t>
            </a:r>
            <a:r>
              <a:rPr lang="en-US" i="1" dirty="0" smtClean="0"/>
              <a:t> of the area if these </a:t>
            </a:r>
            <a:r>
              <a:rPr lang="en-US" dirty="0" smtClean="0"/>
              <a:t>quantities                                          are already known. </a:t>
            </a:r>
          </a:p>
          <a:p>
            <a:r>
              <a:rPr lang="en-US" dirty="0" smtClean="0"/>
              <a:t>noting that </a:t>
            </a:r>
            <a:r>
              <a:rPr lang="en-US" i="1" dirty="0" smtClean="0"/>
              <a:t>r</a:t>
            </a:r>
            <a:r>
              <a:rPr lang="en-US" i="1" baseline="30000" dirty="0" smtClean="0"/>
              <a:t>2</a:t>
            </a:r>
            <a:r>
              <a:rPr lang="en-US" i="1" dirty="0" smtClean="0"/>
              <a:t> = x</a:t>
            </a:r>
            <a:r>
              <a:rPr lang="en-US" i="1" baseline="30000" dirty="0" smtClean="0"/>
              <a:t>2</a:t>
            </a:r>
            <a:r>
              <a:rPr lang="en-US" i="1" dirty="0" smtClean="0"/>
              <a:t> +y</a:t>
            </a:r>
            <a:r>
              <a:rPr lang="en-US" i="1" baseline="30000" dirty="0" smtClean="0"/>
              <a:t>2</a:t>
            </a:r>
            <a:r>
              <a:rPr lang="en-US" i="1" dirty="0" smtClean="0"/>
              <a:t>, we can </a:t>
            </a:r>
            <a:r>
              <a:rPr lang="en-US" dirty="0" smtClean="0"/>
              <a:t>write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lum bright="10000"/>
          </a:blip>
          <a:srcRect/>
          <a:stretch>
            <a:fillRect/>
          </a:stretch>
        </p:blipFill>
        <p:spPr bwMode="auto">
          <a:xfrm>
            <a:off x="2209800" y="2286000"/>
            <a:ext cx="1752600" cy="338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2600" y="3048000"/>
            <a:ext cx="3033889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6019800"/>
            <a:ext cx="4976730" cy="609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Radius of Gyration of an Area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6629400" cy="5029200"/>
          </a:xfrm>
        </p:spPr>
        <p:txBody>
          <a:bodyPr>
            <a:normAutofit fontScale="92500"/>
          </a:bodyPr>
          <a:lstStyle/>
          <a:p>
            <a:r>
              <a:rPr lang="en-US" sz="2400" dirty="0" smtClean="0"/>
              <a:t>Consider an area </a:t>
            </a:r>
            <a:r>
              <a:rPr lang="en-US" sz="2400" i="1" dirty="0" smtClean="0"/>
              <a:t>A which has a moment of inertia I</a:t>
            </a:r>
            <a:r>
              <a:rPr lang="en-US" sz="2400" i="1" baseline="-25000" dirty="0" smtClean="0"/>
              <a:t>x</a:t>
            </a:r>
            <a:r>
              <a:rPr lang="en-US" sz="2400" i="1" dirty="0" smtClean="0"/>
              <a:t> with respect </a:t>
            </a:r>
            <a:r>
              <a:rPr lang="en-US" sz="2400" dirty="0" smtClean="0"/>
              <a:t>to the </a:t>
            </a:r>
            <a:r>
              <a:rPr lang="en-US" sz="2400" i="1" dirty="0" smtClean="0"/>
              <a:t>x axis (Fig. a). </a:t>
            </a:r>
          </a:p>
          <a:p>
            <a:r>
              <a:rPr lang="en-US" sz="2400" i="1" dirty="0" smtClean="0"/>
              <a:t>Let us imagine that we concentrate this area </a:t>
            </a:r>
            <a:r>
              <a:rPr lang="en-US" sz="2400" dirty="0" smtClean="0"/>
              <a:t>into a thin strip parallel to the </a:t>
            </a:r>
            <a:r>
              <a:rPr lang="en-US" sz="2400" i="1" dirty="0" smtClean="0"/>
              <a:t>x axis (Fig. b). </a:t>
            </a:r>
          </a:p>
          <a:p>
            <a:r>
              <a:rPr lang="en-US" sz="2400" i="1" dirty="0" smtClean="0"/>
              <a:t>If the area A, thus </a:t>
            </a:r>
            <a:r>
              <a:rPr lang="en-US" sz="2400" dirty="0" smtClean="0"/>
              <a:t>concentrated, is to have the same moment of inertia with respect to the </a:t>
            </a:r>
            <a:r>
              <a:rPr lang="en-US" sz="2400" i="1" dirty="0" smtClean="0"/>
              <a:t>x axis, the strip should be placed at a distance </a:t>
            </a:r>
            <a:r>
              <a:rPr lang="en-US" sz="2400" i="1" dirty="0" err="1" smtClean="0"/>
              <a:t>k</a:t>
            </a:r>
            <a:r>
              <a:rPr lang="en-US" sz="2400" i="1" baseline="-25000" dirty="0" err="1" smtClean="0"/>
              <a:t>x</a:t>
            </a:r>
            <a:r>
              <a:rPr lang="en-US" sz="2400" i="1" baseline="-25000" dirty="0" smtClean="0"/>
              <a:t> </a:t>
            </a:r>
            <a:r>
              <a:rPr lang="en-US" sz="2400" i="1" dirty="0" smtClean="0"/>
              <a:t>from the x axis, </a:t>
            </a:r>
            <a:r>
              <a:rPr lang="en-US" sz="2400" dirty="0" smtClean="0"/>
              <a:t>where </a:t>
            </a:r>
            <a:r>
              <a:rPr lang="en-US" sz="2400" i="1" dirty="0" err="1" smtClean="0"/>
              <a:t>k</a:t>
            </a:r>
            <a:r>
              <a:rPr lang="en-US" sz="2400" i="1" baseline="-25000" dirty="0" err="1" smtClean="0"/>
              <a:t>x</a:t>
            </a:r>
            <a:r>
              <a:rPr lang="en-US" sz="2400" i="1" dirty="0" smtClean="0"/>
              <a:t> is defined by the relation</a:t>
            </a:r>
          </a:p>
          <a:p>
            <a:r>
              <a:rPr lang="en-US" sz="2400" i="1" dirty="0" smtClean="0"/>
              <a:t>Solving for </a:t>
            </a:r>
            <a:r>
              <a:rPr lang="en-US" sz="2400" i="1" dirty="0" err="1" smtClean="0"/>
              <a:t>K</a:t>
            </a:r>
            <a:r>
              <a:rPr lang="en-US" sz="2400" i="1" baseline="-25000" dirty="0" err="1" smtClean="0"/>
              <a:t>x</a:t>
            </a:r>
            <a:endParaRPr lang="en-US" sz="2400" i="1" baseline="-25000" dirty="0" smtClean="0"/>
          </a:p>
          <a:p>
            <a:r>
              <a:rPr lang="en-US" sz="2400" dirty="0" smtClean="0"/>
              <a:t>The distance </a:t>
            </a:r>
            <a:r>
              <a:rPr lang="en-US" sz="2400" i="1" dirty="0" err="1" smtClean="0"/>
              <a:t>k</a:t>
            </a:r>
            <a:r>
              <a:rPr lang="en-US" sz="2400" i="1" baseline="-25000" dirty="0" err="1" smtClean="0"/>
              <a:t>x</a:t>
            </a:r>
            <a:r>
              <a:rPr lang="en-US" sz="2400" i="1" baseline="-25000" dirty="0" smtClean="0"/>
              <a:t> </a:t>
            </a:r>
            <a:r>
              <a:rPr lang="en-US" sz="2400" i="1" dirty="0" smtClean="0"/>
              <a:t>is referred to as the </a:t>
            </a:r>
            <a:r>
              <a:rPr lang="en-US" sz="2400" b="1" i="1" dirty="0" smtClean="0">
                <a:solidFill>
                  <a:srgbClr val="0070C0"/>
                </a:solidFill>
              </a:rPr>
              <a:t>radius of gyration of the area </a:t>
            </a:r>
            <a:r>
              <a:rPr lang="en-US" sz="2400" dirty="0" smtClean="0"/>
              <a:t>with respect to the </a:t>
            </a:r>
            <a:r>
              <a:rPr lang="en-US" sz="2400" i="1" dirty="0" smtClean="0"/>
              <a:t>x axis.</a:t>
            </a:r>
          </a:p>
          <a:p>
            <a:r>
              <a:rPr lang="en-US" sz="2400" i="1" dirty="0" smtClean="0"/>
              <a:t> In a similar way, we can define the radii </a:t>
            </a:r>
            <a:r>
              <a:rPr lang="en-US" sz="2400" dirty="0" smtClean="0"/>
              <a:t>of gyration </a:t>
            </a:r>
            <a:r>
              <a:rPr lang="en-US" sz="2400" i="1" dirty="0" err="1" smtClean="0"/>
              <a:t>k</a:t>
            </a:r>
            <a:r>
              <a:rPr lang="en-US" sz="2400" i="1" baseline="-25000" dirty="0" err="1" smtClean="0"/>
              <a:t>y</a:t>
            </a:r>
            <a:r>
              <a:rPr lang="en-US" sz="2400" i="1" baseline="-25000" dirty="0" smtClean="0"/>
              <a:t> </a:t>
            </a:r>
            <a:r>
              <a:rPr lang="en-US" sz="2400" i="1" dirty="0" smtClean="0"/>
              <a:t>(Fig c )</a:t>
            </a:r>
            <a:endParaRPr lang="en-US" sz="2400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3810000"/>
            <a:ext cx="1181101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4114800"/>
            <a:ext cx="103822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9000" y="1219200"/>
            <a:ext cx="1416462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39000" y="2819400"/>
            <a:ext cx="1600200" cy="1220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47800" y="5867400"/>
            <a:ext cx="2964976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39000" y="4267200"/>
            <a:ext cx="1621596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0400" y="1219199"/>
            <a:ext cx="2133600" cy="2697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Radius of Gyration of an Area (Contd.)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229600" cy="4525963"/>
          </a:xfrm>
        </p:spPr>
        <p:txBody>
          <a:bodyPr/>
          <a:lstStyle/>
          <a:p>
            <a:r>
              <a:rPr lang="en-US" dirty="0" smtClean="0"/>
              <a:t>For the rectangle shown in Fig., let us compute the radius of gyration </a:t>
            </a:r>
            <a:r>
              <a:rPr lang="en-US" i="1" dirty="0" err="1" smtClean="0"/>
              <a:t>k</a:t>
            </a:r>
            <a:r>
              <a:rPr lang="en-US" i="1" baseline="-25000" dirty="0" err="1" smtClean="0"/>
              <a:t>x</a:t>
            </a:r>
            <a:r>
              <a:rPr lang="en-US" i="1" dirty="0" smtClean="0"/>
              <a:t> with    respect to its base. </a:t>
            </a:r>
          </a:p>
          <a:p>
            <a:r>
              <a:rPr lang="en-US" i="1" dirty="0" smtClean="0"/>
              <a:t>Using formulae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3352800"/>
            <a:ext cx="48418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1524000"/>
            <a:ext cx="299085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Parallel  Axis Theorem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6096000" cy="28956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Consider the moment of inertia </a:t>
            </a:r>
            <a:r>
              <a:rPr lang="en-US" sz="2000" i="1" dirty="0" smtClean="0"/>
              <a:t>I of an area A with respect to an axis AA’</a:t>
            </a:r>
          </a:p>
          <a:p>
            <a:r>
              <a:rPr lang="en-US" sz="2000" dirty="0" smtClean="0"/>
              <a:t>Denoting by </a:t>
            </a:r>
            <a:r>
              <a:rPr lang="en-US" sz="2000" i="1" dirty="0" smtClean="0"/>
              <a:t>y the distance from an element of area </a:t>
            </a:r>
            <a:r>
              <a:rPr lang="en-US" sz="2000" i="1" dirty="0" err="1" smtClean="0"/>
              <a:t>dA</a:t>
            </a:r>
            <a:r>
              <a:rPr lang="en-US" sz="2000" i="1" dirty="0" smtClean="0"/>
              <a:t> to AA’, </a:t>
            </a:r>
          </a:p>
          <a:p>
            <a:endParaRPr lang="en-US" sz="2000" i="1" dirty="0" smtClean="0"/>
          </a:p>
          <a:p>
            <a:r>
              <a:rPr lang="en-US" sz="2000" dirty="0" smtClean="0"/>
              <a:t>Let us now draw through the centroid </a:t>
            </a:r>
            <a:r>
              <a:rPr lang="en-US" sz="2000" i="1" dirty="0" smtClean="0"/>
              <a:t>C of the area an axis BB’ </a:t>
            </a:r>
            <a:r>
              <a:rPr lang="en-US" sz="2000" dirty="0" smtClean="0"/>
              <a:t>parallel to </a:t>
            </a:r>
            <a:r>
              <a:rPr lang="en-US" sz="2000" i="1" dirty="0" smtClean="0"/>
              <a:t>AA’;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2286000"/>
            <a:ext cx="155275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304800" y="3962400"/>
            <a:ext cx="8610600" cy="2895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3581400"/>
            <a:ext cx="899160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indent="-228600">
              <a:buFont typeface="Arial" pitchFamily="34" charset="0"/>
              <a:buChar char="•"/>
            </a:pPr>
            <a:r>
              <a:rPr lang="en-US" i="1" dirty="0" smtClean="0"/>
              <a:t>this axis is called a centroidal axis.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Denoting by </a:t>
            </a:r>
            <a:r>
              <a:rPr lang="en-US" sz="2000" i="1" dirty="0" smtClean="0"/>
              <a:t>y’</a:t>
            </a:r>
            <a:r>
              <a:rPr lang="en-US" sz="2000" dirty="0" smtClean="0"/>
              <a:t> the distance from the element </a:t>
            </a:r>
            <a:r>
              <a:rPr lang="en-US" sz="2000" i="1" dirty="0" err="1" smtClean="0"/>
              <a:t>dA</a:t>
            </a:r>
            <a:r>
              <a:rPr lang="en-US" sz="2000" i="1" dirty="0" smtClean="0"/>
              <a:t> to BB’,   y = y’ + d,</a:t>
            </a:r>
          </a:p>
          <a:p>
            <a:pPr lvl="2" indent="-228600">
              <a:buFont typeface="Arial" pitchFamily="34" charset="0"/>
              <a:buChar char="•"/>
            </a:pPr>
            <a:r>
              <a:rPr lang="en-US" dirty="0" smtClean="0"/>
              <a:t>where </a:t>
            </a:r>
            <a:r>
              <a:rPr lang="en-US" i="1" dirty="0" smtClean="0"/>
              <a:t>d is the distance between the axes AA’ and BB’.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i="1" dirty="0" smtClean="0"/>
              <a:t>Substituting </a:t>
            </a:r>
            <a:r>
              <a:rPr lang="en-US" sz="2000" dirty="0" smtClean="0"/>
              <a:t>for </a:t>
            </a:r>
            <a:r>
              <a:rPr lang="en-US" sz="2000" i="1" dirty="0" smtClean="0"/>
              <a:t>y in the above integral, we write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000" i="1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sz="2000" i="1" dirty="0" smtClean="0"/>
          </a:p>
          <a:p>
            <a:endParaRPr lang="en-US" dirty="0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4752154"/>
            <a:ext cx="3194858" cy="581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4773096"/>
            <a:ext cx="3510844" cy="560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Parallel  Axis Theorem (Contd.)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sz="2000" dirty="0" smtClean="0"/>
              <a:t>The first integral represents the moment of inertia </a:t>
            </a:r>
            <a:r>
              <a:rPr lang="en-US" sz="2000" i="1" dirty="0" smtClean="0"/>
              <a:t>I of the area with </a:t>
            </a:r>
            <a:r>
              <a:rPr lang="en-US" sz="2000" dirty="0" smtClean="0"/>
              <a:t>respect to the centroidal axis </a:t>
            </a:r>
            <a:r>
              <a:rPr lang="en-US" sz="2000" i="1" dirty="0" smtClean="0"/>
              <a:t>BB’. </a:t>
            </a:r>
          </a:p>
          <a:p>
            <a:pPr marL="406400" indent="-406400"/>
            <a:r>
              <a:rPr lang="en-US" sz="2000" i="1" dirty="0" smtClean="0"/>
              <a:t>The second integral represents </a:t>
            </a:r>
            <a:r>
              <a:rPr lang="en-US" sz="2000" dirty="0" smtClean="0"/>
              <a:t>the first moment of the area with respect to </a:t>
            </a:r>
            <a:r>
              <a:rPr lang="en-US" sz="2000" i="1" dirty="0" smtClean="0"/>
              <a:t>BB’; since the centroid C </a:t>
            </a:r>
            <a:r>
              <a:rPr lang="en-US" sz="2000" dirty="0" smtClean="0"/>
              <a:t>of the area is located on that axis, the second integral must be zero.</a:t>
            </a:r>
          </a:p>
          <a:p>
            <a:r>
              <a:rPr lang="en-US" sz="2000" dirty="0" smtClean="0"/>
              <a:t>Finally, we observe that the last integral is equal to the total area </a:t>
            </a:r>
            <a:r>
              <a:rPr lang="en-US" sz="2000" i="1" dirty="0" smtClean="0"/>
              <a:t>A.</a:t>
            </a:r>
          </a:p>
          <a:p>
            <a:r>
              <a:rPr lang="en-US" sz="2000" i="1" dirty="0" smtClean="0"/>
              <a:t>Hence we can write </a:t>
            </a:r>
          </a:p>
          <a:p>
            <a:endParaRPr lang="en-US" sz="2000" i="1" dirty="0" smtClean="0"/>
          </a:p>
          <a:p>
            <a:r>
              <a:rPr lang="en-US" sz="2000" dirty="0" smtClean="0"/>
              <a:t>This formula expresses that the moment of inertia </a:t>
            </a:r>
            <a:r>
              <a:rPr lang="en-US" sz="2000" i="1" dirty="0" smtClean="0"/>
              <a:t>I of an area </a:t>
            </a:r>
            <a:r>
              <a:rPr lang="en-US" sz="2000" dirty="0" smtClean="0"/>
              <a:t>with respect to any given axis </a:t>
            </a:r>
            <a:r>
              <a:rPr lang="en-US" sz="2000" i="1" dirty="0" smtClean="0"/>
              <a:t>AA’ is equal </a:t>
            </a:r>
          </a:p>
          <a:p>
            <a:pPr lvl="1"/>
            <a:r>
              <a:rPr lang="en-US" sz="2000" i="1" dirty="0" smtClean="0"/>
              <a:t>to the moment of inertia I </a:t>
            </a:r>
            <a:r>
              <a:rPr lang="en-US" sz="2000" dirty="0" smtClean="0"/>
              <a:t>of the area with respect to a centroidal axis </a:t>
            </a:r>
            <a:r>
              <a:rPr lang="en-US" sz="2000" i="1" dirty="0" smtClean="0"/>
              <a:t>BB’ parallel to AA’</a:t>
            </a:r>
          </a:p>
          <a:p>
            <a:pPr lvl="1"/>
            <a:r>
              <a:rPr lang="en-US" sz="2000" i="1" dirty="0" smtClean="0"/>
              <a:t>plus the product of the area A and the square of the distance d </a:t>
            </a:r>
            <a:r>
              <a:rPr lang="en-US" sz="2000" dirty="0" smtClean="0"/>
              <a:t>between the two axes.</a:t>
            </a:r>
          </a:p>
          <a:p>
            <a:r>
              <a:rPr lang="en-US" sz="2200" dirty="0" smtClean="0"/>
              <a:t>This theorem is known as the</a:t>
            </a:r>
            <a:r>
              <a:rPr lang="en-US" sz="2200" dirty="0" smtClean="0">
                <a:solidFill>
                  <a:srgbClr val="0070C0"/>
                </a:solidFill>
              </a:rPr>
              <a:t> </a:t>
            </a:r>
            <a:r>
              <a:rPr lang="en-US" sz="2200" i="1" dirty="0" smtClean="0">
                <a:solidFill>
                  <a:srgbClr val="0070C0"/>
                </a:solidFill>
              </a:rPr>
              <a:t>parallel-axis theorem.</a:t>
            </a:r>
            <a:endParaRPr lang="en-US" sz="2200" dirty="0" smtClean="0">
              <a:solidFill>
                <a:srgbClr val="0070C0"/>
              </a:solidFill>
            </a:endParaRPr>
          </a:p>
          <a:p>
            <a:pPr lvl="1"/>
            <a:endParaRPr lang="en-US" sz="20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3124200"/>
            <a:ext cx="1802296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35782" y="3733800"/>
            <a:ext cx="2793618" cy="2528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Centre of Gravity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 body is composed of an infinite number of particles of differential size. </a:t>
            </a:r>
          </a:p>
          <a:p>
            <a:r>
              <a:rPr lang="en-US" sz="2400" dirty="0" smtClean="0"/>
              <a:t>If the body is located within a gravitational field, then each of these particles will have a weight </a:t>
            </a:r>
            <a:r>
              <a:rPr lang="en-US" sz="2400" i="1" dirty="0" err="1" smtClean="0"/>
              <a:t>dW</a:t>
            </a:r>
            <a:r>
              <a:rPr lang="en-US" sz="2400" i="1" dirty="0" smtClean="0"/>
              <a:t> (Figure a)</a:t>
            </a:r>
          </a:p>
          <a:p>
            <a:r>
              <a:rPr lang="en-US" sz="2400" dirty="0" smtClean="0"/>
              <a:t>These  weights will form an approximately parallel force system</a:t>
            </a:r>
          </a:p>
          <a:p>
            <a:r>
              <a:rPr lang="en-US" sz="2400" dirty="0" smtClean="0"/>
              <a:t>The resultant of this system is the total weight of the body, which passes through a single point called the </a:t>
            </a:r>
            <a:r>
              <a:rPr lang="en-US" sz="2400" i="1" dirty="0" smtClean="0"/>
              <a:t>centre of gravity G (Figure b)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0886" y="4267200"/>
            <a:ext cx="3135086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>Moments of Inertia of Composite Areas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43575" y="1219200"/>
            <a:ext cx="340042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43000"/>
            <a:ext cx="5505450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048000"/>
            <a:ext cx="5438775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867275"/>
            <a:ext cx="5562600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/>
          <a:srcRect l="29577" r="5634"/>
          <a:stretch>
            <a:fillRect/>
          </a:stretch>
        </p:blipFill>
        <p:spPr bwMode="auto">
          <a:xfrm>
            <a:off x="5638800" y="2895600"/>
            <a:ext cx="3505200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5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Determine the moment of inertia of the shaded area with respect to the </a:t>
            </a:r>
            <a:r>
              <a:rPr lang="en-US" i="1" dirty="0" smtClean="0"/>
              <a:t>x axis.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2971800"/>
            <a:ext cx="5126846" cy="2853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to Problem 5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752600"/>
            <a:ext cx="223837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2286000"/>
            <a:ext cx="28575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667000" y="1752600"/>
            <a:ext cx="571500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3733800"/>
            <a:ext cx="3400425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3886200" y="3352800"/>
            <a:ext cx="51054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Moment of Inertia of Rectangle. 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Moment of Inertia of Half Circle. </a:t>
            </a:r>
          </a:p>
          <a:p>
            <a:r>
              <a:rPr lang="en-US" dirty="0" smtClean="0"/>
              <a:t>To find the location of the centroid </a:t>
            </a:r>
            <a:r>
              <a:rPr lang="en-US" i="1" dirty="0" smtClean="0"/>
              <a:t>C of the half circle with respect to diameter AA’.</a:t>
            </a:r>
          </a:p>
          <a:p>
            <a:endParaRPr lang="en-US" i="1" dirty="0" smtClean="0"/>
          </a:p>
          <a:p>
            <a:endParaRPr lang="en-US" i="1" dirty="0" smtClean="0"/>
          </a:p>
          <a:p>
            <a:r>
              <a:rPr lang="en-US" dirty="0" smtClean="0"/>
              <a:t>The distance </a:t>
            </a:r>
            <a:r>
              <a:rPr lang="en-US" i="1" dirty="0" smtClean="0"/>
              <a:t>b from the centroid C to the x axis is</a:t>
            </a:r>
            <a:endParaRPr lang="en-US" dirty="0"/>
          </a:p>
        </p:txBody>
      </p:sp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67200" y="3733800"/>
            <a:ext cx="4676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76800" y="5105400"/>
            <a:ext cx="30861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114800" y="5943600"/>
            <a:ext cx="45434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Solution to Problem 5  (Contd.)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229600" cy="54102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Compute the moment of inertia of the half circle with respect to diameter </a:t>
            </a:r>
            <a:r>
              <a:rPr lang="en-US" sz="2400" i="1" dirty="0" smtClean="0"/>
              <a:t>AA’</a:t>
            </a:r>
          </a:p>
          <a:p>
            <a:endParaRPr lang="en-US" sz="2400" i="1" dirty="0" smtClean="0"/>
          </a:p>
          <a:p>
            <a:r>
              <a:rPr lang="en-US" sz="2400" i="1" dirty="0" smtClean="0"/>
              <a:t>Compute the area of the half circle</a:t>
            </a:r>
          </a:p>
          <a:p>
            <a:endParaRPr lang="en-US" sz="2400" i="1" dirty="0" smtClean="0"/>
          </a:p>
          <a:p>
            <a:r>
              <a:rPr lang="en-US" sz="2400" dirty="0" smtClean="0"/>
              <a:t>Using the parallel-axis theorem, the value of </a:t>
            </a:r>
            <a:r>
              <a:rPr lang="en-US" sz="2400" i="1" dirty="0" smtClean="0"/>
              <a:t>I</a:t>
            </a:r>
            <a:r>
              <a:rPr lang="en-US" sz="2400" i="1" baseline="-25000" dirty="0" smtClean="0"/>
              <a:t>x’   </a:t>
            </a:r>
            <a:r>
              <a:rPr lang="en-US" sz="2400" i="1" dirty="0" smtClean="0"/>
              <a:t>is found as</a:t>
            </a:r>
          </a:p>
          <a:p>
            <a:endParaRPr lang="en-US" sz="2400" i="1" dirty="0" smtClean="0"/>
          </a:p>
          <a:p>
            <a:endParaRPr lang="en-US" sz="2400" i="1" dirty="0" smtClean="0"/>
          </a:p>
          <a:p>
            <a:r>
              <a:rPr lang="en-US" sz="2400" i="1" dirty="0" smtClean="0"/>
              <a:t>Again to find I about </a:t>
            </a:r>
            <a:r>
              <a:rPr lang="en-US" sz="2400" dirty="0" smtClean="0"/>
              <a:t>the value of </a:t>
            </a:r>
            <a:r>
              <a:rPr lang="en-US" sz="2400" i="1" dirty="0" smtClean="0"/>
              <a:t>I</a:t>
            </a:r>
            <a:r>
              <a:rPr lang="en-US" sz="2400" i="1" baseline="-25000" dirty="0" smtClean="0"/>
              <a:t>x </a:t>
            </a:r>
            <a:r>
              <a:rPr lang="en-US" sz="2400" i="1" dirty="0" smtClean="0"/>
              <a:t>is</a:t>
            </a:r>
          </a:p>
          <a:p>
            <a:endParaRPr lang="en-US" sz="2400" i="1" dirty="0" smtClean="0"/>
          </a:p>
          <a:p>
            <a:r>
              <a:rPr lang="en-US" sz="2400" dirty="0" smtClean="0"/>
              <a:t>Moment of Inertia of Given Area is obtained by subtracting the moment of inertia of the half circle from that of the rectangle, i.e., </a:t>
            </a:r>
            <a:endParaRPr lang="en-US" sz="2400" i="1" dirty="0" smtClean="0"/>
          </a:p>
          <a:p>
            <a:endParaRPr lang="en-US" sz="2400" i="1" dirty="0" smtClean="0"/>
          </a:p>
          <a:p>
            <a:endParaRPr lang="en-US" sz="2400" i="1" dirty="0" smtClean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905000"/>
            <a:ext cx="5198806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2743200"/>
            <a:ext cx="4057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7400" y="3505200"/>
            <a:ext cx="48387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00200" y="4724400"/>
            <a:ext cx="5762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" y="6172200"/>
            <a:ext cx="44577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229600" cy="4525963"/>
          </a:xfrm>
        </p:spPr>
        <p:txBody>
          <a:bodyPr/>
          <a:lstStyle/>
          <a:p>
            <a:r>
              <a:rPr lang="en-US" dirty="0" smtClean="0"/>
              <a:t>Determine the moments of inertia for the cross-sectional area of the member shown in figure about the x and </a:t>
            </a:r>
            <a:r>
              <a:rPr lang="en-US" i="1" dirty="0" smtClean="0"/>
              <a:t>y centroidal axes.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2819400"/>
            <a:ext cx="3657600" cy="3364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/>
          <a:srcRect r="70494" b="73206"/>
          <a:stretch>
            <a:fillRect/>
          </a:stretch>
        </p:blipFill>
        <p:spPr bwMode="auto">
          <a:xfrm>
            <a:off x="1981200" y="3276600"/>
            <a:ext cx="152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3"/>
          <a:srcRect b="57895"/>
          <a:stretch>
            <a:fillRect/>
          </a:stretch>
        </p:blipFill>
        <p:spPr bwMode="auto">
          <a:xfrm>
            <a:off x="685799" y="5410200"/>
            <a:ext cx="398719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34100" y="1371600"/>
            <a:ext cx="300990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to Problem 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6096000" cy="5562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cross section can be subdivided into the three rectangular areas </a:t>
            </a:r>
            <a:r>
              <a:rPr lang="en-US" sz="2400" i="1" dirty="0" smtClean="0"/>
              <a:t>A, B and C as shown in figure.</a:t>
            </a:r>
          </a:p>
          <a:p>
            <a:r>
              <a:rPr lang="en-US" sz="2400" dirty="0" smtClean="0"/>
              <a:t>Hence using the parallel axis theorem for rectangles A and </a:t>
            </a:r>
            <a:r>
              <a:rPr lang="en-US" sz="2400" i="1" dirty="0" smtClean="0"/>
              <a:t>D,  the calculations are as follows</a:t>
            </a:r>
          </a:p>
          <a:p>
            <a:endParaRPr lang="en-US" sz="2400" i="1" dirty="0" smtClean="0"/>
          </a:p>
          <a:p>
            <a:endParaRPr lang="en-US" sz="2400" i="1" dirty="0" smtClean="0"/>
          </a:p>
          <a:p>
            <a:endParaRPr lang="en-US" sz="2400" i="1" dirty="0" smtClean="0"/>
          </a:p>
          <a:p>
            <a:r>
              <a:rPr lang="en-US" sz="2400" i="1" dirty="0" smtClean="0"/>
              <a:t>For rectangle B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/>
          <a:srcRect l="29506" b="77033"/>
          <a:stretch>
            <a:fillRect/>
          </a:stretch>
        </p:blipFill>
        <p:spPr bwMode="auto">
          <a:xfrm>
            <a:off x="3505200" y="3276600"/>
            <a:ext cx="364112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/>
          <a:srcRect t="22966" b="54067"/>
          <a:stretch>
            <a:fillRect/>
          </a:stretch>
        </p:blipFill>
        <p:spPr bwMode="auto">
          <a:xfrm>
            <a:off x="1981200" y="3733800"/>
            <a:ext cx="516512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 t="53588" r="69019" b="27273"/>
          <a:stretch>
            <a:fillRect/>
          </a:stretch>
        </p:blipFill>
        <p:spPr bwMode="auto">
          <a:xfrm>
            <a:off x="1981200" y="4343400"/>
            <a:ext cx="1600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/>
          <a:srcRect l="29506" t="49761" b="23445"/>
          <a:stretch>
            <a:fillRect/>
          </a:stretch>
        </p:blipFill>
        <p:spPr bwMode="auto">
          <a:xfrm>
            <a:off x="3505200" y="4267200"/>
            <a:ext cx="3641124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/>
          <a:srcRect l="32456" t="76555" r="35088"/>
          <a:stretch>
            <a:fillRect/>
          </a:stretch>
        </p:blipFill>
        <p:spPr bwMode="auto">
          <a:xfrm>
            <a:off x="7162800" y="4267200"/>
            <a:ext cx="16764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3"/>
          <a:srcRect t="47368"/>
          <a:stretch>
            <a:fillRect/>
          </a:stretch>
        </p:blipFill>
        <p:spPr bwMode="auto">
          <a:xfrm>
            <a:off x="685799" y="6096000"/>
            <a:ext cx="398719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Solution to Problem 6 (Contd.)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229600" cy="4525963"/>
          </a:xfrm>
        </p:spPr>
        <p:txBody>
          <a:bodyPr/>
          <a:lstStyle/>
          <a:p>
            <a:r>
              <a:rPr lang="en-US" dirty="0" smtClean="0"/>
              <a:t>Summing up the MIs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99648" y="2362201"/>
            <a:ext cx="3867752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Problem 7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4525963"/>
          </a:xfrm>
        </p:spPr>
        <p:txBody>
          <a:bodyPr/>
          <a:lstStyle/>
          <a:p>
            <a:r>
              <a:rPr lang="en-US" dirty="0" smtClean="0"/>
              <a:t>Determine the moment of inertia and the radius </a:t>
            </a:r>
            <a:r>
              <a:rPr lang="en-US" dirty="0" smtClean="0"/>
              <a:t>of gyration </a:t>
            </a:r>
            <a:r>
              <a:rPr lang="en-US" dirty="0" smtClean="0"/>
              <a:t>of the shaded area with respect to the </a:t>
            </a:r>
            <a:r>
              <a:rPr lang="en-US" i="1" dirty="0" smtClean="0"/>
              <a:t>x axis.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2971800"/>
            <a:ext cx="3333750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l="20974"/>
          <a:stretch>
            <a:fillRect/>
          </a:stretch>
        </p:blipFill>
        <p:spPr bwMode="auto">
          <a:xfrm>
            <a:off x="6096000" y="5638800"/>
            <a:ext cx="281368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89227"/>
            <a:ext cx="2132428" cy="206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4851401"/>
            <a:ext cx="2124635" cy="2006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Centre of Gravity  of </a:t>
            </a:r>
            <a:br>
              <a:rPr lang="en-US" dirty="0" smtClean="0"/>
            </a:br>
            <a:r>
              <a:rPr lang="en-US" dirty="0" smtClean="0"/>
              <a:t>a 2D rigid Body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Let us first consider a flat horizontal plate (figure a) and divide the plate into </a:t>
            </a:r>
            <a:r>
              <a:rPr lang="en-US" sz="2400" i="1" dirty="0" smtClean="0"/>
              <a:t>n small elements</a:t>
            </a:r>
          </a:p>
          <a:p>
            <a:r>
              <a:rPr lang="en-US" sz="2400" dirty="0" smtClean="0"/>
              <a:t>The coordinates of the first element are denoted by </a:t>
            </a:r>
            <a:r>
              <a:rPr lang="en-US" sz="2400" i="1" dirty="0" smtClean="0"/>
              <a:t>x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 and y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, those of the second element by x</a:t>
            </a:r>
            <a:r>
              <a:rPr lang="en-US" sz="2400" i="1" baseline="-25000" dirty="0" smtClean="0"/>
              <a:t>2</a:t>
            </a:r>
            <a:r>
              <a:rPr lang="en-US" sz="2400" i="1" dirty="0" smtClean="0"/>
              <a:t> and y</a:t>
            </a:r>
            <a:r>
              <a:rPr lang="en-US" sz="2400" i="1" baseline="-25000" dirty="0" smtClean="0"/>
              <a:t>2, </a:t>
            </a:r>
            <a:r>
              <a:rPr lang="en-US" sz="2400" dirty="0" smtClean="0"/>
              <a:t>etc. </a:t>
            </a:r>
          </a:p>
          <a:p>
            <a:r>
              <a:rPr lang="en-US" sz="2400" dirty="0" smtClean="0"/>
              <a:t>The forces exerted by the earth on the elements of plate will be denoted, respectively, by </a:t>
            </a:r>
            <a:r>
              <a:rPr lang="en-US" sz="2400" dirty="0" smtClean="0">
                <a:sym typeface="Symbol"/>
              </a:rPr>
              <a:t></a:t>
            </a:r>
            <a:r>
              <a:rPr lang="en-US" sz="2400" dirty="0" smtClean="0"/>
              <a:t>W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 </a:t>
            </a:r>
            <a:r>
              <a:rPr lang="en-US" sz="2400" dirty="0" smtClean="0">
                <a:sym typeface="Symbol"/>
              </a:rPr>
              <a:t></a:t>
            </a:r>
            <a:r>
              <a:rPr lang="en-US" sz="2400" dirty="0" smtClean="0"/>
              <a:t>W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, . . . , </a:t>
            </a:r>
            <a:r>
              <a:rPr lang="en-US" sz="2400" dirty="0" smtClean="0">
                <a:sym typeface="Symbol"/>
              </a:rPr>
              <a:t></a:t>
            </a:r>
            <a:r>
              <a:rPr lang="en-US" sz="2400" dirty="0" err="1" smtClean="0"/>
              <a:t>W</a:t>
            </a:r>
            <a:r>
              <a:rPr lang="en-US" sz="2400" i="1" baseline="-25000" dirty="0" err="1" smtClean="0"/>
              <a:t>n</a:t>
            </a:r>
            <a:r>
              <a:rPr lang="en-US" sz="2400" i="1" dirty="0" smtClean="0"/>
              <a:t>.</a:t>
            </a:r>
          </a:p>
          <a:p>
            <a:r>
              <a:rPr lang="en-US" sz="2400" dirty="0" smtClean="0"/>
              <a:t>Their resultant  is therefore a single force in the same direction.</a:t>
            </a:r>
          </a:p>
          <a:p>
            <a:r>
              <a:rPr lang="en-US" sz="2400" dirty="0" smtClean="0"/>
              <a:t>The magnitude </a:t>
            </a:r>
            <a:r>
              <a:rPr lang="en-US" sz="2400" i="1" dirty="0" smtClean="0"/>
              <a:t>W </a:t>
            </a:r>
            <a:r>
              <a:rPr lang="en-US" sz="2400" dirty="0" smtClean="0"/>
              <a:t>of this force is obtained by adding the magnitudes of the elemental weights.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33600" y="5638800"/>
            <a:ext cx="478971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0" y="4386262"/>
            <a:ext cx="4734758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/>
          <a:srcRect l="39307" r="39252" b="44200"/>
          <a:stretch>
            <a:fillRect/>
          </a:stretch>
        </p:blipFill>
        <p:spPr bwMode="auto">
          <a:xfrm>
            <a:off x="1295400" y="5181600"/>
            <a:ext cx="457200" cy="1154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/>
          <a:srcRect l="39307" r="39252" b="44200"/>
          <a:stretch>
            <a:fillRect/>
          </a:stretch>
        </p:blipFill>
        <p:spPr bwMode="auto">
          <a:xfrm>
            <a:off x="381000" y="4953000"/>
            <a:ext cx="457200" cy="1154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696200" cy="1143000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/>
              <a:t>Centre of Gravity  of a 2D rigid Body (Contd.)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To obtain the coordinates </a:t>
            </a:r>
            <a:r>
              <a:rPr lang="en-US" sz="2800" i="1" dirty="0" smtClean="0"/>
              <a:t>of the point G (x and y) where the resultant </a:t>
            </a:r>
            <a:r>
              <a:rPr lang="en-US" sz="2800" b="1" i="1" dirty="0" smtClean="0"/>
              <a:t>W </a:t>
            </a:r>
            <a:r>
              <a:rPr lang="en-US" sz="2800" dirty="0" smtClean="0"/>
              <a:t>should be applied, we write that the moments of W about the </a:t>
            </a:r>
            <a:r>
              <a:rPr lang="en-US" sz="2800" i="1" dirty="0" smtClean="0"/>
              <a:t>y and x axes are equal to the sum of the corresponding moments of the </a:t>
            </a:r>
            <a:r>
              <a:rPr lang="en-US" sz="2800" dirty="0" smtClean="0"/>
              <a:t>elemental weights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If we now increase the number of elements into which the plate is divided and simultaneously decrease the size of each element, we obtain in the limit the following expressions: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3124200"/>
            <a:ext cx="5909309" cy="850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5334000"/>
            <a:ext cx="523630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Centroid of Area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5626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In the case of a flat homogeneous plate of uniform thickness, the magnitude </a:t>
            </a:r>
            <a:r>
              <a:rPr lang="en-US" sz="2800" dirty="0" smtClean="0">
                <a:sym typeface="Symbol"/>
              </a:rPr>
              <a:t></a:t>
            </a:r>
            <a:r>
              <a:rPr lang="en-US" sz="2800" i="1" dirty="0" smtClean="0"/>
              <a:t>W of the weight of an element of the plate can be </a:t>
            </a:r>
            <a:r>
              <a:rPr lang="en-US" sz="2800" dirty="0" smtClean="0"/>
              <a:t>expressed as </a:t>
            </a:r>
            <a:r>
              <a:rPr lang="en-US" sz="2800" dirty="0" smtClean="0">
                <a:sym typeface="Symbol"/>
              </a:rPr>
              <a:t></a:t>
            </a:r>
            <a:r>
              <a:rPr lang="en-US" sz="2800" i="1" dirty="0" smtClean="0"/>
              <a:t>W = </a:t>
            </a:r>
            <a:r>
              <a:rPr lang="en-US" sz="2800" i="1" dirty="0" smtClean="0">
                <a:sym typeface="Symbol"/>
              </a:rPr>
              <a:t></a:t>
            </a:r>
            <a:r>
              <a:rPr lang="en-US" sz="2800" i="1" dirty="0" smtClean="0"/>
              <a:t>t </a:t>
            </a:r>
            <a:r>
              <a:rPr lang="en-US" sz="2800" dirty="0" smtClean="0">
                <a:sym typeface="Symbol"/>
              </a:rPr>
              <a:t></a:t>
            </a:r>
            <a:r>
              <a:rPr lang="en-US" sz="2800" i="1" dirty="0" smtClean="0"/>
              <a:t>A</a:t>
            </a:r>
          </a:p>
          <a:p>
            <a:pPr lvl="1"/>
            <a:r>
              <a:rPr lang="en-US" sz="2400" dirty="0" smtClean="0"/>
              <a:t>where </a:t>
            </a:r>
            <a:r>
              <a:rPr lang="en-US" sz="2400" i="1" dirty="0" smtClean="0">
                <a:sym typeface="Symbol"/>
              </a:rPr>
              <a:t></a:t>
            </a:r>
            <a:r>
              <a:rPr lang="en-US" sz="2400" dirty="0" smtClean="0"/>
              <a:t> is the  specific weight (weight per unit volume) of the material</a:t>
            </a:r>
          </a:p>
          <a:p>
            <a:pPr lvl="1"/>
            <a:r>
              <a:rPr lang="en-US" sz="2400" i="1" dirty="0" smtClean="0"/>
              <a:t>t is the thickness of the plate</a:t>
            </a:r>
          </a:p>
          <a:p>
            <a:pPr lvl="1"/>
            <a:r>
              <a:rPr lang="en-US" sz="2400" dirty="0" smtClean="0">
                <a:sym typeface="Symbol"/>
              </a:rPr>
              <a:t></a:t>
            </a:r>
            <a:r>
              <a:rPr lang="en-US" sz="2400" i="1" dirty="0" smtClean="0"/>
              <a:t>A is the area of the element</a:t>
            </a:r>
          </a:p>
          <a:p>
            <a:r>
              <a:rPr lang="en-US" sz="2800" dirty="0" smtClean="0"/>
              <a:t>Similarly, we can express the magnitude </a:t>
            </a:r>
            <a:r>
              <a:rPr lang="en-US" sz="2800" i="1" dirty="0" smtClean="0"/>
              <a:t>W of the weight of the entire </a:t>
            </a:r>
            <a:r>
              <a:rPr lang="en-US" sz="2800" dirty="0" smtClean="0"/>
              <a:t>plate as </a:t>
            </a:r>
            <a:r>
              <a:rPr lang="en-US" sz="2800" i="1" dirty="0" smtClean="0"/>
              <a:t>W = </a:t>
            </a:r>
            <a:r>
              <a:rPr lang="en-US" sz="2800" i="1" dirty="0" smtClean="0">
                <a:sym typeface="Symbol"/>
              </a:rPr>
              <a:t> </a:t>
            </a:r>
            <a:r>
              <a:rPr lang="en-US" sz="2800" i="1" dirty="0" err="1" smtClean="0"/>
              <a:t>tA</a:t>
            </a:r>
            <a:endParaRPr lang="en-US" sz="2800" i="1" dirty="0" smtClean="0"/>
          </a:p>
          <a:p>
            <a:r>
              <a:rPr lang="en-US" sz="2800" dirty="0" smtClean="0"/>
              <a:t>Substituting for </a:t>
            </a:r>
            <a:r>
              <a:rPr lang="en-US" sz="2800" dirty="0" smtClean="0">
                <a:sym typeface="Symbol"/>
              </a:rPr>
              <a:t></a:t>
            </a:r>
            <a:r>
              <a:rPr lang="en-US" sz="2800" i="1" dirty="0" smtClean="0"/>
              <a:t>W and W in the moment equations and </a:t>
            </a:r>
            <a:r>
              <a:rPr lang="en-US" sz="2800" dirty="0" smtClean="0"/>
              <a:t>dividing throughout by </a:t>
            </a:r>
            <a:r>
              <a:rPr lang="en-US" sz="2800" i="1" dirty="0" smtClean="0">
                <a:sym typeface="Symbol"/>
              </a:rPr>
              <a:t> </a:t>
            </a:r>
            <a:r>
              <a:rPr lang="en-US" sz="2800" i="1" dirty="0" smtClean="0"/>
              <a:t>t, we obtain</a:t>
            </a:r>
          </a:p>
          <a:p>
            <a:endParaRPr lang="en-US" sz="2800" i="1" dirty="0" smtClean="0"/>
          </a:p>
          <a:p>
            <a:endParaRPr lang="en-US" sz="2800" i="1" dirty="0" smtClean="0"/>
          </a:p>
          <a:p>
            <a:r>
              <a:rPr lang="en-US" sz="2800" i="1" dirty="0" smtClean="0"/>
              <a:t>Or</a:t>
            </a:r>
            <a:endParaRPr lang="en-US" sz="2800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5181600"/>
            <a:ext cx="58547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6172200"/>
            <a:ext cx="3417176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First Moments of Areas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10600" cy="4525963"/>
          </a:xfrm>
        </p:spPr>
        <p:txBody>
          <a:bodyPr/>
          <a:lstStyle/>
          <a:p>
            <a:r>
              <a:rPr lang="en-US" dirty="0" smtClean="0"/>
              <a:t>The integral </a:t>
            </a:r>
            <a:r>
              <a:rPr lang="en-US" dirty="0" smtClean="0">
                <a:sym typeface="Symbol"/>
              </a:rPr>
              <a:t></a:t>
            </a:r>
            <a:r>
              <a:rPr lang="en-US" i="1" dirty="0" smtClean="0"/>
              <a:t>x </a:t>
            </a:r>
            <a:r>
              <a:rPr lang="en-US" i="1" dirty="0" err="1" smtClean="0"/>
              <a:t>dA</a:t>
            </a:r>
            <a:r>
              <a:rPr lang="en-US" i="1" dirty="0" smtClean="0"/>
              <a:t> in the equation of preceding slide  is known </a:t>
            </a:r>
            <a:r>
              <a:rPr lang="en-US" dirty="0" smtClean="0"/>
              <a:t>as the </a:t>
            </a:r>
            <a:r>
              <a:rPr lang="en-US" i="1" dirty="0" smtClean="0"/>
              <a:t>first moment of the area A with respect to the y axis and is </a:t>
            </a:r>
            <a:r>
              <a:rPr lang="en-US" dirty="0" smtClean="0"/>
              <a:t>denoted by </a:t>
            </a:r>
            <a:r>
              <a:rPr lang="en-US" i="1" dirty="0" err="1" smtClean="0"/>
              <a:t>Q</a:t>
            </a:r>
            <a:r>
              <a:rPr lang="en-US" i="1" baseline="-25000" dirty="0" err="1" smtClean="0"/>
              <a:t>y</a:t>
            </a:r>
            <a:r>
              <a:rPr lang="en-US" i="1" dirty="0" smtClean="0"/>
              <a:t>. </a:t>
            </a:r>
          </a:p>
          <a:p>
            <a:r>
              <a:rPr lang="en-US" i="1" dirty="0" smtClean="0"/>
              <a:t>Similarly, the integral</a:t>
            </a:r>
            <a:r>
              <a:rPr lang="en-US" dirty="0" smtClean="0">
                <a:sym typeface="Symbol"/>
              </a:rPr>
              <a:t> </a:t>
            </a:r>
            <a:r>
              <a:rPr lang="en-US" i="1" dirty="0" smtClean="0"/>
              <a:t>y </a:t>
            </a:r>
            <a:r>
              <a:rPr lang="en-US" i="1" dirty="0" err="1" smtClean="0"/>
              <a:t>dA</a:t>
            </a:r>
            <a:r>
              <a:rPr lang="en-US" i="1" dirty="0" smtClean="0"/>
              <a:t> defines the first moment of A with respect to the x axis and is denoted by </a:t>
            </a:r>
            <a:r>
              <a:rPr lang="en-US" i="1" dirty="0" err="1" smtClean="0"/>
              <a:t>Q</a:t>
            </a:r>
            <a:r>
              <a:rPr lang="en-US" i="1" baseline="-25000" dirty="0" err="1" smtClean="0"/>
              <a:t>x</a:t>
            </a:r>
            <a:r>
              <a:rPr lang="en-US" i="1" dirty="0" smtClean="0"/>
              <a:t>. </a:t>
            </a:r>
          </a:p>
          <a:p>
            <a:r>
              <a:rPr lang="en-US" i="1" dirty="0" smtClean="0"/>
              <a:t>We can write</a:t>
            </a:r>
          </a:p>
          <a:p>
            <a:r>
              <a:rPr lang="en-US" i="1" dirty="0" smtClean="0"/>
              <a:t>Therefore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4343400"/>
            <a:ext cx="3488121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5105400"/>
            <a:ext cx="302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/>
          <a:srcRect b="-4324"/>
          <a:stretch>
            <a:fillRect/>
          </a:stretch>
        </p:blipFill>
        <p:spPr bwMode="auto">
          <a:xfrm>
            <a:off x="7562850" y="4105275"/>
            <a:ext cx="1581150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96050" y="1143000"/>
            <a:ext cx="264795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Centroid of Symmetric Areas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839200" cy="49530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When an area </a:t>
            </a:r>
            <a:r>
              <a:rPr lang="en-US" sz="2400" i="1" dirty="0" smtClean="0"/>
              <a:t>A  possesses an axis of symmetry BB’,                         its </a:t>
            </a:r>
            <a:r>
              <a:rPr lang="en-US" sz="2400" dirty="0" smtClean="0"/>
              <a:t>first moment with respect to </a:t>
            </a:r>
            <a:r>
              <a:rPr lang="en-US" sz="2400" i="1" dirty="0" smtClean="0"/>
              <a:t>BB’ is zero, and its                                centroid is located </a:t>
            </a:r>
            <a:r>
              <a:rPr lang="en-US" sz="2400" dirty="0" smtClean="0"/>
              <a:t>on that axis. </a:t>
            </a:r>
          </a:p>
          <a:p>
            <a:r>
              <a:rPr lang="en-US" sz="2400" dirty="0" smtClean="0"/>
              <a:t>For example, in the case of the area </a:t>
            </a:r>
            <a:r>
              <a:rPr lang="en-US" sz="2400" i="1" dirty="0" smtClean="0"/>
              <a:t>A of Figure                                       shown, which </a:t>
            </a:r>
            <a:r>
              <a:rPr lang="en-US" sz="2400" dirty="0" smtClean="0"/>
              <a:t>is symmetric with respect to the </a:t>
            </a:r>
            <a:r>
              <a:rPr lang="en-US" sz="2400" i="1" dirty="0" smtClean="0"/>
              <a:t>y axis,                                   we observe that for every </a:t>
            </a:r>
            <a:r>
              <a:rPr lang="en-US" sz="2400" dirty="0" smtClean="0"/>
              <a:t>element of area </a:t>
            </a:r>
            <a:r>
              <a:rPr lang="en-US" sz="2400" i="1" dirty="0" err="1" smtClean="0"/>
              <a:t>dA</a:t>
            </a:r>
            <a:r>
              <a:rPr lang="en-US" sz="2400" i="1" dirty="0" smtClean="0"/>
              <a:t> of abscissa x there exists an element </a:t>
            </a:r>
            <a:r>
              <a:rPr lang="en-US" sz="2400" i="1" dirty="0" err="1" smtClean="0"/>
              <a:t>dA</a:t>
            </a:r>
            <a:r>
              <a:rPr lang="en-US" sz="2400" i="1" dirty="0" smtClean="0"/>
              <a:t>’ of equal </a:t>
            </a:r>
            <a:r>
              <a:rPr lang="en-US" sz="2400" dirty="0" smtClean="0"/>
              <a:t>area and with abscissa -</a:t>
            </a:r>
            <a:r>
              <a:rPr lang="en-US" sz="2400" i="1" dirty="0" smtClean="0"/>
              <a:t>x.</a:t>
            </a:r>
          </a:p>
          <a:p>
            <a:r>
              <a:rPr lang="en-US" sz="2400" i="1" dirty="0" smtClean="0"/>
              <a:t> It follows that the integral                   </a:t>
            </a:r>
            <a:r>
              <a:rPr lang="en-US" sz="2400" dirty="0" smtClean="0"/>
              <a:t>is zero and, thus, </a:t>
            </a:r>
            <a:r>
              <a:rPr lang="en-US" sz="2400" i="1" dirty="0" err="1" smtClean="0"/>
              <a:t>Q</a:t>
            </a:r>
            <a:r>
              <a:rPr lang="en-US" sz="2400" i="1" baseline="-25000" dirty="0" err="1" smtClean="0"/>
              <a:t>y</a:t>
            </a:r>
            <a:r>
              <a:rPr lang="en-US" sz="2400" i="1" dirty="0" smtClean="0"/>
              <a:t> = 0. </a:t>
            </a:r>
          </a:p>
          <a:p>
            <a:r>
              <a:rPr lang="en-US" sz="2400" i="1" dirty="0" smtClean="0"/>
              <a:t>It also </a:t>
            </a:r>
            <a:r>
              <a:rPr lang="en-US" sz="2400" dirty="0" smtClean="0"/>
              <a:t>follows that </a:t>
            </a:r>
            <a:r>
              <a:rPr lang="en-US" sz="2400" i="1" dirty="0" smtClean="0"/>
              <a:t>x = 0. Thus, if an area A possesses                        </a:t>
            </a:r>
            <a:r>
              <a:rPr lang="en-US" sz="2400" dirty="0" smtClean="0"/>
              <a:t>an axis of symmetry, its centroid </a:t>
            </a:r>
            <a:r>
              <a:rPr lang="en-US" sz="2400" i="1" dirty="0" smtClean="0"/>
              <a:t>C is located on that axis.</a:t>
            </a:r>
          </a:p>
          <a:p>
            <a:r>
              <a:rPr lang="en-US" sz="2400" dirty="0" smtClean="0"/>
              <a:t>If an area or line possesses two axes of symmetry,                              its centroid </a:t>
            </a:r>
            <a:r>
              <a:rPr lang="en-US" sz="2400" i="1" dirty="0" smtClean="0"/>
              <a:t>C must be located at the intersection of the                 two axes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/>
          <a:srcRect l="19661" r="51940"/>
          <a:stretch>
            <a:fillRect/>
          </a:stretch>
        </p:blipFill>
        <p:spPr bwMode="auto">
          <a:xfrm>
            <a:off x="4114800" y="3657600"/>
            <a:ext cx="914400" cy="633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/>
          <a:srcRect l="743" t="29630" r="94051" b="37037"/>
          <a:stretch>
            <a:fillRect/>
          </a:stretch>
        </p:blipFill>
        <p:spPr bwMode="auto">
          <a:xfrm>
            <a:off x="2971800" y="4180114"/>
            <a:ext cx="245533" cy="315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/>
          <a:srcRect l="33294" r="36266"/>
          <a:stretch>
            <a:fillRect/>
          </a:stretch>
        </p:blipFill>
        <p:spPr bwMode="auto">
          <a:xfrm>
            <a:off x="6619875" y="3581400"/>
            <a:ext cx="243840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 l="65636"/>
          <a:stretch>
            <a:fillRect/>
          </a:stretch>
        </p:blipFill>
        <p:spPr bwMode="auto">
          <a:xfrm>
            <a:off x="6324600" y="3657600"/>
            <a:ext cx="2752725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/>
          <a:srcRect r="65755"/>
          <a:stretch>
            <a:fillRect/>
          </a:stretch>
        </p:blipFill>
        <p:spPr bwMode="auto">
          <a:xfrm>
            <a:off x="6400800" y="1066800"/>
            <a:ext cx="274320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Determination of Centroid by Integration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199"/>
            <a:ext cx="9144000" cy="5638801"/>
          </a:xfrm>
        </p:spPr>
        <p:txBody>
          <a:bodyPr>
            <a:normAutofit/>
          </a:bodyPr>
          <a:lstStyle/>
          <a:p>
            <a:r>
              <a:rPr lang="en-US" sz="2000" dirty="0" smtClean="0"/>
              <a:t>If an area lies in the </a:t>
            </a:r>
            <a:r>
              <a:rPr lang="en-US" sz="2000" i="1" dirty="0" smtClean="0"/>
              <a:t>x-y plane and is bounded </a:t>
            </a:r>
            <a:r>
              <a:rPr lang="en-US" sz="2000" dirty="0" smtClean="0"/>
              <a:t>by  the curve                                                   y =f(</a:t>
            </a:r>
            <a:r>
              <a:rPr lang="en-US" sz="2000" i="1" dirty="0" smtClean="0"/>
              <a:t>x), as shown in Figure, then its  centroid will be in </a:t>
            </a:r>
            <a:r>
              <a:rPr lang="en-US" sz="2000" dirty="0" smtClean="0"/>
              <a:t>this                                                  plane and can be  determined from integrals namely,             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These integrals can be evaluated by performing a </a:t>
            </a:r>
            <a:r>
              <a:rPr lang="en-US" sz="2000" i="1" dirty="0" smtClean="0"/>
              <a:t>single                                          integration, if we </a:t>
            </a:r>
            <a:r>
              <a:rPr lang="en-US" sz="2000" dirty="0" smtClean="0"/>
              <a:t>use a </a:t>
            </a:r>
            <a:r>
              <a:rPr lang="en-US" sz="2000" i="1" dirty="0" smtClean="0"/>
              <a:t>rectangular strip for the differential                                                    area element. </a:t>
            </a:r>
          </a:p>
          <a:p>
            <a:r>
              <a:rPr lang="en-US" sz="2000" i="1" dirty="0" smtClean="0"/>
              <a:t>For example. if a ve</a:t>
            </a:r>
            <a:r>
              <a:rPr lang="en-US" sz="2000" dirty="0" smtClean="0"/>
              <a:t>rtical strip is used,</a:t>
            </a:r>
            <a:r>
              <a:rPr lang="en-US" sz="2000" i="1" dirty="0" smtClean="0"/>
              <a:t> the area of the                                                                                    element is </a:t>
            </a:r>
            <a:r>
              <a:rPr lang="en-US" sz="2000" i="1" dirty="0" err="1" smtClean="0"/>
              <a:t>dA</a:t>
            </a:r>
            <a:r>
              <a:rPr lang="en-US" sz="2000" i="1" dirty="0" smtClean="0"/>
              <a:t> = </a:t>
            </a:r>
            <a:r>
              <a:rPr lang="en-US" sz="2000" i="1" dirty="0" err="1" smtClean="0"/>
              <a:t>Ydx</a:t>
            </a:r>
            <a:r>
              <a:rPr lang="en-US" sz="2000" i="1" dirty="0" smtClean="0"/>
              <a:t> and </a:t>
            </a:r>
            <a:r>
              <a:rPr lang="en-US" sz="2000" dirty="0" smtClean="0"/>
              <a:t>its centroid is located at </a:t>
            </a:r>
            <a:r>
              <a:rPr lang="en-US" sz="2000" i="1" dirty="0" smtClean="0"/>
              <a:t>x = x and                                                 y = y/2.               </a:t>
            </a:r>
          </a:p>
          <a:p>
            <a:r>
              <a:rPr lang="en-US" sz="2000" i="1" dirty="0" smtClean="0"/>
              <a:t>If we consider a horizontal st</a:t>
            </a:r>
            <a:r>
              <a:rPr lang="en-US" sz="2000" dirty="0" smtClean="0"/>
              <a:t>rip, then </a:t>
            </a:r>
            <a:r>
              <a:rPr lang="en-US" sz="2000" i="1" dirty="0" smtClean="0"/>
              <a:t>its area and centroid                                                   is located at x = x/2 and y=</a:t>
            </a:r>
            <a:r>
              <a:rPr lang="en-US" sz="2000" dirty="0" smtClean="0"/>
              <a:t> - </a:t>
            </a:r>
            <a:r>
              <a:rPr lang="en-US" sz="2000" i="1" dirty="0" smtClean="0"/>
              <a:t>y.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2209800"/>
            <a:ext cx="335136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7651</TotalTime>
  <Words>2277</Words>
  <Application>Microsoft Office PowerPoint</Application>
  <PresentationFormat>On-screen Show (4:3)</PresentationFormat>
  <Paragraphs>241</Paragraphs>
  <Slides>37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ENGINEERING MECHANICS</vt:lpstr>
      <vt:lpstr>Unit III  Properties of  Surfaces and Solids </vt:lpstr>
      <vt:lpstr>Centre of Gravity</vt:lpstr>
      <vt:lpstr>Centre of Gravity  of  a 2D rigid Body</vt:lpstr>
      <vt:lpstr>Centre of Gravity  of a 2D rigid Body (Contd.)</vt:lpstr>
      <vt:lpstr>Centroid of Area </vt:lpstr>
      <vt:lpstr>First Moments of Areas</vt:lpstr>
      <vt:lpstr>Centroid of Symmetric Areas</vt:lpstr>
      <vt:lpstr>Determination of Centroid by Integration</vt:lpstr>
      <vt:lpstr>Centroid of Triangle</vt:lpstr>
      <vt:lpstr>Centroid of Triangle (Contd.)</vt:lpstr>
      <vt:lpstr>Centroid of Quarter of Circle</vt:lpstr>
      <vt:lpstr>Centroid of Quarter of Circle (Contd.)</vt:lpstr>
      <vt:lpstr>Centroid of Quarter of Circle (Contd.)</vt:lpstr>
      <vt:lpstr>Centroid of Some Common Areas</vt:lpstr>
      <vt:lpstr>Composite Areas</vt:lpstr>
      <vt:lpstr>Composite Areas (Contd.)</vt:lpstr>
      <vt:lpstr>Problem 1</vt:lpstr>
      <vt:lpstr>Solution to Problem 1</vt:lpstr>
      <vt:lpstr>Problem 3</vt:lpstr>
      <vt:lpstr>Problem 4</vt:lpstr>
      <vt:lpstr>Second Moments of Area</vt:lpstr>
      <vt:lpstr>Moment of Inertia </vt:lpstr>
      <vt:lpstr>Moment of Inertia of a Rectangular Area</vt:lpstr>
      <vt:lpstr>Polar moment of inertia</vt:lpstr>
      <vt:lpstr>Radius of Gyration of an Area</vt:lpstr>
      <vt:lpstr>Radius of Gyration of an Area (Contd.)</vt:lpstr>
      <vt:lpstr>Parallel  Axis Theorem</vt:lpstr>
      <vt:lpstr>Parallel  Axis Theorem (Contd.)</vt:lpstr>
      <vt:lpstr>Moments of Inertia of Composite Areas</vt:lpstr>
      <vt:lpstr>Problem 5 </vt:lpstr>
      <vt:lpstr>Solution to Problem 5 </vt:lpstr>
      <vt:lpstr>Solution to Problem 5  (Contd.)</vt:lpstr>
      <vt:lpstr>Problem 6</vt:lpstr>
      <vt:lpstr>Solution to Problem 6</vt:lpstr>
      <vt:lpstr>Solution to Problem 6 (Contd.)</vt:lpstr>
      <vt:lpstr>Problem 7</vt:lpstr>
    </vt:vector>
  </TitlesOfParts>
  <Company>OTTERI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ENGINEERING MECHANICS</dc:title>
  <dc:creator>S R MOHIDEEN</dc:creator>
  <cp:lastModifiedBy>S R MOHIDEEN</cp:lastModifiedBy>
  <cp:revision>473</cp:revision>
  <dcterms:created xsi:type="dcterms:W3CDTF">2012-01-07T15:28:18Z</dcterms:created>
  <dcterms:modified xsi:type="dcterms:W3CDTF">2012-03-07T01:16:16Z</dcterms:modified>
</cp:coreProperties>
</file>