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13"/>
    <a:srgbClr val="0027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0127" autoAdjust="0"/>
  </p:normalViewPr>
  <p:slideViewPr>
    <p:cSldViewPr>
      <p:cViewPr>
        <p:scale>
          <a:sx n="40" d="100"/>
          <a:sy n="40" d="100"/>
        </p:scale>
        <p:origin x="-192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A2A3-DB1C-41F4-9F70-7712A027AF5C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ED0-6E4E-4481-AC49-A8768C48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BF79-E218-48CA-BB3C-1720D4A49178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A10-5253-4929-A3FC-0326E7C86201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714B-7717-4765-95CB-F6D78BEAD4FB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  <a:solidFill>
            <a:srgbClr val="199513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6247901"/>
            <a:ext cx="2973387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48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evelg1"/>
          <p:cNvPicPr>
            <a:picLocks noChangeAspect="1" noChangeArrowheads="1" noCrop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"/>
            <a:ext cx="1295400" cy="120287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0"/>
            <a:ext cx="838200" cy="381000"/>
          </a:xfrm>
        </p:spPr>
        <p:txBody>
          <a:bodyPr/>
          <a:lstStyle>
            <a:lvl1pPr>
              <a:defRPr b="1"/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500B-5014-4C47-A7D3-9767B23363B0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1A0-8149-4DA9-8132-BF26A6ACADC2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ACD-56CA-4774-84AD-8A858B5D932D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A14-D397-472C-984A-AE3EEC929B50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9BE-29E0-4C37-B1B6-3746DBDBEBAB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EC7-750F-4DA5-AE37-521DDC046F3E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C3E-7CFB-4CB9-806B-0F6CF28126EA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968-054E-4CB0-A6CA-A661D4EA238C}" type="datetime1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emf"/><Relationship Id="rId10" Type="http://schemas.openxmlformats.org/officeDocument/2006/relationships/image" Target="../media/image3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0" descr="AABUROU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2514600" cy="2845861"/>
          </a:xfrm>
          <a:prstGeom prst="rect">
            <a:avLst/>
          </a:prstGeom>
          <a:noFill/>
        </p:spPr>
      </p:pic>
      <p:pic>
        <p:nvPicPr>
          <p:cNvPr id="11" name="Picture 18" descr="msotw9_temp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057401"/>
            <a:ext cx="189146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5"/>
          <a:srcRect b="13600"/>
          <a:stretch>
            <a:fillRect/>
          </a:stretch>
        </p:blipFill>
        <p:spPr bwMode="auto">
          <a:xfrm>
            <a:off x="0" y="0"/>
            <a:ext cx="22149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3048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AADFPSM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58624"/>
            <a:ext cx="1905000" cy="2199376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/>
          <a:srcRect l="3742" t="63127" r="5967" b="1207"/>
          <a:stretch>
            <a:fillRect/>
          </a:stretch>
        </p:blipFill>
        <p:spPr>
          <a:xfrm>
            <a:off x="1524000" y="4343400"/>
            <a:ext cx="7086600" cy="1828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7600" y="5942013"/>
            <a:ext cx="137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bevelg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5943600"/>
            <a:ext cx="3887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1"/>
            <a:ext cx="9144000" cy="1676399"/>
          </a:xfr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  <a:scene3d>
              <a:camera prst="isometricOffAxis2Top"/>
              <a:lightRig rig="sunset" dir="t"/>
            </a:scene3d>
            <a:sp3d z="38100" prstMaterial="dkEdge">
              <a:bevelT w="31750"/>
            </a:sp3d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alpha val="88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ENGINEERING MECHANICS</a:t>
            </a:r>
            <a:endParaRPr lang="en-US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alpha val="88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228600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114300">
              <a:bevelT/>
              <a:extrusionClr>
                <a:schemeClr val="tx1"/>
              </a:extrusionClr>
            </a:sp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 107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5105400"/>
            <a:ext cx="28956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Lecture 2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Equilibrium of a Particle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Resultant force acting on a particle is zero</a:t>
            </a:r>
          </a:p>
          <a:p>
            <a:r>
              <a:rPr lang="en-US" dirty="0" smtClean="0"/>
              <a:t>Net effect of forces is zero</a:t>
            </a:r>
          </a:p>
          <a:p>
            <a:r>
              <a:rPr lang="en-US" dirty="0" smtClean="0"/>
              <a:t>The particle is in </a:t>
            </a:r>
            <a:r>
              <a:rPr lang="en-US" dirty="0" smtClean="0">
                <a:solidFill>
                  <a:srgbClr val="00B0F0"/>
                </a:solidFill>
              </a:rPr>
              <a:t>equilibrium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According to Newton’s first law of motion, </a:t>
            </a:r>
            <a:r>
              <a:rPr lang="en-US" sz="3200" i="1" dirty="0" smtClean="0"/>
              <a:t>a particle remains in its state of rest or uniform motion </a:t>
            </a:r>
            <a:r>
              <a:rPr lang="en-US" sz="3200" i="1" dirty="0" smtClean="0">
                <a:solidFill>
                  <a:srgbClr val="00B0F0"/>
                </a:solidFill>
              </a:rPr>
              <a:t>(equilibrium) </a:t>
            </a:r>
            <a:r>
              <a:rPr lang="en-US" sz="3200" i="1" dirty="0" smtClean="0"/>
              <a:t>, if the resultant force is zero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>
          <a:xfrm rot="16200000" flipH="1">
            <a:off x="2737620" y="5568180"/>
            <a:ext cx="434882" cy="1642922"/>
          </a:xfrm>
          <a:prstGeom prst="straightConnector1">
            <a:avLst/>
          </a:prstGeom>
          <a:ln>
            <a:solidFill>
              <a:srgbClr val="199513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Equilibrium of a Particle (Contd..)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 a particle acted upon by two forces to be in equilibrium, the two forces should be </a:t>
            </a:r>
            <a:r>
              <a:rPr lang="en-US" i="1" dirty="0" smtClean="0">
                <a:solidFill>
                  <a:srgbClr val="00B0F0"/>
                </a:solidFill>
              </a:rPr>
              <a:t>equal, opposite and collinear.</a:t>
            </a:r>
          </a:p>
          <a:p>
            <a:endParaRPr lang="en-US" i="1" dirty="0" smtClean="0">
              <a:solidFill>
                <a:srgbClr val="00B0F0"/>
              </a:solidFill>
            </a:endParaRPr>
          </a:p>
          <a:p>
            <a:endParaRPr lang="en-US" i="1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For a particle acted upon by more than two forces to be in equilibrium, </a:t>
            </a:r>
            <a:r>
              <a:rPr lang="en-US" i="1" dirty="0" smtClean="0">
                <a:solidFill>
                  <a:srgbClr val="00B0F0"/>
                </a:solidFill>
              </a:rPr>
              <a:t>the force polygon  should be  a close one.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590800" y="2971800"/>
            <a:ext cx="38100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352800" y="3352799"/>
            <a:ext cx="1752600" cy="5334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76800" y="30480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05400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33800" y="3276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24400" y="33528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6" idx="3"/>
          </p:cNvCxnSpPr>
          <p:nvPr/>
        </p:nvCxnSpPr>
        <p:spPr>
          <a:xfrm rot="5400000">
            <a:off x="1224780" y="5458502"/>
            <a:ext cx="174718" cy="17098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86000" y="57912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14600" y="5638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1219200" y="5867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133600" y="60960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514600" y="6396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99513"/>
                </a:solidFill>
              </a:rPr>
              <a:t>F</a:t>
            </a:r>
            <a:r>
              <a:rPr lang="en-US" sz="2400" b="1" baseline="-25000" dirty="0" smtClean="0">
                <a:solidFill>
                  <a:srgbClr val="199513"/>
                </a:solidFill>
              </a:rPr>
              <a:t>2</a:t>
            </a:r>
            <a:endParaRPr lang="en-US" sz="2400" b="1" baseline="-25000" dirty="0">
              <a:solidFill>
                <a:srgbClr val="199513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581400" y="5410200"/>
            <a:ext cx="1905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6014220" y="4752298"/>
            <a:ext cx="434882" cy="1642922"/>
          </a:xfrm>
          <a:prstGeom prst="straightConnector1">
            <a:avLst/>
          </a:prstGeom>
          <a:ln>
            <a:solidFill>
              <a:srgbClr val="199513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3429000" y="5791199"/>
            <a:ext cx="3462478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67200" y="5334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5092262" y="5830614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43600" y="5181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99513"/>
                </a:solidFill>
              </a:rPr>
              <a:t>F</a:t>
            </a:r>
            <a:r>
              <a:rPr lang="en-US" sz="2400" b="1" baseline="-25000" dirty="0" smtClean="0">
                <a:solidFill>
                  <a:srgbClr val="199513"/>
                </a:solidFill>
              </a:rPr>
              <a:t>2</a:t>
            </a:r>
            <a:endParaRPr lang="en-US" sz="2400" b="1" baseline="-25000" dirty="0">
              <a:solidFill>
                <a:srgbClr val="1995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Equilibrium of a Particle (Contd..)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condition for equilibrium of particle is expressed algebraically as</a:t>
            </a:r>
            <a:endParaRPr lang="en-US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rgbClr val="00B0F0"/>
                </a:solidFill>
              </a:rPr>
              <a:t>				R=</a:t>
            </a:r>
            <a:r>
              <a:rPr lang="en-US" i="1" dirty="0" smtClean="0">
                <a:solidFill>
                  <a:srgbClr val="00B0F0"/>
                </a:solidFill>
                <a:sym typeface="Symbol"/>
              </a:rPr>
              <a:t> F=0</a:t>
            </a:r>
          </a:p>
          <a:p>
            <a:r>
              <a:rPr lang="en-US" dirty="0" smtClean="0">
                <a:sym typeface="Symbol"/>
              </a:rPr>
              <a:t>Resolving each force in to two rectangular components</a:t>
            </a:r>
            <a:endParaRPr lang="en-US" dirty="0" smtClean="0"/>
          </a:p>
          <a:p>
            <a:pPr>
              <a:buNone/>
            </a:pPr>
            <a:r>
              <a:rPr lang="en-US" i="1" dirty="0" smtClean="0">
                <a:solidFill>
                  <a:srgbClr val="00B0F0"/>
                </a:solidFill>
                <a:sym typeface="Symbol"/>
              </a:rPr>
              <a:t>			</a:t>
            </a:r>
            <a:endParaRPr lang="en-US" i="1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Therefore , the condition for equilibrium is</a:t>
            </a:r>
          </a:p>
          <a:p>
            <a:pPr>
              <a:buNone/>
            </a:pPr>
            <a:r>
              <a:rPr lang="en-US" i="1" dirty="0" smtClean="0">
                <a:solidFill>
                  <a:srgbClr val="00B0F0"/>
                </a:solidFill>
              </a:rPr>
              <a:t>		</a:t>
            </a:r>
            <a:r>
              <a:rPr lang="en-US" i="1" dirty="0" smtClean="0">
                <a:solidFill>
                  <a:srgbClr val="00B0F0"/>
                </a:solidFill>
                <a:sym typeface="Symbol"/>
              </a:rPr>
              <a:t>  </a:t>
            </a:r>
            <a:r>
              <a:rPr lang="en-US" i="1" dirty="0" err="1" smtClean="0">
                <a:solidFill>
                  <a:srgbClr val="00B0F0"/>
                </a:solidFill>
                <a:sym typeface="Symbol"/>
              </a:rPr>
              <a:t>F</a:t>
            </a:r>
            <a:r>
              <a:rPr lang="en-US" i="1" baseline="-25000" dirty="0" err="1" smtClean="0">
                <a:solidFill>
                  <a:srgbClr val="00B0F0"/>
                </a:solidFill>
                <a:sym typeface="Symbol"/>
              </a:rPr>
              <a:t>x</a:t>
            </a:r>
            <a:r>
              <a:rPr lang="en-US" i="1" dirty="0" smtClean="0">
                <a:solidFill>
                  <a:srgbClr val="00B0F0"/>
                </a:solidFill>
                <a:sym typeface="Symbol"/>
              </a:rPr>
              <a:t>=0 and   </a:t>
            </a:r>
            <a:r>
              <a:rPr lang="en-US" i="1" dirty="0" err="1" smtClean="0">
                <a:solidFill>
                  <a:srgbClr val="00B0F0"/>
                </a:solidFill>
                <a:sym typeface="Symbol"/>
              </a:rPr>
              <a:t>F</a:t>
            </a:r>
            <a:r>
              <a:rPr lang="en-US" i="1" baseline="-25000" dirty="0" err="1" smtClean="0">
                <a:solidFill>
                  <a:srgbClr val="00B0F0"/>
                </a:solidFill>
                <a:sym typeface="Symbol"/>
              </a:rPr>
              <a:t>y</a:t>
            </a:r>
            <a:r>
              <a:rPr lang="en-US" i="1" dirty="0" smtClean="0">
                <a:solidFill>
                  <a:srgbClr val="00B0F0"/>
                </a:solidFill>
                <a:sym typeface="Symbol"/>
              </a:rPr>
              <a:t>=0 </a:t>
            </a:r>
            <a:endParaRPr lang="en-US" i="1" dirty="0" smtClean="0">
              <a:solidFill>
                <a:srgbClr val="00B0F0"/>
              </a:solidFill>
            </a:endParaRP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3054350" y="3543300"/>
          <a:ext cx="2730500" cy="1169988"/>
        </p:xfrm>
        <a:graphic>
          <a:graphicData uri="http://schemas.openxmlformats.org/presentationml/2006/ole">
            <p:oleObj spid="_x0000_s91139" name="Equation" r:id="rId3" imgW="1434960" imgH="761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particle is acted upon by four forces as shown below. To check whether they are in equilibrium: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A force polygon is drawn and it can be seen that  it is a closed one(starting point of first vector and ending point of last vector are same).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To check analytically, the forces are                                resolved along x and Y axes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5400" y="41910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419100" y="33147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915194" y="4572000"/>
            <a:ext cx="76120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47700" y="43815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00100" y="36957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10200" y="36576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630194" y="4037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324600" y="45720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5143500" y="3848100"/>
            <a:ext cx="1524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81200" y="3810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r>
              <a:rPr lang="en-US" b="1" baseline="-25000" dirty="0" smtClean="0"/>
              <a:t>1</a:t>
            </a:r>
            <a:r>
              <a:rPr lang="en-US" b="1" dirty="0" smtClean="0"/>
              <a:t>=300 N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71600" y="449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r>
              <a:rPr lang="en-US" b="1" baseline="-25000" dirty="0" smtClean="0"/>
              <a:t>2</a:t>
            </a:r>
            <a:r>
              <a:rPr lang="en-US" b="1" dirty="0" smtClean="0"/>
              <a:t>=173.2 N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" y="441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r>
              <a:rPr lang="en-US" b="1" baseline="-25000" dirty="0" smtClean="0"/>
              <a:t>3</a:t>
            </a:r>
            <a:r>
              <a:rPr lang="en-US" b="1" dirty="0" smtClean="0"/>
              <a:t>=200 N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r>
              <a:rPr lang="en-US" b="1" baseline="-25000" dirty="0" smtClean="0"/>
              <a:t>4</a:t>
            </a:r>
            <a:r>
              <a:rPr lang="en-US" b="1" dirty="0" smtClean="0"/>
              <a:t>=400 N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638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r>
              <a:rPr lang="en-US" b="1" baseline="-25000" dirty="0" smtClean="0"/>
              <a:t>1</a:t>
            </a:r>
            <a:r>
              <a:rPr lang="en-US" b="1" dirty="0" smtClean="0"/>
              <a:t>=300 N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010400" y="3810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r>
              <a:rPr lang="en-US" b="1" baseline="-25000" dirty="0" smtClean="0"/>
              <a:t>2</a:t>
            </a:r>
            <a:r>
              <a:rPr lang="en-US" b="1" dirty="0" smtClean="0"/>
              <a:t>=173.2 N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781800" y="464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r>
              <a:rPr lang="en-US" b="1" baseline="-25000" dirty="0" smtClean="0"/>
              <a:t>3</a:t>
            </a:r>
            <a:r>
              <a:rPr lang="en-US" b="1" dirty="0" smtClean="0"/>
              <a:t>=200 N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953000" y="4191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r>
              <a:rPr lang="en-US" b="1" baseline="-25000" dirty="0" smtClean="0"/>
              <a:t>4</a:t>
            </a:r>
            <a:r>
              <a:rPr lang="en-US" b="1" dirty="0" smtClean="0"/>
              <a:t>=400 N</a:t>
            </a:r>
            <a:endParaRPr lang="en-US" b="1" dirty="0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1143000" y="5562600"/>
          <a:ext cx="6858000" cy="1092200"/>
        </p:xfrm>
        <a:graphic>
          <a:graphicData uri="http://schemas.openxmlformats.org/presentationml/2006/ole">
            <p:oleObj spid="_x0000_s92162" name="Equation" r:id="rId3" imgW="3886200" imgH="711000" progId="Equation.3">
              <p:embed/>
            </p:oleObj>
          </a:graphicData>
        </a:graphic>
      </p:graphicFrame>
      <p:sp>
        <p:nvSpPr>
          <p:cNvPr id="23" name="Arc 22"/>
          <p:cNvSpPr/>
          <p:nvPr/>
        </p:nvSpPr>
        <p:spPr>
          <a:xfrm rot="8951553">
            <a:off x="995290" y="4298039"/>
            <a:ext cx="408016" cy="428294"/>
          </a:xfrm>
          <a:prstGeom prst="arc">
            <a:avLst>
              <a:gd name="adj1" fmla="val 15916896"/>
              <a:gd name="adj2" fmla="val 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9676695">
            <a:off x="925129" y="3610881"/>
            <a:ext cx="408016" cy="428294"/>
          </a:xfrm>
          <a:prstGeom prst="arc">
            <a:avLst>
              <a:gd name="adj1" fmla="val 16231851"/>
              <a:gd name="adj2" fmla="val 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14400" y="4800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914400" y="3276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Body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382000" cy="2285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All the forces acting on a particle are to be accounted to apply equilibrium conditions.</a:t>
            </a:r>
          </a:p>
          <a:p>
            <a:r>
              <a:rPr lang="en-US" dirty="0" smtClean="0"/>
              <a:t>To get the forces , a FBD is necessary.</a:t>
            </a:r>
          </a:p>
          <a:p>
            <a:r>
              <a:rPr lang="en-US" dirty="0" smtClean="0"/>
              <a:t>It is a sketch of the particle, isolated from the surroundings.</a:t>
            </a:r>
          </a:p>
          <a:p>
            <a:r>
              <a:rPr lang="en-US" dirty="0" smtClean="0"/>
              <a:t>For example , consider the crate shown below which is suspended by cables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17012012178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rcRect l="43896" t="23958" r="4834" b="15570"/>
          <a:stretch>
            <a:fillRect/>
          </a:stretch>
        </p:blipFill>
        <p:spPr>
          <a:xfrm>
            <a:off x="0" y="3429000"/>
            <a:ext cx="3101009" cy="2743200"/>
          </a:xfrm>
          <a:prstGeom prst="rect">
            <a:avLst/>
          </a:prstGeom>
        </p:spPr>
      </p:pic>
      <p:pic>
        <p:nvPicPr>
          <p:cNvPr id="6" name="Picture 5" descr="17012012179.jpg"/>
          <p:cNvPicPr>
            <a:picLocks noChangeAspect="1"/>
          </p:cNvPicPr>
          <p:nvPr/>
        </p:nvPicPr>
        <p:blipFill>
          <a:blip r:embed="rId4" cstate="print">
            <a:lum bright="40000" contrast="-10000"/>
          </a:blip>
          <a:srcRect l="37793" t="30469" r="28027" b="-456"/>
          <a:stretch>
            <a:fillRect/>
          </a:stretch>
        </p:blipFill>
        <p:spPr>
          <a:xfrm>
            <a:off x="3200400" y="3733800"/>
            <a:ext cx="1219200" cy="1872343"/>
          </a:xfrm>
          <a:prstGeom prst="rect">
            <a:avLst/>
          </a:prstGeom>
        </p:spPr>
      </p:pic>
      <p:pic>
        <p:nvPicPr>
          <p:cNvPr id="7" name="Picture 6" descr="17012012180.jpg"/>
          <p:cNvPicPr>
            <a:picLocks noChangeAspect="1"/>
          </p:cNvPicPr>
          <p:nvPr/>
        </p:nvPicPr>
        <p:blipFill>
          <a:blip r:embed="rId5" cstate="print">
            <a:lum bright="40000"/>
          </a:blip>
          <a:srcRect l="39014" t="25586" r="48779" b="23958"/>
          <a:stretch>
            <a:fillRect/>
          </a:stretch>
        </p:blipFill>
        <p:spPr>
          <a:xfrm>
            <a:off x="4648200" y="3657600"/>
            <a:ext cx="762000" cy="2362200"/>
          </a:xfrm>
          <a:prstGeom prst="rect">
            <a:avLst/>
          </a:prstGeom>
        </p:spPr>
      </p:pic>
      <p:pic>
        <p:nvPicPr>
          <p:cNvPr id="8" name="Picture 7" descr="17012012181.jpg"/>
          <p:cNvPicPr>
            <a:picLocks noChangeAspect="1"/>
          </p:cNvPicPr>
          <p:nvPr/>
        </p:nvPicPr>
        <p:blipFill>
          <a:blip r:embed="rId6" cstate="print">
            <a:lum bright="40000"/>
          </a:blip>
          <a:srcRect l="36572" t="35352" r="20703" b="15820"/>
          <a:stretch>
            <a:fillRect/>
          </a:stretch>
        </p:blipFill>
        <p:spPr>
          <a:xfrm>
            <a:off x="6248400" y="3276600"/>
            <a:ext cx="26670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5867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D</a:t>
            </a:r>
            <a:endParaRPr lang="en-US" sz="2400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D</a:t>
            </a:r>
            <a:endParaRPr lang="en-US" sz="240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276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B</a:t>
            </a:r>
            <a:endParaRPr lang="en-US" sz="24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8305800" y="4419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C</a:t>
            </a:r>
            <a:endParaRPr lang="en-US" sz="2400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2971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A</a:t>
            </a:r>
            <a:endParaRPr lang="en-US" sz="2400" b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5334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B</a:t>
            </a:r>
            <a:endParaRPr lang="en-US" sz="2400" b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5638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FBD of Crate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624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FBD of Cord BD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579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FBD of Ring at B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488668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Courtesy: </a:t>
            </a:r>
            <a:r>
              <a:rPr lang="en-US" sz="1600" dirty="0" err="1" smtClean="0"/>
              <a:t>Hibbeler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5334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Ina ship unloading process, a 3500 N automobile is supported by a cable. A rope is tied to the cable at A as shown and pulled in order to keep the automobile over its intended position. Determine the tension in the rope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4" name="Picture 43" descr="18012012190.jpg"/>
          <p:cNvPicPr>
            <a:picLocks noChangeAspect="1"/>
          </p:cNvPicPr>
          <p:nvPr/>
        </p:nvPicPr>
        <p:blipFill>
          <a:blip r:embed="rId2">
            <a:lum bright="40000"/>
          </a:blip>
          <a:srcRect l="20703" t="14193" r="29248" b="22331"/>
          <a:stretch>
            <a:fillRect/>
          </a:stretch>
        </p:blipFill>
        <p:spPr>
          <a:xfrm>
            <a:off x="609600" y="2590799"/>
            <a:ext cx="4343400" cy="359842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04800" y="65532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Courtesy: Beer &amp; Johnson</a:t>
            </a:r>
            <a:endParaRPr lang="en-US" sz="1600" dirty="0"/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590800"/>
            <a:ext cx="3581400" cy="253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91200" y="5181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</a:t>
            </a:r>
            <a:r>
              <a:rPr lang="en-US" dirty="0" err="1" smtClean="0"/>
              <a:t>Hibbeler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Content Placeholder 4" descr="1801201219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40000"/>
          </a:blip>
          <a:srcRect l="20703" t="14193" r="29248" b="22331"/>
          <a:stretch>
            <a:fillRect/>
          </a:stretch>
        </p:blipFill>
        <p:spPr>
          <a:xfrm>
            <a:off x="6705600" y="1143000"/>
            <a:ext cx="2438400" cy="2319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95400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228600">
              <a:buFont typeface="Arial" pitchFamily="34" charset="0"/>
              <a:buChar char="•"/>
            </a:pPr>
            <a:r>
              <a:rPr lang="en-US" sz="2000" dirty="0" smtClean="0"/>
              <a:t>The FBD at the ring A accounts all the three forces </a:t>
            </a:r>
          </a:p>
          <a:p>
            <a:pPr marL="342900" lvl="1" indent="-228600">
              <a:buFont typeface="Arial" pitchFamily="34" charset="0"/>
              <a:buChar char="•"/>
            </a:pPr>
            <a:r>
              <a:rPr lang="en-US" sz="2000" dirty="0" smtClean="0"/>
              <a:t>Since there are only three forces, sine rule can be used after finding the unknown angles in the triangle</a:t>
            </a:r>
            <a:endParaRPr lang="en-US" sz="2000" dirty="0"/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381000" y="2667000"/>
          <a:ext cx="2443163" cy="842963"/>
        </p:xfrm>
        <a:graphic>
          <a:graphicData uri="http://schemas.openxmlformats.org/presentationml/2006/ole">
            <p:oleObj spid="_x0000_s112642" name="Equation" r:id="rId4" imgW="1803240" imgH="622080" progId="Equation.3">
              <p:embed/>
            </p:oleObj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381000" y="3429000"/>
          <a:ext cx="2878138" cy="1285875"/>
        </p:xfrm>
        <a:graphic>
          <a:graphicData uri="http://schemas.openxmlformats.org/presentationml/2006/ole">
            <p:oleObj spid="_x0000_s112643" name="Equation" r:id="rId5" imgW="1904760" imgH="850680" progId="Equation.3">
              <p:embed/>
            </p:oleObj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381000" y="4572002"/>
          <a:ext cx="2667000" cy="933192"/>
        </p:xfrm>
        <a:graphic>
          <a:graphicData uri="http://schemas.openxmlformats.org/presentationml/2006/ole">
            <p:oleObj spid="_x0000_s112644" name="Equation" r:id="rId6" imgW="1815840" imgH="634680" progId="Equation.3">
              <p:embed/>
            </p:oleObj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5638800" y="3429000"/>
            <a:ext cx="3505200" cy="2666206"/>
            <a:chOff x="5638800" y="3429000"/>
            <a:chExt cx="3505200" cy="2666206"/>
          </a:xfrm>
        </p:grpSpPr>
        <p:grpSp>
          <p:nvGrpSpPr>
            <p:cNvPr id="26" name="Group 25"/>
            <p:cNvGrpSpPr/>
            <p:nvPr/>
          </p:nvGrpSpPr>
          <p:grpSpPr>
            <a:xfrm>
              <a:off x="5638800" y="3505200"/>
              <a:ext cx="3505200" cy="2590006"/>
              <a:chOff x="5638800" y="3505200"/>
              <a:chExt cx="3505200" cy="259000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019800" y="3505200"/>
                <a:ext cx="3124200" cy="2590006"/>
                <a:chOff x="0" y="4267994"/>
                <a:chExt cx="3124200" cy="2590006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 rot="5400000" flipH="1" flipV="1">
                  <a:off x="838200" y="4953000"/>
                  <a:ext cx="13716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rot="16200000" flipH="1">
                  <a:off x="1905000" y="5257800"/>
                  <a:ext cx="457200" cy="1219200"/>
                </a:xfrm>
                <a:prstGeom prst="straightConnector1">
                  <a:avLst/>
                </a:prstGeom>
                <a:ln>
                  <a:solidFill>
                    <a:srgbClr val="199513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rot="16200000" flipV="1">
                  <a:off x="838200" y="4876800"/>
                  <a:ext cx="1066800" cy="30480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>
                  <a:stCxn id="12" idx="0"/>
                </p:cNvCxnSpPr>
                <p:nvPr/>
              </p:nvCxnSpPr>
              <p:spPr>
                <a:xfrm rot="16200000" flipH="1">
                  <a:off x="990600" y="6096000"/>
                  <a:ext cx="1066800" cy="158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/>
                <p:cNvSpPr/>
                <p:nvPr/>
              </p:nvSpPr>
              <p:spPr>
                <a:xfrm>
                  <a:off x="1447800" y="55626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>
                  <a:off x="1066800" y="5029200"/>
                  <a:ext cx="457200" cy="152400"/>
                </a:xfrm>
                <a:prstGeom prst="arc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Arc 13"/>
                <p:cNvSpPr/>
                <p:nvPr/>
              </p:nvSpPr>
              <p:spPr>
                <a:xfrm rot="6517130">
                  <a:off x="1867874" y="5406799"/>
                  <a:ext cx="533400" cy="304800"/>
                </a:xfrm>
                <a:prstGeom prst="arc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209800" y="5562600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30</a:t>
                  </a:r>
                  <a:r>
                    <a:rPr lang="en-US" dirty="0" smtClean="0">
                      <a:sym typeface="Symbol"/>
                    </a:rPr>
                    <a:t></a:t>
                  </a:r>
                  <a:endParaRPr lang="en-US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295400" y="4648200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</a:t>
                  </a:r>
                  <a:r>
                    <a:rPr lang="en-US" dirty="0" smtClean="0">
                      <a:sym typeface="Symbol"/>
                    </a:rPr>
                    <a:t></a:t>
                  </a:r>
                  <a:endParaRPr lang="en-US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 flipH="1">
                  <a:off x="1828800" y="5867400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</a:t>
                  </a:r>
                  <a:r>
                    <a:rPr lang="en-US" baseline="-25000" dirty="0" smtClean="0"/>
                    <a:t>AC</a:t>
                  </a:r>
                  <a:endParaRPr lang="en-US" baseline="-250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 flipH="1">
                  <a:off x="838200" y="4572000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</a:t>
                  </a:r>
                  <a:r>
                    <a:rPr lang="en-US" baseline="-25000" dirty="0" smtClean="0"/>
                    <a:t>AB</a:t>
                  </a:r>
                  <a:endParaRPr lang="en-US" baseline="-250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 flipH="1">
                  <a:off x="1143000" y="6488668"/>
                  <a:ext cx="1143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W=3500N</a:t>
                  </a:r>
                  <a:endParaRPr lang="en-US" baseline="-250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752600" y="5105400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90+30=120</a:t>
                  </a:r>
                  <a:r>
                    <a:rPr lang="en-US" dirty="0" smtClean="0">
                      <a:sym typeface="Symbol"/>
                    </a:rPr>
                    <a:t></a:t>
                  </a:r>
                  <a:endParaRPr lang="en-US" dirty="0"/>
                </a:p>
              </p:txBody>
            </p:sp>
            <p:sp>
              <p:nvSpPr>
                <p:cNvPr id="21" name="Arc 20"/>
                <p:cNvSpPr/>
                <p:nvPr/>
              </p:nvSpPr>
              <p:spPr>
                <a:xfrm rot="2351486">
                  <a:off x="1432094" y="5354053"/>
                  <a:ext cx="426904" cy="343442"/>
                </a:xfrm>
                <a:prstGeom prst="arc">
                  <a:avLst>
                    <a:gd name="adj1" fmla="val 10881384"/>
                    <a:gd name="adj2" fmla="val 2443949"/>
                  </a:avLst>
                </a:prstGeom>
                <a:ln>
                  <a:solidFill>
                    <a:schemeClr val="accent4">
                      <a:lumMod val="75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 rot="10800000">
                  <a:off x="533400" y="5257800"/>
                  <a:ext cx="2057400" cy="762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Arc 22"/>
                <p:cNvSpPr/>
                <p:nvPr/>
              </p:nvSpPr>
              <p:spPr>
                <a:xfrm rot="18554642">
                  <a:off x="1004953" y="5298715"/>
                  <a:ext cx="533400" cy="486876"/>
                </a:xfrm>
                <a:prstGeom prst="arc">
                  <a:avLst>
                    <a:gd name="adj1" fmla="val 14369242"/>
                    <a:gd name="adj2" fmla="val 0"/>
                  </a:avLst>
                </a:prstGeom>
                <a:ln>
                  <a:solidFill>
                    <a:schemeClr val="accent5">
                      <a:lumMod val="75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0" y="4953000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90-32=58</a:t>
                  </a:r>
                  <a:r>
                    <a:rPr lang="en-US" dirty="0" smtClean="0">
                      <a:sym typeface="Symbol"/>
                    </a:rPr>
                    <a:t></a:t>
                  </a:r>
                  <a:endParaRPr lang="en-US" dirty="0"/>
                </a:p>
              </p:txBody>
            </p:sp>
          </p:grpSp>
          <p:cxnSp>
            <p:nvCxnSpPr>
              <p:cNvPr id="25" name="Straight Arrow Connector 24"/>
              <p:cNvCxnSpPr/>
              <p:nvPr/>
            </p:nvCxnSpPr>
            <p:spPr>
              <a:xfrm>
                <a:off x="5638800" y="4876800"/>
                <a:ext cx="3505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7239000" y="48768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10400" y="34290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86800" y="52578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24200" y="2362200"/>
            <a:ext cx="3276600" cy="3036332"/>
            <a:chOff x="3124200" y="2362200"/>
            <a:chExt cx="3276600" cy="3036332"/>
          </a:xfrm>
        </p:grpSpPr>
        <p:grpSp>
          <p:nvGrpSpPr>
            <p:cNvPr id="27" name="Group 26"/>
            <p:cNvGrpSpPr/>
            <p:nvPr/>
          </p:nvGrpSpPr>
          <p:grpSpPr>
            <a:xfrm>
              <a:off x="3124200" y="2362200"/>
              <a:ext cx="3276600" cy="2950467"/>
              <a:chOff x="2590800" y="3962401"/>
              <a:chExt cx="3276600" cy="2950467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16200000" flipH="1">
                <a:off x="2362994" y="5180807"/>
                <a:ext cx="2286000" cy="158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3505200" y="6324601"/>
                <a:ext cx="1219200" cy="533399"/>
              </a:xfrm>
              <a:prstGeom prst="straightConnector1">
                <a:avLst/>
              </a:prstGeom>
              <a:ln>
                <a:solidFill>
                  <a:srgbClr val="199513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6200000" flipV="1">
                <a:off x="2667001" y="4800601"/>
                <a:ext cx="2895599" cy="121920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Arc 30"/>
              <p:cNvSpPr/>
              <p:nvPr/>
            </p:nvSpPr>
            <p:spPr>
              <a:xfrm rot="6517130">
                <a:off x="3315673" y="4416199"/>
                <a:ext cx="533400" cy="304800"/>
              </a:xfrm>
              <a:prstGeom prst="arc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429000" y="4724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30</a:t>
                </a:r>
                <a:r>
                  <a:rPr lang="en-US" dirty="0" smtClean="0">
                    <a:sym typeface="Symbol"/>
                  </a:rPr>
                  <a:t></a:t>
                </a:r>
                <a:endParaRPr lang="en-US" dirty="0"/>
              </a:p>
            </p:txBody>
          </p:sp>
          <p:sp>
            <p:nvSpPr>
              <p:cNvPr id="33" name="Arc 32"/>
              <p:cNvSpPr/>
              <p:nvPr/>
            </p:nvSpPr>
            <p:spPr>
              <a:xfrm rot="2351486">
                <a:off x="3418216" y="6069362"/>
                <a:ext cx="460703" cy="295289"/>
              </a:xfrm>
              <a:prstGeom prst="arc">
                <a:avLst>
                  <a:gd name="adj1" fmla="val 11103185"/>
                  <a:gd name="adj2" fmla="val 2443949"/>
                </a:avLst>
              </a:prstGeom>
              <a:ln>
                <a:solidFill>
                  <a:srgbClr val="FFC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8554642">
                <a:off x="4100446" y="6402730"/>
                <a:ext cx="533400" cy="486876"/>
              </a:xfrm>
              <a:prstGeom prst="arc">
                <a:avLst>
                  <a:gd name="adj1" fmla="val 14369242"/>
                  <a:gd name="adj2" fmla="val 0"/>
                </a:avLst>
              </a:prstGeom>
              <a:ln>
                <a:solidFill>
                  <a:schemeClr val="accent5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95800" y="60198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90-32=58</a:t>
                </a:r>
                <a:r>
                  <a:rPr lang="en-US" dirty="0" smtClean="0">
                    <a:sym typeface="Symbol"/>
                  </a:rPr>
                  <a:t></a:t>
                </a:r>
                <a:endParaRPr lang="en-US" dirty="0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2984500" y="6134100"/>
                <a:ext cx="749300" cy="292100"/>
              </a:xfrm>
              <a:custGeom>
                <a:avLst/>
                <a:gdLst>
                  <a:gd name="connsiteX0" fmla="*/ 0 w 749300"/>
                  <a:gd name="connsiteY0" fmla="*/ 292100 h 292100"/>
                  <a:gd name="connsiteX1" fmla="*/ 292100 w 749300"/>
                  <a:gd name="connsiteY1" fmla="*/ 88900 h 292100"/>
                  <a:gd name="connsiteX2" fmla="*/ 749300 w 749300"/>
                  <a:gd name="connsiteY2" fmla="*/ 0 h 292100"/>
                  <a:gd name="connsiteX3" fmla="*/ 749300 w 749300"/>
                  <a:gd name="connsiteY3" fmla="*/ 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9300" h="292100">
                    <a:moveTo>
                      <a:pt x="0" y="292100"/>
                    </a:moveTo>
                    <a:cubicBezTo>
                      <a:pt x="83608" y="214841"/>
                      <a:pt x="167217" y="137583"/>
                      <a:pt x="292100" y="88900"/>
                    </a:cubicBezTo>
                    <a:cubicBezTo>
                      <a:pt x="416983" y="40217"/>
                      <a:pt x="749300" y="0"/>
                      <a:pt x="749300" y="0"/>
                    </a:cubicBezTo>
                    <a:lnTo>
                      <a:pt x="749300" y="0"/>
                    </a:lnTo>
                  </a:path>
                </a:pathLst>
              </a:cu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 rot="10597200" flipH="1">
                <a:off x="4265525" y="6015352"/>
                <a:ext cx="458744" cy="395817"/>
              </a:xfrm>
              <a:custGeom>
                <a:avLst/>
                <a:gdLst>
                  <a:gd name="connsiteX0" fmla="*/ 0 w 25400"/>
                  <a:gd name="connsiteY0" fmla="*/ 0 h 116417"/>
                  <a:gd name="connsiteX1" fmla="*/ 12700 w 25400"/>
                  <a:gd name="connsiteY1" fmla="*/ 101600 h 116417"/>
                  <a:gd name="connsiteX2" fmla="*/ 25400 w 25400"/>
                  <a:gd name="connsiteY2" fmla="*/ 88900 h 11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00" h="116417">
                    <a:moveTo>
                      <a:pt x="0" y="0"/>
                    </a:moveTo>
                    <a:cubicBezTo>
                      <a:pt x="4233" y="43391"/>
                      <a:pt x="8467" y="86783"/>
                      <a:pt x="12700" y="101600"/>
                    </a:cubicBezTo>
                    <a:cubicBezTo>
                      <a:pt x="16933" y="116417"/>
                      <a:pt x="19050" y="95250"/>
                      <a:pt x="25400" y="88900"/>
                    </a:cubicBezTo>
                  </a:path>
                </a:pathLst>
              </a:cu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90800" y="64770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90+30=120</a:t>
                </a:r>
                <a:r>
                  <a:rPr lang="en-US" dirty="0" smtClean="0">
                    <a:sym typeface="Symbol"/>
                  </a:rPr>
                  <a:t></a:t>
                </a:r>
                <a:endParaRPr lang="en-US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 flipH="1">
              <a:off x="4572000" y="3429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AB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 flipH="1">
              <a:off x="44958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AC</a:t>
              </a:r>
              <a:endParaRPr lang="en-US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3581400" y="3581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hook.bmp"/>
          <p:cNvPicPr>
            <a:picLocks noChangeAspect="1"/>
          </p:cNvPicPr>
          <p:nvPr/>
        </p:nvPicPr>
        <p:blipFill>
          <a:blip r:embed="rId3">
            <a:lum bright="40000" contrast="-20000"/>
          </a:blip>
          <a:srcRect r="82590" b="80000"/>
          <a:stretch>
            <a:fillRect/>
          </a:stretch>
        </p:blipFill>
        <p:spPr>
          <a:xfrm>
            <a:off x="0" y="1905000"/>
            <a:ext cx="3581400" cy="33528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Problem 1</a:t>
            </a:r>
            <a:endParaRPr lang="en-US" sz="7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8686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3363" lvl="2" indent="-4763">
              <a:spcBef>
                <a:spcPct val="20000"/>
              </a:spcBef>
              <a:defRPr/>
            </a:pPr>
            <a:r>
              <a:rPr lang="en-US" sz="2400" dirty="0" smtClean="0"/>
              <a:t>The screw eye shown below is subjected to two forcesF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 Find the magnitude and direction of resultant force.																																																										Solution:									The Unknowns to be found are R and </a:t>
            </a:r>
            <a:r>
              <a:rPr lang="en-US" sz="2400" dirty="0" smtClean="0">
                <a:sym typeface="Symbol"/>
              </a:rPr>
              <a:t>. </a:t>
            </a:r>
          </a:p>
          <a:p>
            <a:pPr marL="233363" lvl="2" indent="-4763">
              <a:spcBef>
                <a:spcPct val="20000"/>
              </a:spcBef>
              <a:defRPr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				R can be found by using cosine law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9727" name="Object 31"/>
          <p:cNvGraphicFramePr>
            <a:graphicFrameLocks noChangeAspect="1"/>
          </p:cNvGraphicFramePr>
          <p:nvPr/>
        </p:nvGraphicFramePr>
        <p:xfrm>
          <a:off x="4291932" y="3048000"/>
          <a:ext cx="356268" cy="390525"/>
        </p:xfrm>
        <a:graphic>
          <a:graphicData uri="http://schemas.openxmlformats.org/presentationml/2006/ole">
            <p:oleObj spid="_x0000_s81926" name="Equation" r:id="rId4" imgW="164880" imgH="241200" progId="Equation.3">
              <p:embed/>
            </p:oleObj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rot="5400000" flipH="1" flipV="1">
            <a:off x="7010400" y="2514600"/>
            <a:ext cx="1752600" cy="990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6248401" y="3733800"/>
            <a:ext cx="1295400" cy="457200"/>
          </a:xfrm>
          <a:prstGeom prst="straightConnector1">
            <a:avLst/>
          </a:prstGeom>
          <a:ln>
            <a:solidFill>
              <a:srgbClr val="199513"/>
            </a:solidFill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172200" y="2286000"/>
            <a:ext cx="2057400" cy="190500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7" name="Object 33"/>
          <p:cNvGraphicFramePr>
            <a:graphicFrameLocks noChangeAspect="1"/>
          </p:cNvGraphicFramePr>
          <p:nvPr/>
        </p:nvGraphicFramePr>
        <p:xfrm>
          <a:off x="5029200" y="2743200"/>
          <a:ext cx="457200" cy="457200"/>
        </p:xfrm>
        <a:graphic>
          <a:graphicData uri="http://schemas.openxmlformats.org/presentationml/2006/ole">
            <p:oleObj spid="_x0000_s81930" name="Equation" r:id="rId5" imgW="152280" imgH="203040" progId="Equation.3">
              <p:embed/>
            </p:oleObj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5400000" flipH="1" flipV="1">
            <a:off x="3505200" y="3352800"/>
            <a:ext cx="1371600" cy="457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4610100" y="3882118"/>
          <a:ext cx="495300" cy="504145"/>
        </p:xfrm>
        <a:graphic>
          <a:graphicData uri="http://schemas.openxmlformats.org/presentationml/2006/ole">
            <p:oleObj spid="_x0000_s81936" name="Equation" r:id="rId6" imgW="177480" imgH="241200" progId="Equation.3">
              <p:embed/>
            </p:oleObj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V="1">
            <a:off x="3962400" y="3810000"/>
            <a:ext cx="1143000" cy="457200"/>
          </a:xfrm>
          <a:prstGeom prst="straightConnector1">
            <a:avLst/>
          </a:prstGeom>
          <a:ln>
            <a:solidFill>
              <a:srgbClr val="19951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533900" y="2628900"/>
            <a:ext cx="1676400" cy="6858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62400" y="4267200"/>
            <a:ext cx="1828800" cy="1588"/>
          </a:xfrm>
          <a:prstGeom prst="line">
            <a:avLst/>
          </a:prstGeom>
          <a:ln>
            <a:solidFill>
              <a:srgbClr val="199513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3848100" y="2628900"/>
            <a:ext cx="1752600" cy="1524000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Object 33"/>
          <p:cNvGraphicFramePr>
            <a:graphicFrameLocks noChangeAspect="1"/>
          </p:cNvGraphicFramePr>
          <p:nvPr/>
        </p:nvGraphicFramePr>
        <p:xfrm>
          <a:off x="6858000" y="2895600"/>
          <a:ext cx="457200" cy="457200"/>
        </p:xfrm>
        <a:graphic>
          <a:graphicData uri="http://schemas.openxmlformats.org/presentationml/2006/ole">
            <p:oleObj spid="_x0000_s81937" name="Equation" r:id="rId7" imgW="152280" imgH="203040" progId="Equation.3">
              <p:embed/>
            </p:oleObj>
          </a:graphicData>
        </a:graphic>
      </p:graphicFrame>
      <p:cxnSp>
        <p:nvCxnSpPr>
          <p:cNvPr id="40" name="Straight Connector 39"/>
          <p:cNvCxnSpPr/>
          <p:nvPr/>
        </p:nvCxnSpPr>
        <p:spPr>
          <a:xfrm flipV="1">
            <a:off x="4419600" y="2286000"/>
            <a:ext cx="1600200" cy="609600"/>
          </a:xfrm>
          <a:prstGeom prst="line">
            <a:avLst/>
          </a:prstGeom>
          <a:ln>
            <a:solidFill>
              <a:srgbClr val="199513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2971800" y="3276600"/>
            <a:ext cx="2057400" cy="76200"/>
          </a:xfrm>
          <a:prstGeom prst="line">
            <a:avLst/>
          </a:prstGeom>
          <a:ln>
            <a:solidFill>
              <a:srgbClr val="7030A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791200" y="4191000"/>
            <a:ext cx="2895600" cy="1588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1938" name="Object 18"/>
          <p:cNvGraphicFramePr>
            <a:graphicFrameLocks noChangeAspect="1"/>
          </p:cNvGraphicFramePr>
          <p:nvPr/>
        </p:nvGraphicFramePr>
        <p:xfrm>
          <a:off x="8001000" y="2743200"/>
          <a:ext cx="416312" cy="457200"/>
        </p:xfrm>
        <a:graphic>
          <a:graphicData uri="http://schemas.openxmlformats.org/presentationml/2006/ole">
            <p:oleObj spid="_x0000_s81938" name="Equation" r:id="rId8" imgW="164880" imgH="241200" progId="Equation.3">
              <p:embed/>
            </p:oleObj>
          </a:graphicData>
        </a:graphic>
      </p:graphicFrame>
      <p:graphicFrame>
        <p:nvGraphicFramePr>
          <p:cNvPr id="81939" name="Object 19"/>
          <p:cNvGraphicFramePr>
            <a:graphicFrameLocks noChangeAspect="1"/>
          </p:cNvGraphicFramePr>
          <p:nvPr/>
        </p:nvGraphicFramePr>
        <p:xfrm>
          <a:off x="6934200" y="3505200"/>
          <a:ext cx="457200" cy="465993"/>
        </p:xfrm>
        <a:graphic>
          <a:graphicData uri="http://schemas.openxmlformats.org/presentationml/2006/ole">
            <p:oleObj spid="_x0000_s81939" name="Equation" r:id="rId9" imgW="177480" imgH="241200" progId="Equation.3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81000" y="640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</a:t>
            </a:r>
            <a:r>
              <a:rPr lang="en-US" dirty="0" err="1" smtClean="0"/>
              <a:t>Hibbeler</a:t>
            </a:r>
            <a:r>
              <a:rPr lang="en-US" dirty="0" smtClean="0"/>
              <a:t>/Eg.1</a:t>
            </a:r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6324600" y="3733800"/>
            <a:ext cx="533400" cy="53340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>
            <a:off x="6096000" y="3962400"/>
            <a:ext cx="533400" cy="53340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rot="3112699">
            <a:off x="6356156" y="3841557"/>
            <a:ext cx="533400" cy="533400"/>
          </a:xfrm>
          <a:prstGeom prst="arc">
            <a:avLst>
              <a:gd name="adj1" fmla="val 16200000"/>
              <a:gd name="adj2" fmla="val 1982950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 rot="14380357">
            <a:off x="7295308" y="3428800"/>
            <a:ext cx="357301" cy="533400"/>
          </a:xfrm>
          <a:prstGeom prst="arc">
            <a:avLst>
              <a:gd name="adj1" fmla="val 16200000"/>
              <a:gd name="adj2" fmla="val 470446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urved Connector 67"/>
          <p:cNvCxnSpPr/>
          <p:nvPr/>
        </p:nvCxnSpPr>
        <p:spPr>
          <a:xfrm rot="16200000" flipH="1">
            <a:off x="6096000" y="3048000"/>
            <a:ext cx="9906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urved Connector 74"/>
          <p:cNvCxnSpPr/>
          <p:nvPr/>
        </p:nvCxnSpPr>
        <p:spPr>
          <a:xfrm rot="10800000">
            <a:off x="6934200" y="4114800"/>
            <a:ext cx="30480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16200000" flipH="1">
            <a:off x="5791200" y="3352800"/>
            <a:ext cx="9906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858000" y="4267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5532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115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cxnSp>
        <p:nvCxnSpPr>
          <p:cNvPr id="85" name="Curved Connector 84"/>
          <p:cNvCxnSpPr/>
          <p:nvPr/>
        </p:nvCxnSpPr>
        <p:spPr>
          <a:xfrm rot="16200000" flipH="1">
            <a:off x="6705600" y="2743200"/>
            <a:ext cx="9906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943600" y="2438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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638800" y="281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</a:t>
            </a:r>
            <a:endParaRPr lang="en-US" dirty="0"/>
          </a:p>
        </p:txBody>
      </p:sp>
      <p:graphicFrame>
        <p:nvGraphicFramePr>
          <p:cNvPr id="81941" name="Object 21"/>
          <p:cNvGraphicFramePr>
            <a:graphicFrameLocks noChangeAspect="1"/>
          </p:cNvGraphicFramePr>
          <p:nvPr/>
        </p:nvGraphicFramePr>
        <p:xfrm>
          <a:off x="2971800" y="5410200"/>
          <a:ext cx="3559175" cy="499871"/>
        </p:xfrm>
        <a:graphic>
          <a:graphicData uri="http://schemas.openxmlformats.org/presentationml/2006/ole">
            <p:oleObj spid="_x0000_s81941" name="Equation" r:id="rId10" imgW="165096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Example 1 Solution (Contd..)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>
            <p:ph idx="1"/>
          </p:nvPr>
        </p:nvGraphicFramePr>
        <p:xfrm>
          <a:off x="2168524" y="3446463"/>
          <a:ext cx="4537075" cy="2290857"/>
        </p:xfrm>
        <a:graphic>
          <a:graphicData uri="http://schemas.openxmlformats.org/presentationml/2006/ole">
            <p:oleObj spid="_x0000_s82946" name="Equation" r:id="rId3" imgW="2489040" imgH="125712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28956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/>
              </a:rPr>
              <a:t>To find , we need . This can be obtained from Sine law .</a:t>
            </a:r>
            <a:endParaRPr lang="en-US" sz="2400" dirty="0"/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914400" y="1295400"/>
          <a:ext cx="6172200" cy="1502536"/>
        </p:xfrm>
        <a:graphic>
          <a:graphicData uri="http://schemas.openxmlformats.org/presentationml/2006/ole">
            <p:oleObj spid="_x0000_s82947" name="Equation" r:id="rId4" imgW="294624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Problem 2</a:t>
            </a:r>
            <a:endParaRPr lang="en-US" sz="6600" dirty="0"/>
          </a:p>
        </p:txBody>
      </p:sp>
      <p:pic>
        <p:nvPicPr>
          <p:cNvPr id="5" name="Content Placeholder 4" descr="09012012169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40000"/>
          </a:blip>
          <a:srcRect l="39144" t="42757" r="34339" b="21887"/>
          <a:stretch>
            <a:fillRect/>
          </a:stretch>
        </p:blipFill>
        <p:spPr>
          <a:xfrm>
            <a:off x="1143000" y="2819400"/>
            <a:ext cx="2895600" cy="2590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056209" y="4952603"/>
            <a:ext cx="1067594" cy="1588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90800" y="3429000"/>
            <a:ext cx="11430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1600" y="3429000"/>
            <a:ext cx="12192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1866106" y="3695700"/>
            <a:ext cx="1448594" cy="794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43200" y="5181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1447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 grooved wheel is used to run along a track. If the track exerts a vertical force of 200N on the wheel, determine the components of forces acting along the axes a and b, which are perpendicular to the sides of the groove.</a:t>
            </a:r>
            <a:endParaRPr lang="en-US" dirty="0"/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5257800" y="3276600"/>
          <a:ext cx="2033271" cy="2273300"/>
        </p:xfrm>
        <a:graphic>
          <a:graphicData uri="http://schemas.openxmlformats.org/presentationml/2006/ole">
            <p:oleObj spid="_x0000_s83970" name="Equation" r:id="rId4" imgW="1384200" imgH="154908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53340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Hibbeler</a:t>
            </a:r>
            <a:r>
              <a:rPr lang="en-US" sz="1600" dirty="0" smtClean="0"/>
              <a:t>, Ex-2.9)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Problem 3</a:t>
            </a:r>
            <a:endParaRPr lang="en-US" sz="6600" dirty="0"/>
          </a:p>
        </p:txBody>
      </p:sp>
      <p:pic>
        <p:nvPicPr>
          <p:cNvPr id="5" name="Content Placeholder 4" descr="09012012173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40000"/>
          </a:blip>
          <a:srcRect l="46777" t="44131" r="16265" b="20870"/>
          <a:stretch>
            <a:fillRect/>
          </a:stretch>
        </p:blipFill>
        <p:spPr>
          <a:xfrm>
            <a:off x="533400" y="2895600"/>
            <a:ext cx="4572000" cy="32471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4478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wind is deflected by the sail of the boat such that it exerts a resultant of 110 N perpendicular to the sail. Resolve the force into two components, one parallel to and the other perpendicular to the keel  </a:t>
            </a:r>
            <a:r>
              <a:rPr lang="en-US" i="1" dirty="0" smtClean="0"/>
              <a:t>a-a</a:t>
            </a:r>
            <a:r>
              <a:rPr lang="en-US" dirty="0" smtClean="0"/>
              <a:t> of the boat.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172200" y="2514600"/>
            <a:ext cx="1828800" cy="762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6553200" y="3276600"/>
            <a:ext cx="990600" cy="533400"/>
          </a:xfrm>
          <a:prstGeom prst="straightConnector1">
            <a:avLst/>
          </a:prstGeom>
          <a:ln w="38100">
            <a:headEnd type="stealt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38800" y="2286000"/>
            <a:ext cx="27432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20349608">
            <a:off x="6639648" y="3077301"/>
            <a:ext cx="195230" cy="16588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86400" y="4114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305800" y="20574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315200" y="3810000"/>
            <a:ext cx="304800" cy="2286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858000" y="3124200"/>
            <a:ext cx="761450" cy="68037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2761317">
            <a:off x="7581393" y="2655004"/>
            <a:ext cx="304800" cy="22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/>
          <p:nvPr/>
        </p:nvCxnSpPr>
        <p:spPr>
          <a:xfrm rot="16200000" flipH="1">
            <a:off x="7467600" y="2895600"/>
            <a:ext cx="4572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72400" y="31974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31" name="Arc 30"/>
          <p:cNvSpPr/>
          <p:nvPr/>
        </p:nvSpPr>
        <p:spPr>
          <a:xfrm rot="7118270">
            <a:off x="6878959" y="3122238"/>
            <a:ext cx="304800" cy="22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Elbow Connector 31"/>
          <p:cNvCxnSpPr/>
          <p:nvPr/>
        </p:nvCxnSpPr>
        <p:spPr>
          <a:xfrm rot="5400000">
            <a:off x="6705600" y="3429000"/>
            <a:ext cx="457200" cy="304800"/>
          </a:xfrm>
          <a:prstGeom prst="bentConnector3">
            <a:avLst>
              <a:gd name="adj1" fmla="val 2907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77000" y="37338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36" name="Arc 35"/>
          <p:cNvSpPr/>
          <p:nvPr/>
        </p:nvSpPr>
        <p:spPr>
          <a:xfrm rot="21245742">
            <a:off x="7142343" y="3871193"/>
            <a:ext cx="295315" cy="15262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696200" y="3581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65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 rot="19162598">
            <a:off x="7484448" y="3739512"/>
            <a:ext cx="155387" cy="1092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629400" y="3962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 N</a:t>
            </a:r>
            <a:endParaRPr lang="en-US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4648200" y="4572000"/>
          <a:ext cx="4127500" cy="1497012"/>
        </p:xfrm>
        <a:graphic>
          <a:graphicData uri="http://schemas.openxmlformats.org/presentationml/2006/ole">
            <p:oleObj spid="_x0000_s87042" name="Equation" r:id="rId4" imgW="3047760" imgH="110484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391400" y="3810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F’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239000" y="3276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F”</a:t>
            </a:r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>
            <a:off x="7368363" y="3485707"/>
            <a:ext cx="467832" cy="373912"/>
          </a:xfrm>
          <a:custGeom>
            <a:avLst/>
            <a:gdLst>
              <a:gd name="connsiteX0" fmla="*/ 0 w 467832"/>
              <a:gd name="connsiteY0" fmla="*/ 373912 h 373912"/>
              <a:gd name="connsiteX1" fmla="*/ 170121 w 467832"/>
              <a:gd name="connsiteY1" fmla="*/ 33670 h 373912"/>
              <a:gd name="connsiteX2" fmla="*/ 467832 w 467832"/>
              <a:gd name="connsiteY2" fmla="*/ 171893 h 37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832" h="373912">
                <a:moveTo>
                  <a:pt x="0" y="373912"/>
                </a:moveTo>
                <a:cubicBezTo>
                  <a:pt x="46074" y="220626"/>
                  <a:pt x="92149" y="67340"/>
                  <a:pt x="170121" y="33670"/>
                </a:cubicBezTo>
                <a:cubicBezTo>
                  <a:pt x="248093" y="0"/>
                  <a:pt x="357962" y="85946"/>
                  <a:pt x="467832" y="171893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1039813" y="5791200"/>
          <a:ext cx="4094162" cy="842963"/>
        </p:xfrm>
        <a:graphic>
          <a:graphicData uri="http://schemas.openxmlformats.org/presentationml/2006/ole">
            <p:oleObj spid="_x0000_s87043" name="Equation" r:id="rId5" imgW="3022560" imgH="622080" progId="Equation.3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066800" y="5791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Similarly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0" y="2362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Solution: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05000" y="52578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Hibbeler</a:t>
            </a:r>
            <a:r>
              <a:rPr lang="en-US" sz="1600" dirty="0" smtClean="0"/>
              <a:t>, Ex-2.11)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27" grpId="0" animBg="1"/>
      <p:bldP spid="30" grpId="0"/>
      <p:bldP spid="31" grpId="0" animBg="1"/>
      <p:bldP spid="35" grpId="0"/>
      <p:bldP spid="36" grpId="0" animBg="1"/>
      <p:bldP spid="39" grpId="0"/>
      <p:bldP spid="40" grpId="0" animBg="1"/>
      <p:bldP spid="41" grpId="0"/>
      <p:bldP spid="42" grpId="0"/>
      <p:bldP spid="43" grpId="0"/>
      <p:bldP spid="45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Problem 4</a:t>
            </a:r>
            <a:endParaRPr lang="en-US" sz="6600" dirty="0"/>
          </a:p>
        </p:txBody>
      </p:sp>
      <p:pic>
        <p:nvPicPr>
          <p:cNvPr id="5" name="Content Placeholder 4" descr="09012012174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30000" contrast="20000"/>
          </a:blip>
          <a:srcRect l="56313" t="39986" r="15275" b="15819"/>
          <a:stretch>
            <a:fillRect/>
          </a:stretch>
        </p:blipFill>
        <p:spPr>
          <a:xfrm>
            <a:off x="990600" y="2590800"/>
            <a:ext cx="2286000" cy="2667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95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plate is subjected to two forces at A and B as shown below. If </a:t>
            </a:r>
            <a:r>
              <a:rPr lang="en-US" dirty="0" smtClean="0">
                <a:sym typeface="Symbol"/>
              </a:rPr>
              <a:t>=60, determine the magnitude of the resultant of these forces and its direction measured clockwise from the positive x axis.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Problem 5</a:t>
            </a:r>
            <a:endParaRPr lang="en-US" sz="6600" dirty="0"/>
          </a:p>
        </p:txBody>
      </p:sp>
      <p:pic>
        <p:nvPicPr>
          <p:cNvPr id="5" name="Content Placeholder 4" descr="0901201217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40000" contrast="40000"/>
          </a:blip>
          <a:srcRect l="30305" t="30016" r="24237" b="22554"/>
          <a:stretch>
            <a:fillRect/>
          </a:stretch>
        </p:blipFill>
        <p:spPr>
          <a:xfrm>
            <a:off x="0" y="2438400"/>
            <a:ext cx="3962400" cy="2590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chisel exerts a force of 20 N on the wood dowel rod which is turning in the lathe. Resolve this force in to components acting along (</a:t>
            </a:r>
            <a:r>
              <a:rPr lang="en-US" dirty="0" err="1" smtClean="0"/>
              <a:t>i</a:t>
            </a:r>
            <a:r>
              <a:rPr lang="en-US" dirty="0" smtClean="0"/>
              <a:t>)  x and y axes and (ii) n and t axes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572000" y="30480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5067300" y="2552700"/>
            <a:ext cx="1676400" cy="990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581400" y="2819400"/>
            <a:ext cx="1828800" cy="10668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505200" y="3886200"/>
            <a:ext cx="1905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3581400" y="3886200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10200" y="3276600"/>
            <a:ext cx="2209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5143500" y="2857500"/>
            <a:ext cx="1295400" cy="7620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172200" y="2590800"/>
            <a:ext cx="1143000" cy="7620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4953000" y="3505200"/>
            <a:ext cx="838200" cy="762000"/>
          </a:xfrm>
          <a:prstGeom prst="arc">
            <a:avLst>
              <a:gd name="adj1" fmla="val 17880081"/>
              <a:gd name="adj2" fmla="val 0"/>
            </a:avLst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5029200" y="3352800"/>
            <a:ext cx="914400" cy="762000"/>
          </a:xfrm>
          <a:prstGeom prst="arc">
            <a:avLst>
              <a:gd name="adj1" fmla="val 15629671"/>
              <a:gd name="adj2" fmla="val 18219912"/>
            </a:avLst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8223318">
            <a:off x="4675194" y="3278086"/>
            <a:ext cx="926206" cy="697318"/>
          </a:xfrm>
          <a:prstGeom prst="arc">
            <a:avLst>
              <a:gd name="adj1" fmla="val 14797810"/>
              <a:gd name="adj2" fmla="val 35480"/>
            </a:avLst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17318572">
            <a:off x="4540519" y="3758299"/>
            <a:ext cx="672243" cy="416226"/>
          </a:xfrm>
          <a:prstGeom prst="arc">
            <a:avLst>
              <a:gd name="adj1" fmla="val 13240586"/>
              <a:gd name="adj2" fmla="val 0"/>
            </a:avLst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5000" y="3429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60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410200" y="29718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724400" y="29718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60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419600" y="3581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45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41" name="Arc 40"/>
          <p:cNvSpPr/>
          <p:nvPr/>
        </p:nvSpPr>
        <p:spPr>
          <a:xfrm rot="16666412">
            <a:off x="4325538" y="3781133"/>
            <a:ext cx="914400" cy="762000"/>
          </a:xfrm>
          <a:prstGeom prst="arc">
            <a:avLst>
              <a:gd name="adj1" fmla="val 15629671"/>
              <a:gd name="adj2" fmla="val 18219912"/>
            </a:avLst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200400" y="38862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190</a:t>
            </a:r>
            <a:r>
              <a:rPr lang="en-US" sz="1400" dirty="0" smtClean="0">
                <a:sym typeface="Symbol"/>
              </a:rPr>
              <a:t>-180 =15 </a:t>
            </a:r>
            <a:endParaRPr lang="en-US" sz="1400" dirty="0"/>
          </a:p>
        </p:txBody>
      </p:sp>
      <p:sp>
        <p:nvSpPr>
          <p:cNvPr id="44" name="Arc 43"/>
          <p:cNvSpPr/>
          <p:nvPr/>
        </p:nvSpPr>
        <p:spPr>
          <a:xfrm rot="4296342">
            <a:off x="5361594" y="3449667"/>
            <a:ext cx="914400" cy="762000"/>
          </a:xfrm>
          <a:prstGeom prst="arc">
            <a:avLst>
              <a:gd name="adj1" fmla="val 15629671"/>
              <a:gd name="adj2" fmla="val 18219912"/>
            </a:avLst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12415959">
            <a:off x="6960771" y="2845670"/>
            <a:ext cx="988530" cy="833497"/>
          </a:xfrm>
          <a:prstGeom prst="arc">
            <a:avLst>
              <a:gd name="adj1" fmla="val 15629671"/>
              <a:gd name="adj2" fmla="val 18632203"/>
            </a:avLst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467600" y="31242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180</a:t>
            </a:r>
            <a:r>
              <a:rPr lang="en-US" sz="1400" dirty="0" smtClean="0">
                <a:sym typeface="Symbol"/>
              </a:rPr>
              <a:t>-15-90  =75 </a:t>
            </a:r>
            <a:endParaRPr lang="en-US" sz="1400" dirty="0"/>
          </a:p>
        </p:txBody>
      </p:sp>
      <p:sp>
        <p:nvSpPr>
          <p:cNvPr id="48" name="Arc 47"/>
          <p:cNvSpPr/>
          <p:nvPr/>
        </p:nvSpPr>
        <p:spPr>
          <a:xfrm rot="15603031">
            <a:off x="6624250" y="2977557"/>
            <a:ext cx="1228301" cy="711679"/>
          </a:xfrm>
          <a:prstGeom prst="arc">
            <a:avLst>
              <a:gd name="adj1" fmla="val 15629671"/>
              <a:gd name="adj2" fmla="val 19207278"/>
            </a:avLst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010400" y="2667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180</a:t>
            </a:r>
            <a:r>
              <a:rPr lang="en-US" sz="1400" dirty="0" smtClean="0">
                <a:sym typeface="Symbol"/>
              </a:rPr>
              <a:t>-45-90  =45 </a:t>
            </a:r>
            <a:endParaRPr lang="en-US" sz="1400" dirty="0"/>
          </a:p>
        </p:txBody>
      </p:sp>
      <p:sp>
        <p:nvSpPr>
          <p:cNvPr id="50" name="Freeform 49"/>
          <p:cNvSpPr/>
          <p:nvPr/>
        </p:nvSpPr>
        <p:spPr>
          <a:xfrm rot="20268820">
            <a:off x="6862370" y="3090625"/>
            <a:ext cx="659219" cy="152401"/>
          </a:xfrm>
          <a:custGeom>
            <a:avLst/>
            <a:gdLst>
              <a:gd name="connsiteX0" fmla="*/ 0 w 637954"/>
              <a:gd name="connsiteY0" fmla="*/ 0 h 343787"/>
              <a:gd name="connsiteX1" fmla="*/ 191386 w 637954"/>
              <a:gd name="connsiteY1" fmla="*/ 329610 h 343787"/>
              <a:gd name="connsiteX2" fmla="*/ 637954 w 637954"/>
              <a:gd name="connsiteY2" fmla="*/ 85061 h 34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954" h="343787">
                <a:moveTo>
                  <a:pt x="0" y="0"/>
                </a:moveTo>
                <a:cubicBezTo>
                  <a:pt x="42530" y="157716"/>
                  <a:pt x="85060" y="315433"/>
                  <a:pt x="191386" y="329610"/>
                </a:cubicBezTo>
                <a:cubicBezTo>
                  <a:pt x="297712" y="343787"/>
                  <a:pt x="492642" y="129363"/>
                  <a:pt x="637954" y="85061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4343400" y="4190999"/>
          <a:ext cx="207434" cy="304801"/>
        </p:xfrm>
        <a:graphic>
          <a:graphicData uri="http://schemas.openxmlformats.org/presentationml/2006/ole">
            <p:oleObj spid="_x0000_s88066" name="Equation" r:id="rId4" imgW="152280" imgH="203040" progId="Equation.3">
              <p:embed/>
            </p:oleObj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5105400" y="4114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Resolving along X-Y axes</a:t>
            </a:r>
            <a:endParaRPr lang="en-US" sz="1400" b="1" u="sng" dirty="0"/>
          </a:p>
        </p:txBody>
      </p:sp>
      <p:sp>
        <p:nvSpPr>
          <p:cNvPr id="52" name="TextBox 51"/>
          <p:cNvSpPr txBox="1"/>
          <p:nvPr/>
        </p:nvSpPr>
        <p:spPr>
          <a:xfrm>
            <a:off x="609600" y="5029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Resolving along n-t axes</a:t>
            </a:r>
            <a:endParaRPr lang="en-US" sz="1400" b="1" u="sng" dirty="0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900113" y="5346700"/>
          <a:ext cx="3671887" cy="1416629"/>
        </p:xfrm>
        <a:graphic>
          <a:graphicData uri="http://schemas.openxmlformats.org/presentationml/2006/ole">
            <p:oleObj spid="_x0000_s88067" name="Equation" r:id="rId5" imgW="3225600" imgH="1244520" progId="Equation.3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5410200" y="38862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86400" y="3352800"/>
            <a:ext cx="18288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86400" y="3886200"/>
            <a:ext cx="1828800" cy="158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7048500" y="3619500"/>
            <a:ext cx="533400" cy="158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72200" y="3581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Symbol"/>
              </a:rPr>
              <a:t>15 </a:t>
            </a:r>
            <a:endParaRPr lang="en-US" sz="1400" dirty="0"/>
          </a:p>
        </p:txBody>
      </p:sp>
      <p:sp>
        <p:nvSpPr>
          <p:cNvPr id="47" name="Freeform 46"/>
          <p:cNvSpPr/>
          <p:nvPr/>
        </p:nvSpPr>
        <p:spPr>
          <a:xfrm rot="20268820">
            <a:off x="7243370" y="3471625"/>
            <a:ext cx="659219" cy="152401"/>
          </a:xfrm>
          <a:custGeom>
            <a:avLst/>
            <a:gdLst>
              <a:gd name="connsiteX0" fmla="*/ 0 w 637954"/>
              <a:gd name="connsiteY0" fmla="*/ 0 h 343787"/>
              <a:gd name="connsiteX1" fmla="*/ 191386 w 637954"/>
              <a:gd name="connsiteY1" fmla="*/ 329610 h 343787"/>
              <a:gd name="connsiteX2" fmla="*/ 637954 w 637954"/>
              <a:gd name="connsiteY2" fmla="*/ 85061 h 34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954" h="343787">
                <a:moveTo>
                  <a:pt x="0" y="0"/>
                </a:moveTo>
                <a:cubicBezTo>
                  <a:pt x="42530" y="157716"/>
                  <a:pt x="85060" y="315433"/>
                  <a:pt x="191386" y="329610"/>
                </a:cubicBezTo>
                <a:cubicBezTo>
                  <a:pt x="297712" y="343787"/>
                  <a:pt x="492642" y="129363"/>
                  <a:pt x="637954" y="85061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6324600" y="3352800"/>
          <a:ext cx="207963" cy="304800"/>
        </p:xfrm>
        <a:graphic>
          <a:graphicData uri="http://schemas.openxmlformats.org/presentationml/2006/ole">
            <p:oleObj spid="_x0000_s88068" name="Equation" r:id="rId6" imgW="152280" imgH="203040" progId="Equation.3">
              <p:embed/>
            </p:oleObj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6400800" y="3810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x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3914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y</a:t>
            </a:r>
            <a:endParaRPr lang="en-US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64770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-F</a:t>
            </a:r>
            <a:r>
              <a:rPr lang="en-US" baseline="-25000" dirty="0" smtClean="0"/>
              <a:t>n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562600" y="2667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t</a:t>
            </a:r>
            <a:endParaRPr lang="en-US" dirty="0"/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5410200" y="4419600"/>
          <a:ext cx="3427412" cy="1415784"/>
        </p:xfrm>
        <a:graphic>
          <a:graphicData uri="http://schemas.openxmlformats.org/presentationml/2006/ole">
            <p:oleObj spid="_x0000_s88069" name="Equation" r:id="rId7" imgW="3073320" imgH="1269720" progId="Equation.3">
              <p:embed/>
            </p:oleObj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0" y="44196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Hibbeler</a:t>
            </a:r>
            <a:r>
              <a:rPr lang="en-US" sz="1600" dirty="0" smtClean="0"/>
              <a:t>, Ex-2.23)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47" grpId="0" animBg="1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Problem 6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If five forces acting on a particle as shown and the algebraic sum of horizontal components is   -324.90 </a:t>
            </a:r>
            <a:r>
              <a:rPr lang="en-US" sz="2000" dirty="0" err="1" smtClean="0"/>
              <a:t>kN</a:t>
            </a:r>
            <a:r>
              <a:rPr lang="en-US" sz="2000" dirty="0" smtClean="0"/>
              <a:t>, determine the magnitude of force P and the resultant.			</a:t>
            </a:r>
            <a:r>
              <a:rPr lang="en-US" sz="2000" b="1" u="sng" dirty="0" smtClean="0"/>
              <a:t>SOLUTION:</a:t>
            </a:r>
            <a:endParaRPr lang="en-US" sz="2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1" name="Arc 40"/>
          <p:cNvSpPr/>
          <p:nvPr/>
        </p:nvSpPr>
        <p:spPr>
          <a:xfrm>
            <a:off x="1600200" y="3200400"/>
            <a:ext cx="609600" cy="1066800"/>
          </a:xfrm>
          <a:prstGeom prst="arc">
            <a:avLst>
              <a:gd name="adj1" fmla="val 16200000"/>
              <a:gd name="adj2" fmla="val 19768275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 rot="11515697">
            <a:off x="8477499" y="2636549"/>
            <a:ext cx="569133" cy="1210417"/>
            <a:chOff x="762000" y="3505200"/>
            <a:chExt cx="762000" cy="1143000"/>
          </a:xfrm>
        </p:grpSpPr>
        <p:sp>
          <p:nvSpPr>
            <p:cNvPr id="67" name="Arc 66"/>
            <p:cNvSpPr/>
            <p:nvPr/>
          </p:nvSpPr>
          <p:spPr>
            <a:xfrm>
              <a:off x="762000" y="3505200"/>
              <a:ext cx="533400" cy="533400"/>
            </a:xfrm>
            <a:prstGeom prst="arc">
              <a:avLst>
                <a:gd name="adj1" fmla="val 16755932"/>
                <a:gd name="adj2" fmla="val 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>
              <a:off x="914400" y="3581400"/>
              <a:ext cx="609600" cy="1066800"/>
            </a:xfrm>
            <a:prstGeom prst="arc">
              <a:avLst>
                <a:gd name="adj1" fmla="val 16200000"/>
                <a:gd name="adj2" fmla="val 19768275"/>
              </a:avLst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28600" y="1905000"/>
            <a:ext cx="3962400" cy="1801793"/>
            <a:chOff x="228600" y="2513806"/>
            <a:chExt cx="3962400" cy="180179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447800" y="3960812"/>
              <a:ext cx="2743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723900" y="3236912"/>
              <a:ext cx="1447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447800" y="3657600"/>
              <a:ext cx="1524000" cy="3048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447800" y="3276600"/>
              <a:ext cx="1219200" cy="6858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304800" y="3962400"/>
              <a:ext cx="1143000" cy="1588"/>
            </a:xfrm>
            <a:prstGeom prst="straightConnector1">
              <a:avLst/>
            </a:prstGeom>
            <a:ln w="317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457200" y="3352800"/>
              <a:ext cx="990600" cy="609600"/>
            </a:xfrm>
            <a:prstGeom prst="straightConnector1">
              <a:avLst/>
            </a:prstGeom>
            <a:ln w="317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286000" y="3810000"/>
              <a:ext cx="38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2628900" y="3771900"/>
              <a:ext cx="7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 flipV="1">
              <a:off x="1981200" y="2971800"/>
              <a:ext cx="1219200" cy="6858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989806" y="3505200"/>
              <a:ext cx="915194" cy="794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971800" y="34290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100 N</a:t>
              </a:r>
              <a:endParaRPr lang="en-US" sz="12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95600" y="27432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282.84 N</a:t>
              </a:r>
              <a:endParaRPr lang="en-US" sz="1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200" y="39624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75 N</a:t>
              </a:r>
              <a:endParaRPr lang="en-US" sz="1200" b="1" dirty="0"/>
            </a:p>
          </p:txBody>
        </p:sp>
        <p:sp>
          <p:nvSpPr>
            <p:cNvPr id="40" name="Arc 39"/>
            <p:cNvSpPr/>
            <p:nvPr/>
          </p:nvSpPr>
          <p:spPr>
            <a:xfrm>
              <a:off x="1447800" y="3733800"/>
              <a:ext cx="533400" cy="533400"/>
            </a:xfrm>
            <a:prstGeom prst="arc">
              <a:avLst>
                <a:gd name="adj1" fmla="val 16755932"/>
                <a:gd name="adj2" fmla="val 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 rot="11515697">
              <a:off x="868589" y="2886819"/>
              <a:ext cx="767352" cy="1100467"/>
              <a:chOff x="762000" y="3505200"/>
              <a:chExt cx="762000" cy="1143000"/>
            </a:xfrm>
          </p:grpSpPr>
          <p:sp>
            <p:nvSpPr>
              <p:cNvPr id="42" name="Arc 41"/>
              <p:cNvSpPr/>
              <p:nvPr/>
            </p:nvSpPr>
            <p:spPr>
              <a:xfrm>
                <a:off x="762000" y="3505200"/>
                <a:ext cx="533400" cy="533400"/>
              </a:xfrm>
              <a:prstGeom prst="arc">
                <a:avLst>
                  <a:gd name="adj1" fmla="val 16755932"/>
                  <a:gd name="adj2" fmla="val 0"/>
                </a:avLst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c 42"/>
              <p:cNvSpPr/>
              <p:nvPr/>
            </p:nvSpPr>
            <p:spPr>
              <a:xfrm>
                <a:off x="914400" y="3581400"/>
                <a:ext cx="609600" cy="1066800"/>
              </a:xfrm>
              <a:prstGeom prst="arc">
                <a:avLst>
                  <a:gd name="adj1" fmla="val 16200000"/>
                  <a:gd name="adj2" fmla="val 19768275"/>
                </a:avLst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057400" y="40386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45</a:t>
              </a:r>
              <a:r>
                <a:rPr lang="en-US" sz="1200" b="1" dirty="0" smtClean="0">
                  <a:sym typeface="Symbol"/>
                </a:rPr>
                <a:t></a:t>
              </a:r>
              <a:endParaRPr lang="en-US" sz="12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2000" y="32766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30</a:t>
              </a:r>
              <a:r>
                <a:rPr lang="en-US" sz="1200" b="1" dirty="0" smtClean="0">
                  <a:sym typeface="Symbol"/>
                </a:rPr>
                <a:t></a:t>
              </a:r>
              <a:endParaRPr lang="en-US" sz="12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67000" y="36576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3</a:t>
              </a:r>
              <a:endParaRPr lang="en-US" sz="12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62200" y="37338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4</a:t>
              </a:r>
              <a:endParaRPr lang="en-US" sz="12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28600" y="31242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P N</a:t>
              </a:r>
              <a:endParaRPr lang="en-US" sz="1200" b="1" dirty="0"/>
            </a:p>
          </p:txBody>
        </p:sp>
      </p:grpSp>
      <p:grpSp>
        <p:nvGrpSpPr>
          <p:cNvPr id="79" name="Group 78"/>
          <p:cNvGrpSpPr/>
          <p:nvPr/>
        </p:nvGrpSpPr>
        <p:grpSpPr>
          <a:xfrm rot="11515697">
            <a:off x="5517426" y="2506804"/>
            <a:ext cx="774999" cy="1082390"/>
            <a:chOff x="762000" y="3505200"/>
            <a:chExt cx="762000" cy="1143000"/>
          </a:xfrm>
        </p:grpSpPr>
        <p:sp>
          <p:nvSpPr>
            <p:cNvPr id="80" name="Arc 79"/>
            <p:cNvSpPr/>
            <p:nvPr/>
          </p:nvSpPr>
          <p:spPr>
            <a:xfrm>
              <a:off x="762000" y="3505200"/>
              <a:ext cx="533400" cy="533400"/>
            </a:xfrm>
            <a:prstGeom prst="arc">
              <a:avLst>
                <a:gd name="adj1" fmla="val 16755932"/>
                <a:gd name="adj2" fmla="val 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>
              <a:off x="914400" y="3581400"/>
              <a:ext cx="609600" cy="1066800"/>
            </a:xfrm>
            <a:prstGeom prst="arc">
              <a:avLst>
                <a:gd name="adj1" fmla="val 16200000"/>
                <a:gd name="adj2" fmla="val 19768275"/>
              </a:avLst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419600" y="2895600"/>
            <a:ext cx="2743200" cy="1267599"/>
            <a:chOff x="4419600" y="2895600"/>
            <a:chExt cx="2743200" cy="1267599"/>
          </a:xfrm>
        </p:grpSpPr>
        <p:cxnSp>
          <p:nvCxnSpPr>
            <p:cNvPr id="59" name="Straight Arrow Connector 58"/>
            <p:cNvCxnSpPr/>
            <p:nvPr/>
          </p:nvCxnSpPr>
          <p:spPr>
            <a:xfrm rot="10800000" flipV="1">
              <a:off x="4648200" y="3200400"/>
              <a:ext cx="1219200" cy="6858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>
              <a:off x="5525691" y="3542903"/>
              <a:ext cx="685006" cy="158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0800000">
              <a:off x="4800600" y="3886200"/>
              <a:ext cx="1066800" cy="158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419600" y="33528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</a:t>
              </a:r>
              <a:r>
                <a:rPr lang="en-US" sz="1200" b="1" baseline="-25000" dirty="0" smtClean="0"/>
                <a:t>2</a:t>
              </a:r>
              <a:r>
                <a:rPr lang="en-US" sz="1200" b="1" dirty="0" smtClean="0"/>
                <a:t>=-282.84 N</a:t>
              </a:r>
              <a:endParaRPr lang="en-US" sz="12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334000" y="28956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45</a:t>
              </a:r>
              <a:r>
                <a:rPr lang="en-US" sz="1200" b="1" dirty="0" smtClean="0">
                  <a:sym typeface="Symbol"/>
                </a:rPr>
                <a:t></a:t>
              </a:r>
              <a:endParaRPr lang="en-US" sz="1200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867400" y="335280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</a:t>
              </a:r>
              <a:r>
                <a:rPr lang="en-US" sz="1200" b="1" baseline="-25000" dirty="0" smtClean="0"/>
                <a:t>2y</a:t>
              </a:r>
              <a:r>
                <a:rPr lang="en-US" sz="1200" b="1" dirty="0" smtClean="0"/>
                <a:t>= -F</a:t>
              </a:r>
              <a:r>
                <a:rPr lang="en-US" sz="1200" b="1" baseline="-25000" dirty="0" smtClean="0"/>
                <a:t>2</a:t>
              </a:r>
              <a:r>
                <a:rPr lang="en-US" sz="1200" b="1" dirty="0" smtClean="0"/>
                <a:t>cos</a:t>
              </a:r>
              <a:r>
                <a:rPr lang="en-US" sz="1200" b="1" dirty="0" smtClean="0">
                  <a:sym typeface="Symbol"/>
                </a:rPr>
                <a:t></a:t>
              </a:r>
              <a:r>
                <a:rPr lang="en-US" sz="1200" b="1" baseline="-25000" dirty="0" smtClean="0">
                  <a:sym typeface="Symbol"/>
                </a:rPr>
                <a:t>2</a:t>
              </a:r>
              <a:endParaRPr lang="en-US" sz="1200" b="1" baseline="-25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29200" y="388620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</a:t>
              </a:r>
              <a:r>
                <a:rPr lang="en-US" sz="1200" b="1" baseline="-25000" dirty="0" smtClean="0"/>
                <a:t>2x</a:t>
              </a:r>
              <a:r>
                <a:rPr lang="en-US" sz="1200" b="1" dirty="0" smtClean="0"/>
                <a:t>= -F</a:t>
              </a:r>
              <a:r>
                <a:rPr lang="en-US" sz="1200" b="1" baseline="-25000" dirty="0" smtClean="0"/>
                <a:t>2</a:t>
              </a:r>
              <a:r>
                <a:rPr lang="en-US" sz="1200" b="1" dirty="0" smtClean="0"/>
                <a:t>sin</a:t>
              </a:r>
              <a:r>
                <a:rPr lang="en-US" sz="1200" b="1" dirty="0" smtClean="0">
                  <a:sym typeface="Symbol"/>
                </a:rPr>
                <a:t></a:t>
              </a:r>
              <a:r>
                <a:rPr lang="en-US" sz="1200" b="1" baseline="-25000" dirty="0" smtClean="0">
                  <a:sym typeface="Symbol"/>
                </a:rPr>
                <a:t>2</a:t>
              </a:r>
              <a:endParaRPr lang="en-US" sz="1200" b="1" baseline="-25000" dirty="0"/>
            </a:p>
          </p:txBody>
        </p:sp>
      </p:grpSp>
      <p:sp>
        <p:nvSpPr>
          <p:cNvPr id="93" name="Arc 92"/>
          <p:cNvSpPr/>
          <p:nvPr/>
        </p:nvSpPr>
        <p:spPr>
          <a:xfrm rot="13345035">
            <a:off x="5333268" y="1873961"/>
            <a:ext cx="466304" cy="856588"/>
          </a:xfrm>
          <a:prstGeom prst="arc">
            <a:avLst>
              <a:gd name="adj1" fmla="val 16200000"/>
              <a:gd name="adj2" fmla="val 20005653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4267200" y="2129135"/>
            <a:ext cx="4694238" cy="1147465"/>
            <a:chOff x="4267200" y="2057400"/>
            <a:chExt cx="4694238" cy="1147465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4419600" y="2286000"/>
              <a:ext cx="1524000" cy="4572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419600" y="2743200"/>
              <a:ext cx="1447800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 flipH="1" flipV="1">
              <a:off x="5638006" y="2514600"/>
              <a:ext cx="457994" cy="79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943600" y="2438400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</a:t>
              </a:r>
              <a:r>
                <a:rPr lang="en-US" sz="1200" b="1" baseline="-25000" dirty="0" smtClean="0"/>
                <a:t>1y</a:t>
              </a:r>
              <a:r>
                <a:rPr lang="en-US" sz="1200" b="1" dirty="0" smtClean="0"/>
                <a:t>=F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sin</a:t>
              </a:r>
              <a:r>
                <a:rPr lang="en-US" sz="1200" b="1" dirty="0" smtClean="0">
                  <a:sym typeface="Symbol"/>
                </a:rPr>
                <a:t></a:t>
              </a:r>
              <a:r>
                <a:rPr lang="en-US" sz="1200" b="1" baseline="-25000" dirty="0" smtClean="0">
                  <a:sym typeface="Symbol"/>
                </a:rPr>
                <a:t>1</a:t>
              </a:r>
              <a:endParaRPr lang="en-US" sz="1200" b="1" baseline="-25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67200" y="27432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</a:t>
              </a:r>
              <a:r>
                <a:rPr lang="en-US" sz="1200" b="1" baseline="-25000" dirty="0" smtClean="0"/>
                <a:t>1x</a:t>
              </a:r>
              <a:r>
                <a:rPr lang="en-US" sz="1200" b="1" dirty="0" smtClean="0"/>
                <a:t>=F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cos</a:t>
              </a:r>
              <a:r>
                <a:rPr lang="en-US" sz="1200" b="1" dirty="0" smtClean="0">
                  <a:sym typeface="Symbol"/>
                </a:rPr>
                <a:t></a:t>
              </a:r>
              <a:r>
                <a:rPr lang="en-US" sz="1200" b="1" baseline="-25000" dirty="0" smtClean="0">
                  <a:sym typeface="Symbol"/>
                </a:rPr>
                <a:t>1</a:t>
              </a:r>
              <a:endParaRPr lang="en-US" sz="1200" b="1" baseline="-25000" dirty="0" smtClean="0"/>
            </a:p>
            <a:p>
              <a:endParaRPr lang="en-US" sz="12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38800" y="20574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=100 N</a:t>
              </a:r>
              <a:endParaRPr lang="en-US" sz="1200" b="1" dirty="0"/>
            </a:p>
          </p:txBody>
        </p:sp>
        <p:graphicFrame>
          <p:nvGraphicFramePr>
            <p:cNvPr id="89090" name="Object 2"/>
            <p:cNvGraphicFramePr>
              <a:graphicFrameLocks noChangeAspect="1"/>
            </p:cNvGraphicFramePr>
            <p:nvPr/>
          </p:nvGraphicFramePr>
          <p:xfrm>
            <a:off x="7366000" y="2057400"/>
            <a:ext cx="1595438" cy="854075"/>
          </p:xfrm>
          <a:graphic>
            <a:graphicData uri="http://schemas.openxmlformats.org/presentationml/2006/ole">
              <p:oleObj spid="_x0000_s89090" name="Equation" r:id="rId4" imgW="1612800" imgH="863280" progId="Equation.3">
                <p:embed/>
              </p:oleObj>
            </a:graphicData>
          </a:graphic>
        </p:graphicFrame>
        <p:sp>
          <p:nvSpPr>
            <p:cNvPr id="92" name="Arc 91"/>
            <p:cNvSpPr/>
            <p:nvPr/>
          </p:nvSpPr>
          <p:spPr>
            <a:xfrm rot="3405484">
              <a:off x="4895598" y="2359867"/>
              <a:ext cx="408016" cy="428294"/>
            </a:xfrm>
            <a:prstGeom prst="arc">
              <a:avLst>
                <a:gd name="adj1" fmla="val 16755932"/>
                <a:gd name="adj2" fmla="val 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876800" y="20574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36.86</a:t>
              </a:r>
              <a:r>
                <a:rPr lang="en-US" sz="1200" b="1" dirty="0" smtClean="0">
                  <a:sym typeface="Symbol"/>
                </a:rPr>
                <a:t></a:t>
              </a:r>
              <a:endParaRPr lang="en-US" sz="1200" b="1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239000" y="3048000"/>
            <a:ext cx="2286000" cy="1040587"/>
            <a:chOff x="7239000" y="3048000"/>
            <a:chExt cx="2286000" cy="1040587"/>
          </a:xfrm>
        </p:grpSpPr>
        <p:cxnSp>
          <p:nvCxnSpPr>
            <p:cNvPr id="65" name="Straight Arrow Connector 64"/>
            <p:cNvCxnSpPr/>
            <p:nvPr/>
          </p:nvCxnSpPr>
          <p:spPr>
            <a:xfrm rot="10800000">
              <a:off x="8077200" y="3276600"/>
              <a:ext cx="990600" cy="533400"/>
            </a:xfrm>
            <a:prstGeom prst="straightConnector1">
              <a:avLst/>
            </a:prstGeom>
            <a:ln w="317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8077200" y="3810000"/>
              <a:ext cx="990600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5400000" flipH="1" flipV="1">
              <a:off x="7810500" y="3543300"/>
              <a:ext cx="533400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8305800" y="30480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30</a:t>
              </a:r>
              <a:r>
                <a:rPr lang="en-US" sz="1200" b="1" dirty="0" smtClean="0">
                  <a:sym typeface="Symbol"/>
                </a:rPr>
                <a:t></a:t>
              </a:r>
              <a:endParaRPr lang="en-US" sz="12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534400" y="32766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</a:t>
              </a:r>
              <a:r>
                <a:rPr lang="en-US" sz="1200" b="1" baseline="-25000" dirty="0" smtClean="0"/>
                <a:t>4</a:t>
              </a:r>
              <a:r>
                <a:rPr lang="en-US" sz="1200" b="1" dirty="0" smtClean="0"/>
                <a:t>=- P N</a:t>
              </a:r>
              <a:endParaRPr lang="en-US" sz="1200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239000" y="3354388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</a:t>
              </a:r>
              <a:r>
                <a:rPr lang="en-US" sz="1200" b="1" baseline="-25000" dirty="0" smtClean="0"/>
                <a:t>4y</a:t>
              </a:r>
              <a:r>
                <a:rPr lang="en-US" sz="1200" b="1" dirty="0" smtClean="0"/>
                <a:t>=F</a:t>
              </a:r>
              <a:r>
                <a:rPr lang="en-US" sz="1200" b="1" baseline="-25000" dirty="0" smtClean="0"/>
                <a:t>4</a:t>
              </a:r>
              <a:r>
                <a:rPr lang="en-US" sz="1200" b="1" dirty="0" smtClean="0"/>
                <a:t>sin</a:t>
              </a:r>
              <a:r>
                <a:rPr lang="en-US" sz="1200" b="1" dirty="0" smtClean="0">
                  <a:sym typeface="Symbol"/>
                </a:rPr>
                <a:t></a:t>
              </a:r>
              <a:r>
                <a:rPr lang="en-US" sz="1200" b="1" baseline="-25000" dirty="0" smtClean="0">
                  <a:sym typeface="Symbol"/>
                </a:rPr>
                <a:t>4</a:t>
              </a:r>
              <a:endParaRPr lang="en-US" sz="1200" b="1" baseline="-250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001000" y="3811588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</a:t>
              </a:r>
              <a:r>
                <a:rPr lang="en-US" sz="1200" b="1" baseline="-25000" dirty="0" smtClean="0"/>
                <a:t>4x</a:t>
              </a:r>
              <a:r>
                <a:rPr lang="en-US" sz="1200" b="1" dirty="0" smtClean="0"/>
                <a:t>=-F</a:t>
              </a:r>
              <a:r>
                <a:rPr lang="en-US" sz="1200" b="1" baseline="-25000" dirty="0" smtClean="0"/>
                <a:t>4</a:t>
              </a:r>
              <a:r>
                <a:rPr lang="en-US" sz="1200" b="1" dirty="0" smtClean="0"/>
                <a:t>cos</a:t>
              </a:r>
              <a:r>
                <a:rPr lang="en-US" sz="1200" b="1" dirty="0" smtClean="0">
                  <a:sym typeface="Symbol"/>
                </a:rPr>
                <a:t></a:t>
              </a:r>
              <a:r>
                <a:rPr lang="en-US" sz="1200" b="1" baseline="-25000" dirty="0" smtClean="0">
                  <a:sym typeface="Symbol"/>
                </a:rPr>
                <a:t>4</a:t>
              </a:r>
              <a:endParaRPr lang="en-US" sz="1200" b="1" baseline="-250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705600" y="2895600"/>
            <a:ext cx="1219200" cy="1115199"/>
            <a:chOff x="6705600" y="2895600"/>
            <a:chExt cx="1219200" cy="1115199"/>
          </a:xfrm>
        </p:grpSpPr>
        <p:sp>
          <p:nvSpPr>
            <p:cNvPr id="31" name="TextBox 30"/>
            <p:cNvSpPr txBox="1"/>
            <p:nvPr/>
          </p:nvSpPr>
          <p:spPr>
            <a:xfrm>
              <a:off x="6705600" y="28956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</a:t>
              </a:r>
              <a:r>
                <a:rPr lang="en-US" sz="1200" b="1" baseline="-25000" dirty="0" smtClean="0"/>
                <a:t>3</a:t>
              </a:r>
              <a:r>
                <a:rPr lang="en-US" sz="1200" b="1" dirty="0" smtClean="0"/>
                <a:t>=165 N</a:t>
              </a:r>
              <a:endParaRPr lang="en-US" sz="1200" b="1" dirty="0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rot="5400000" flipH="1" flipV="1">
              <a:off x="6477000" y="3505200"/>
              <a:ext cx="915194" cy="794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6934200" y="37338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</a:t>
              </a:r>
              <a:r>
                <a:rPr lang="en-US" sz="1200" b="1" baseline="-25000" dirty="0" smtClean="0"/>
                <a:t>3</a:t>
              </a:r>
              <a:r>
                <a:rPr lang="en-US" sz="1200" b="1" dirty="0" smtClean="0"/>
                <a:t>=</a:t>
              </a:r>
              <a:r>
                <a:rPr lang="en-US" sz="1200" b="1" dirty="0" err="1" smtClean="0"/>
                <a:t>F</a:t>
              </a:r>
              <a:r>
                <a:rPr lang="en-US" sz="1200" b="1" baseline="-25000" dirty="0" err="1" smtClean="0"/>
                <a:t>y</a:t>
              </a:r>
              <a:endParaRPr lang="en-US" sz="1200" b="1" baseline="-25000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772400" y="4114800"/>
            <a:ext cx="1371600" cy="505599"/>
            <a:chOff x="7772400" y="4114800"/>
            <a:chExt cx="1371600" cy="505599"/>
          </a:xfrm>
        </p:grpSpPr>
        <p:cxnSp>
          <p:nvCxnSpPr>
            <p:cNvPr id="103" name="Straight Arrow Connector 102"/>
            <p:cNvCxnSpPr/>
            <p:nvPr/>
          </p:nvCxnSpPr>
          <p:spPr>
            <a:xfrm rot="10800000">
              <a:off x="7772400" y="4343400"/>
              <a:ext cx="1143000" cy="1588"/>
            </a:xfrm>
            <a:prstGeom prst="straightConnector1">
              <a:avLst/>
            </a:prstGeom>
            <a:ln w="317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7924800" y="43434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</a:t>
              </a:r>
              <a:r>
                <a:rPr lang="en-US" sz="1200" b="1" baseline="-25000" dirty="0" smtClean="0"/>
                <a:t>5</a:t>
              </a:r>
              <a:r>
                <a:rPr lang="en-US" sz="1200" b="1" dirty="0" smtClean="0"/>
                <a:t>=75 N</a:t>
              </a:r>
              <a:endParaRPr lang="en-US" sz="12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153400" y="41148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</a:t>
              </a:r>
              <a:r>
                <a:rPr lang="en-US" sz="1200" b="1" baseline="-25000" dirty="0" smtClean="0"/>
                <a:t>5</a:t>
              </a:r>
              <a:r>
                <a:rPr lang="en-US" sz="1200" b="1" dirty="0" smtClean="0"/>
                <a:t>=-F</a:t>
              </a:r>
              <a:r>
                <a:rPr lang="en-US" sz="1200" b="1" baseline="-25000" dirty="0" smtClean="0"/>
                <a:t>5x</a:t>
              </a:r>
              <a:endParaRPr lang="en-US" sz="1200" b="1" baseline="-25000" dirty="0"/>
            </a:p>
          </p:txBody>
        </p:sp>
      </p:grpSp>
      <p:graphicFrame>
        <p:nvGraphicFramePr>
          <p:cNvPr id="108" name="Table 107"/>
          <p:cNvGraphicFramePr>
            <a:graphicFrameLocks noGrp="1"/>
          </p:cNvGraphicFramePr>
          <p:nvPr/>
        </p:nvGraphicFramePr>
        <p:xfrm>
          <a:off x="0" y="4038600"/>
          <a:ext cx="4953000" cy="228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454"/>
                <a:gridCol w="969818"/>
                <a:gridCol w="762000"/>
                <a:gridCol w="1530927"/>
                <a:gridCol w="1066801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Force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Magnitude, 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Direction (angle)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 component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</a:t>
                      </a:r>
                    </a:p>
                    <a:p>
                      <a:pPr algn="ctr"/>
                      <a:r>
                        <a:rPr lang="en-US" sz="1200" dirty="0" smtClean="0"/>
                        <a:t> component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1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36.86</a:t>
                      </a:r>
                      <a:r>
                        <a:rPr lang="en-US" sz="1200" dirty="0" smtClean="0">
                          <a:sym typeface="Symbol"/>
                        </a:rPr>
                        <a:t>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80.01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59.99</a:t>
                      </a: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282.84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45</a:t>
                      </a:r>
                      <a:r>
                        <a:rPr lang="en-US" sz="1200" dirty="0" smtClean="0">
                          <a:sym typeface="Symbol"/>
                        </a:rPr>
                        <a:t>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-199.99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-199.99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</a:t>
                      </a:r>
                      <a:r>
                        <a:rPr lang="en-US" sz="1200" dirty="0" smtClean="0">
                          <a:sym typeface="Symbol"/>
                        </a:rPr>
                        <a:t>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165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r>
                        <a:rPr lang="en-US" sz="1200" dirty="0" smtClean="0">
                          <a:sym typeface="Symbol"/>
                        </a:rPr>
                        <a:t>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-0.866 P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0.5 P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r>
                        <a:rPr lang="en-US" sz="1200" dirty="0" smtClean="0">
                          <a:sym typeface="Symbol"/>
                        </a:rPr>
                        <a:t>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-75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ym typeface="Symbol"/>
                        </a:rPr>
                        <a:t></a:t>
                      </a:r>
                      <a:r>
                        <a:rPr lang="en-US" sz="1200" dirty="0" err="1" smtClean="0">
                          <a:sym typeface="Symbol"/>
                        </a:rPr>
                        <a:t>F</a:t>
                      </a:r>
                      <a:r>
                        <a:rPr lang="en-US" sz="1200" baseline="-25000" dirty="0" err="1" smtClean="0">
                          <a:sym typeface="Symbol"/>
                        </a:rPr>
                        <a:t>x</a:t>
                      </a:r>
                      <a:r>
                        <a:rPr lang="en-US" sz="1200" baseline="0" dirty="0" smtClean="0">
                          <a:sym typeface="Symbol"/>
                        </a:rPr>
                        <a:t>=-194.98-0.866 P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Symbol"/>
                        </a:rPr>
                        <a:t></a:t>
                      </a:r>
                      <a:r>
                        <a:rPr lang="en-US" sz="1200" dirty="0" err="1" smtClean="0">
                          <a:sym typeface="Symbol"/>
                        </a:rPr>
                        <a:t>F</a:t>
                      </a:r>
                      <a:r>
                        <a:rPr lang="en-US" sz="1200" baseline="-25000" dirty="0" err="1" smtClean="0">
                          <a:sym typeface="Symbol"/>
                        </a:rPr>
                        <a:t>y</a:t>
                      </a:r>
                      <a:r>
                        <a:rPr lang="en-US" sz="1200" baseline="0" dirty="0" smtClean="0">
                          <a:sym typeface="Symbol"/>
                        </a:rPr>
                        <a:t>=25+0.5 P</a:t>
                      </a:r>
                      <a:endParaRPr lang="en-US" sz="12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(Contd..)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>
            <p:ph idx="1"/>
          </p:nvPr>
        </p:nvGraphicFramePr>
        <p:xfrm>
          <a:off x="609599" y="3810000"/>
          <a:ext cx="2788467" cy="1066800"/>
        </p:xfrm>
        <a:graphic>
          <a:graphicData uri="http://schemas.openxmlformats.org/presentationml/2006/ole">
            <p:oleObj spid="_x0000_s90114" name="Equation" r:id="rId3" imgW="1726920" imgH="711000" progId="Equation.3">
              <p:embed/>
            </p:oleObj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295400"/>
          <a:ext cx="4953000" cy="228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454"/>
                <a:gridCol w="969818"/>
                <a:gridCol w="762000"/>
                <a:gridCol w="1530927"/>
                <a:gridCol w="1066801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Force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Magnitude, 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Direction (angle)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 component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</a:t>
                      </a:r>
                    </a:p>
                    <a:p>
                      <a:pPr algn="ctr"/>
                      <a:r>
                        <a:rPr lang="en-US" sz="1200" dirty="0" smtClean="0"/>
                        <a:t> component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1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36.86</a:t>
                      </a:r>
                      <a:r>
                        <a:rPr lang="en-US" sz="1200" dirty="0" smtClean="0">
                          <a:sym typeface="Symbol"/>
                        </a:rPr>
                        <a:t>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80.01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59.99</a:t>
                      </a: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282.84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45</a:t>
                      </a:r>
                      <a:r>
                        <a:rPr lang="en-US" sz="1200" dirty="0" smtClean="0">
                          <a:sym typeface="Symbol"/>
                        </a:rPr>
                        <a:t>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-199.99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-199.99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</a:t>
                      </a:r>
                      <a:r>
                        <a:rPr lang="en-US" sz="1200" dirty="0" smtClean="0">
                          <a:sym typeface="Symbol"/>
                        </a:rPr>
                        <a:t>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165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r>
                        <a:rPr lang="en-US" sz="1200" dirty="0" smtClean="0">
                          <a:sym typeface="Symbol"/>
                        </a:rPr>
                        <a:t>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-0.866 P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0.5 P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r>
                        <a:rPr lang="en-US" sz="1200" dirty="0" smtClean="0">
                          <a:sym typeface="Symbol"/>
                        </a:rPr>
                        <a:t>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-75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ym typeface="Symbol"/>
                        </a:rPr>
                        <a:t></a:t>
                      </a:r>
                      <a:r>
                        <a:rPr lang="en-US" sz="1200" dirty="0" err="1" smtClean="0">
                          <a:sym typeface="Symbol"/>
                        </a:rPr>
                        <a:t>F</a:t>
                      </a:r>
                      <a:r>
                        <a:rPr lang="en-US" sz="1200" baseline="-25000" dirty="0" err="1" smtClean="0">
                          <a:sym typeface="Symbol"/>
                        </a:rPr>
                        <a:t>x</a:t>
                      </a:r>
                      <a:r>
                        <a:rPr lang="en-US" sz="1200" baseline="0" dirty="0" smtClean="0">
                          <a:sym typeface="Symbol"/>
                        </a:rPr>
                        <a:t>=-194.98-0.866 P</a:t>
                      </a:r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Symbol"/>
                        </a:rPr>
                        <a:t></a:t>
                      </a:r>
                      <a:r>
                        <a:rPr lang="en-US" sz="1200" dirty="0" err="1" smtClean="0">
                          <a:sym typeface="Symbol"/>
                        </a:rPr>
                        <a:t>F</a:t>
                      </a:r>
                      <a:r>
                        <a:rPr lang="en-US" sz="1200" baseline="-25000" dirty="0" err="1" smtClean="0">
                          <a:sym typeface="Symbol"/>
                        </a:rPr>
                        <a:t>y</a:t>
                      </a:r>
                      <a:r>
                        <a:rPr lang="en-US" sz="1200" baseline="0" dirty="0" smtClean="0">
                          <a:sym typeface="Symbol"/>
                        </a:rPr>
                        <a:t>=25+0.5 P</a:t>
                      </a:r>
                      <a:endParaRPr lang="en-US" sz="120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457200" y="4648200"/>
          <a:ext cx="3608387" cy="565150"/>
        </p:xfrm>
        <a:graphic>
          <a:graphicData uri="http://schemas.openxmlformats.org/presentationml/2006/ole">
            <p:oleObj spid="_x0000_s90115" name="Equation" r:id="rId4" imgW="2044440" imgH="393480" progId="Equation.3">
              <p:embed/>
            </p:oleObj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457200" y="5181600"/>
          <a:ext cx="4214813" cy="690562"/>
        </p:xfrm>
        <a:graphic>
          <a:graphicData uri="http://schemas.openxmlformats.org/presentationml/2006/ole">
            <p:oleObj spid="_x0000_s90116" name="Equation" r:id="rId5" imgW="2387520" imgH="482400" progId="Equation.3">
              <p:embed/>
            </p:oleObj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457200" y="5562600"/>
          <a:ext cx="6096000" cy="765175"/>
        </p:xfrm>
        <a:graphic>
          <a:graphicData uri="http://schemas.openxmlformats.org/presentationml/2006/ole">
            <p:oleObj spid="_x0000_s90117" name="Equation" r:id="rId6" imgW="3454200" imgH="533160" progId="Equation.3">
              <p:embed/>
            </p:oleObj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304800" y="5943600"/>
          <a:ext cx="3116263" cy="727075"/>
        </p:xfrm>
        <a:graphic>
          <a:graphicData uri="http://schemas.openxmlformats.org/presentationml/2006/ole">
            <p:oleObj spid="_x0000_s90118" name="Equation" r:id="rId7" imgW="176508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972</Words>
  <Application>Microsoft Office PowerPoint</Application>
  <PresentationFormat>On-screen Show (4:3)</PresentationFormat>
  <Paragraphs>241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ENGINEERING MECHANICS</vt:lpstr>
      <vt:lpstr>Problem 1</vt:lpstr>
      <vt:lpstr>Example 1 Solution (Contd..)</vt:lpstr>
      <vt:lpstr>Problem 2</vt:lpstr>
      <vt:lpstr>Problem 3</vt:lpstr>
      <vt:lpstr>Problem 4</vt:lpstr>
      <vt:lpstr>Problem 5</vt:lpstr>
      <vt:lpstr>Problem 6</vt:lpstr>
      <vt:lpstr>Solution (Contd..)</vt:lpstr>
      <vt:lpstr>Equilibrium of a Particle</vt:lpstr>
      <vt:lpstr>Equilibrium of a Particle (Contd..)</vt:lpstr>
      <vt:lpstr>Equilibrium of a Particle (Contd..)</vt:lpstr>
      <vt:lpstr>Example 1</vt:lpstr>
      <vt:lpstr>Free Body Diagram</vt:lpstr>
      <vt:lpstr>Problem 7</vt:lpstr>
      <vt:lpstr>Solution</vt:lpstr>
    </vt:vector>
  </TitlesOfParts>
  <Company>OTTERI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MECHANICS</dc:title>
  <dc:creator>S R MOHIDEEN</dc:creator>
  <cp:lastModifiedBy>S R MOHIDEEN</cp:lastModifiedBy>
  <cp:revision>175</cp:revision>
  <dcterms:created xsi:type="dcterms:W3CDTF">2012-01-07T15:28:18Z</dcterms:created>
  <dcterms:modified xsi:type="dcterms:W3CDTF">2012-01-25T16:20:11Z</dcterms:modified>
</cp:coreProperties>
</file>