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38" r:id="rId3"/>
    <p:sldId id="359" r:id="rId4"/>
    <p:sldId id="360" r:id="rId5"/>
    <p:sldId id="361" r:id="rId6"/>
    <p:sldId id="362" r:id="rId7"/>
    <p:sldId id="363" r:id="rId8"/>
    <p:sldId id="364" r:id="rId9"/>
    <p:sldId id="365" r:id="rId10"/>
    <p:sldId id="366" r:id="rId11"/>
    <p:sldId id="367" r:id="rId12"/>
    <p:sldId id="368" r:id="rId13"/>
    <p:sldId id="369" r:id="rId14"/>
    <p:sldId id="370" r:id="rId15"/>
    <p:sldId id="371" r:id="rId16"/>
    <p:sldId id="372" r:id="rId17"/>
    <p:sldId id="3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9513"/>
    <a:srgbClr val="00277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27" autoAdjust="0"/>
    <p:restoredTop sz="86329" autoAdjust="0"/>
  </p:normalViewPr>
  <p:slideViewPr>
    <p:cSldViewPr>
      <p:cViewPr>
        <p:scale>
          <a:sx n="75" d="100"/>
          <a:sy n="75" d="100"/>
        </p:scale>
        <p:origin x="-906" y="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CA2A3-DB1C-41F4-9F70-7712A027AF5C}" type="datetimeFigureOut">
              <a:rPr lang="en-US" smtClean="0"/>
              <a:pPr/>
              <a:t>4/1/2012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D7ED0-6E4E-4481-AC49-A8768C488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D7ED0-6E4E-4481-AC49-A8768C48882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D7ED0-6E4E-4481-AC49-A8768C48882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4BF79-E218-48CA-BB3C-1720D4A49178}" type="datetime1">
              <a:rPr lang="en-US" smtClean="0"/>
              <a:pPr/>
              <a:t>4/1/2012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1A10-5253-4929-A3FC-0326E7C86201}" type="datetime1">
              <a:rPr lang="en-US" smtClean="0"/>
              <a:pPr/>
              <a:t>4/1/2012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714B-7717-4765-95CB-F6D78BEAD4FB}" type="datetime1">
              <a:rPr lang="en-US" smtClean="0"/>
              <a:pPr/>
              <a:t>4/1/2012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943600" cy="1143000"/>
          </a:xfrm>
          <a:solidFill>
            <a:srgbClr val="199513"/>
          </a:solidFill>
        </p:spPr>
        <p:txBody>
          <a:bodyPr/>
          <a:lstStyle>
            <a:lvl1pPr>
              <a:defRPr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256213" y="6247901"/>
            <a:ext cx="2973387" cy="610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6248400"/>
            <a:ext cx="91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 descr="bevelg1"/>
          <p:cNvPicPr>
            <a:picLocks noChangeAspect="1" noChangeArrowheads="1" noCrop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1"/>
            <a:ext cx="1295400" cy="1202872"/>
          </a:xfrm>
          <a:prstGeom prst="rect">
            <a:avLst/>
          </a:prstGeom>
          <a:noFill/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0"/>
            <a:ext cx="838200" cy="381000"/>
          </a:xfrm>
        </p:spPr>
        <p:txBody>
          <a:bodyPr/>
          <a:lstStyle>
            <a:lvl1pPr>
              <a:defRPr b="1"/>
            </a:lvl1pPr>
          </a:lstStyle>
          <a:p>
            <a:fld id="{4FABECFD-5E5C-4EA4-9EED-4BBB22FF27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500B-5014-4C47-A7D3-9767B23363B0}" type="datetime1">
              <a:rPr lang="en-US" smtClean="0"/>
              <a:pPr/>
              <a:t>4/1/2012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C91A0-8149-4DA9-8132-BF26A6ACADC2}" type="datetime1">
              <a:rPr lang="en-US" smtClean="0"/>
              <a:pPr/>
              <a:t>4/1/2012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C9ACD-56CA-4774-84AD-8A858B5D932D}" type="datetime1">
              <a:rPr lang="en-US" smtClean="0"/>
              <a:pPr/>
              <a:t>4/1/2012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5A14-D397-472C-984A-AE3EEC929B50}" type="datetime1">
              <a:rPr lang="en-US" smtClean="0"/>
              <a:pPr/>
              <a:t>4/1/2012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39BE-29E0-4C37-B1B6-3746DBDBEBAB}" type="datetime1">
              <a:rPr lang="en-US" smtClean="0"/>
              <a:pPr/>
              <a:t>4/1/2012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4EC7-750F-4DA5-AE37-521DDC046F3E}" type="datetime1">
              <a:rPr lang="en-US" smtClean="0"/>
              <a:pPr/>
              <a:t>4/1/2012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43C3E-7CFB-4CB9-806B-0F6CF28126EA}" type="datetime1">
              <a:rPr lang="en-US" smtClean="0"/>
              <a:pPr/>
              <a:t>4/1/2012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CE968-054E-4CB0-A6CA-A661D4EA238C}" type="datetime1">
              <a:rPr lang="en-US" smtClean="0"/>
              <a:pPr/>
              <a:t>4/1/2012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11" Type="http://schemas.openxmlformats.org/officeDocument/2006/relationships/image" Target="../media/image3.gif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Rocket 1.bmp"/>
          <p:cNvPicPr>
            <a:picLocks noChangeAspect="1"/>
          </p:cNvPicPr>
          <p:nvPr/>
        </p:nvPicPr>
        <p:blipFill>
          <a:blip r:embed="rId3"/>
          <a:srcRect r="85553" b="65556"/>
          <a:stretch>
            <a:fillRect/>
          </a:stretch>
        </p:blipFill>
        <p:spPr>
          <a:xfrm>
            <a:off x="5638800" y="0"/>
            <a:ext cx="1419521" cy="2895600"/>
          </a:xfrm>
          <a:prstGeom prst="rect">
            <a:avLst/>
          </a:prstGeom>
        </p:spPr>
      </p:pic>
      <p:pic>
        <p:nvPicPr>
          <p:cNvPr id="8" name="Picture 30" descr="AABUROU0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81200"/>
            <a:ext cx="2514600" cy="2845861"/>
          </a:xfrm>
          <a:prstGeom prst="rect">
            <a:avLst/>
          </a:prstGeom>
          <a:noFill/>
        </p:spPr>
      </p:pic>
      <p:pic>
        <p:nvPicPr>
          <p:cNvPr id="11" name="Picture 18" descr="msotw9_temp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2057401"/>
            <a:ext cx="1891465" cy="15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3"/>
          <p:cNvPicPr>
            <a:picLocks noChangeAspect="1" noChangeArrowheads="1"/>
          </p:cNvPicPr>
          <p:nvPr/>
        </p:nvPicPr>
        <p:blipFill>
          <a:blip r:embed="rId6"/>
          <a:srcRect b="13600"/>
          <a:stretch>
            <a:fillRect/>
          </a:stretch>
        </p:blipFill>
        <p:spPr bwMode="auto">
          <a:xfrm>
            <a:off x="0" y="0"/>
            <a:ext cx="221497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05000" y="304800"/>
            <a:ext cx="39909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AADFPSM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658624"/>
            <a:ext cx="1905000" cy="2199376"/>
          </a:xfrm>
          <a:prstGeom prst="rect">
            <a:avLst/>
          </a:prstGeom>
          <a:noFill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9"/>
          <a:srcRect l="3742" t="63127" r="5967" b="1207"/>
          <a:stretch>
            <a:fillRect/>
          </a:stretch>
        </p:blipFill>
        <p:spPr>
          <a:xfrm>
            <a:off x="1524000" y="4343400"/>
            <a:ext cx="7086600" cy="18288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467600" y="5942013"/>
            <a:ext cx="13731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 descr="bevelg1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10400" y="0"/>
            <a:ext cx="2133600" cy="19812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352800" y="5943600"/>
            <a:ext cx="38877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743201"/>
            <a:ext cx="9144000" cy="1676399"/>
          </a:xfrm>
          <a:noFill/>
          <a:effectLst>
            <a:reflection blurRad="6350" stA="50000" endA="300" endPos="90000" dir="5400000" sy="-100000" algn="bl" rotWithShape="0"/>
          </a:effectLst>
        </p:spPr>
        <p:txBody>
          <a:bodyPr>
            <a:noAutofit/>
            <a:scene3d>
              <a:camera prst="isometricOffAxis2Top"/>
              <a:lightRig rig="sunset" dir="t"/>
            </a:scene3d>
            <a:sp3d z="38100" prstMaterial="dkEdge">
              <a:bevelT w="31750"/>
            </a:sp3d>
          </a:bodyPr>
          <a:lstStyle/>
          <a:p>
            <a:r>
              <a:rPr lang="en-US" sz="10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alpha val="88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ENGINEERING MECHANICS</a:t>
            </a:r>
            <a:endParaRPr lang="en-US" sz="10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alpha val="88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33800" y="2286000"/>
            <a:ext cx="2173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2Left"/>
              <a:lightRig rig="threePt" dir="t"/>
            </a:scene3d>
            <a:sp3d extrusionH="114300">
              <a:bevelT/>
              <a:extrusionClr>
                <a:schemeClr val="tx1"/>
              </a:extrusionClr>
            </a:sp3d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 107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0400" y="5105400"/>
            <a:ext cx="2895600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Lecture 11</a:t>
            </a:r>
            <a:endParaRPr lang="en-IN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0" grpId="0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048000"/>
            <a:ext cx="60293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Impact (Contd.)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If the velocities of the two particles are directed along the line of impact, the impact is said to be a </a:t>
            </a:r>
            <a:r>
              <a:rPr lang="en-US" sz="2400" i="1" dirty="0" smtClean="0"/>
              <a:t>direct impact</a:t>
            </a:r>
          </a:p>
          <a:p>
            <a:r>
              <a:rPr lang="en-US" sz="2400" i="1" dirty="0" smtClean="0"/>
              <a:t>If </a:t>
            </a:r>
            <a:r>
              <a:rPr lang="en-US" sz="2400" dirty="0" smtClean="0"/>
              <a:t>either or both particles move along a line other than the line of impact, the impact is said to be an </a:t>
            </a:r>
            <a:r>
              <a:rPr lang="en-US" sz="2400" i="1" dirty="0" smtClean="0"/>
              <a:t>oblique impact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2743200"/>
            <a:ext cx="21717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2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3725" y="990600"/>
            <a:ext cx="22002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Direct Central Impact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9154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Consider two particles </a:t>
            </a:r>
            <a:r>
              <a:rPr lang="en-US" i="1" dirty="0" smtClean="0"/>
              <a:t>A and B, of mass </a:t>
            </a:r>
            <a:r>
              <a:rPr lang="en-US" i="1" dirty="0" err="1" smtClean="0"/>
              <a:t>m</a:t>
            </a:r>
            <a:r>
              <a:rPr lang="en-US" i="1" baseline="-25000" dirty="0" err="1" smtClean="0"/>
              <a:t>A</a:t>
            </a:r>
            <a:r>
              <a:rPr lang="en-US" i="1" dirty="0" smtClean="0"/>
              <a:t> and                                                   </a:t>
            </a:r>
            <a:r>
              <a:rPr lang="en-US" i="1" dirty="0" err="1" smtClean="0"/>
              <a:t>m</a:t>
            </a:r>
            <a:r>
              <a:rPr lang="en-US" i="1" baseline="-25000" dirty="0" err="1" smtClean="0"/>
              <a:t>B</a:t>
            </a:r>
            <a:r>
              <a:rPr lang="en-US" i="1" dirty="0" smtClean="0"/>
              <a:t>, which are moving </a:t>
            </a:r>
            <a:r>
              <a:rPr lang="en-US" dirty="0" smtClean="0"/>
              <a:t>in the same straight line                                                          and to the right with known velocities </a:t>
            </a:r>
            <a:r>
              <a:rPr lang="en-US" dirty="0" err="1" smtClean="0"/>
              <a:t>v</a:t>
            </a:r>
            <a:r>
              <a:rPr lang="en-US" i="1" baseline="-25000" dirty="0" err="1" smtClean="0"/>
              <a:t>A</a:t>
            </a:r>
            <a:r>
              <a:rPr lang="en-US" i="1" dirty="0" smtClean="0"/>
              <a:t> and </a:t>
            </a:r>
            <a:r>
              <a:rPr lang="en-US" dirty="0" err="1" smtClean="0"/>
              <a:t>v</a:t>
            </a:r>
            <a:r>
              <a:rPr lang="en-US" i="1" baseline="-25000" dirty="0" err="1" smtClean="0"/>
              <a:t>B</a:t>
            </a:r>
            <a:r>
              <a:rPr lang="en-US" i="1" dirty="0" smtClean="0"/>
              <a:t>                                             (as shown in Fig. a). </a:t>
            </a:r>
          </a:p>
          <a:p>
            <a:r>
              <a:rPr lang="en-US" i="1" dirty="0" smtClean="0"/>
              <a:t>If </a:t>
            </a:r>
            <a:r>
              <a:rPr lang="en-US" i="1" dirty="0" err="1" smtClean="0"/>
              <a:t>v</a:t>
            </a:r>
            <a:r>
              <a:rPr lang="en-US" i="1" baseline="-25000" dirty="0" err="1" smtClean="0"/>
              <a:t>A</a:t>
            </a:r>
            <a:r>
              <a:rPr lang="en-US" i="1" dirty="0" smtClean="0"/>
              <a:t> is larger than </a:t>
            </a:r>
            <a:r>
              <a:rPr lang="en-US" i="1" dirty="0" err="1" smtClean="0"/>
              <a:t>v</a:t>
            </a:r>
            <a:r>
              <a:rPr lang="en-US" i="1" baseline="-25000" dirty="0" err="1" smtClean="0"/>
              <a:t>B</a:t>
            </a:r>
            <a:r>
              <a:rPr lang="en-US" i="1" dirty="0" smtClean="0"/>
              <a:t>, particle A will eventually strike </a:t>
            </a:r>
            <a:r>
              <a:rPr lang="en-US" dirty="0" smtClean="0"/>
              <a:t>particle </a:t>
            </a:r>
            <a:r>
              <a:rPr lang="en-US" i="1" dirty="0" smtClean="0"/>
              <a:t>B. </a:t>
            </a:r>
          </a:p>
          <a:p>
            <a:r>
              <a:rPr lang="en-US" i="1" dirty="0" smtClean="0"/>
              <a:t>Under the impact, the two particles, will deform and,                                     at the </a:t>
            </a:r>
            <a:r>
              <a:rPr lang="en-US" dirty="0" smtClean="0"/>
              <a:t>end of the period of deformation, they will have                                     the same velocity u (as in Fig. </a:t>
            </a:r>
            <a:r>
              <a:rPr lang="en-US" i="1" dirty="0" smtClean="0"/>
              <a:t>b).</a:t>
            </a:r>
          </a:p>
          <a:p>
            <a:r>
              <a:rPr lang="en-US" i="1" dirty="0" smtClean="0"/>
              <a:t> A period of restitution will then take place, at the end </a:t>
            </a:r>
            <a:r>
              <a:rPr lang="en-US" dirty="0" smtClean="0"/>
              <a:t>of                                      which, depending upon the magnitude of the impact                                        forces and upon the materials involved, the two particles either will have regained their original shape or will stay permanently deformed. </a:t>
            </a:r>
          </a:p>
          <a:p>
            <a:r>
              <a:rPr lang="en-US" dirty="0" smtClean="0"/>
              <a:t>It is needed  to determine the velocities </a:t>
            </a:r>
            <a:r>
              <a:rPr lang="en-US" dirty="0" err="1" smtClean="0"/>
              <a:t>v’</a:t>
            </a:r>
            <a:r>
              <a:rPr lang="en-US" i="1" baseline="-25000" dirty="0" err="1" smtClean="0"/>
              <a:t>A</a:t>
            </a:r>
            <a:r>
              <a:rPr lang="en-US" i="1" dirty="0" smtClean="0"/>
              <a:t> and </a:t>
            </a:r>
            <a:r>
              <a:rPr lang="en-US" i="1" dirty="0" err="1" smtClean="0"/>
              <a:t>v’</a:t>
            </a:r>
            <a:r>
              <a:rPr lang="en-US" i="1" baseline="-25000" dirty="0" err="1" smtClean="0"/>
              <a:t>B</a:t>
            </a:r>
            <a:r>
              <a:rPr lang="en-US" i="1" dirty="0" smtClean="0"/>
              <a:t> of the particles at the </a:t>
            </a:r>
            <a:r>
              <a:rPr lang="en-US" dirty="0" smtClean="0"/>
              <a:t>end of the period of restitution (</a:t>
            </a:r>
            <a:r>
              <a:rPr lang="en-US" dirty="0" err="1" smtClean="0"/>
              <a:t>Fig.c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5334000"/>
            <a:ext cx="29241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100" b="1" dirty="0" smtClean="0"/>
              <a:t>Direct Central Impact (Contd.)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Considering first the two particles as a single system, we note that there is no impulsive, external force. </a:t>
            </a:r>
          </a:p>
          <a:p>
            <a:r>
              <a:rPr lang="en-US" dirty="0" smtClean="0"/>
              <a:t>Thus, the total momentum of the two particles is conserved, and we write</a:t>
            </a:r>
          </a:p>
          <a:p>
            <a:endParaRPr lang="en-US" dirty="0" smtClean="0"/>
          </a:p>
          <a:p>
            <a:r>
              <a:rPr lang="en-US" dirty="0" smtClean="0"/>
              <a:t>Since all the velocities considered are directed along the same axis, we can replace the equation obtained by the following relation involving only scalar components: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positive value for any of the scalar quantities </a:t>
            </a:r>
            <a:r>
              <a:rPr lang="en-US" i="1" dirty="0" err="1" smtClean="0"/>
              <a:t>v</a:t>
            </a:r>
            <a:r>
              <a:rPr lang="en-US" i="1" baseline="-25000" dirty="0" err="1" smtClean="0"/>
              <a:t>A</a:t>
            </a:r>
            <a:r>
              <a:rPr lang="en-US" i="1" dirty="0" smtClean="0"/>
              <a:t>, </a:t>
            </a:r>
            <a:r>
              <a:rPr lang="en-US" i="1" dirty="0" err="1" smtClean="0"/>
              <a:t>v</a:t>
            </a:r>
            <a:r>
              <a:rPr lang="en-US" i="1" baseline="-25000" dirty="0" err="1" smtClean="0"/>
              <a:t>B</a:t>
            </a:r>
            <a:r>
              <a:rPr lang="en-US" i="1" dirty="0" smtClean="0"/>
              <a:t>, </a:t>
            </a:r>
            <a:r>
              <a:rPr lang="en-US" i="1" dirty="0" err="1" smtClean="0"/>
              <a:t>v’</a:t>
            </a:r>
            <a:r>
              <a:rPr lang="en-US" i="1" baseline="-25000" dirty="0" err="1" smtClean="0"/>
              <a:t>A</a:t>
            </a:r>
            <a:r>
              <a:rPr lang="en-US" i="1" dirty="0" smtClean="0"/>
              <a:t>, or </a:t>
            </a:r>
            <a:r>
              <a:rPr lang="en-US" i="1" dirty="0" err="1" smtClean="0"/>
              <a:t>v’</a:t>
            </a:r>
            <a:r>
              <a:rPr lang="en-US" i="1" baseline="-25000" dirty="0" err="1" smtClean="0"/>
              <a:t>B</a:t>
            </a:r>
            <a:r>
              <a:rPr lang="en-US" i="1" baseline="-25000" dirty="0" smtClean="0"/>
              <a:t> </a:t>
            </a:r>
            <a:r>
              <a:rPr lang="en-US" dirty="0" smtClean="0"/>
              <a:t>means that the corresponding vector is directed to the right; </a:t>
            </a:r>
          </a:p>
          <a:p>
            <a:r>
              <a:rPr lang="en-US" dirty="0" smtClean="0"/>
              <a:t>A negative value indicates that the corresponding vector is directed to the left.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209800"/>
            <a:ext cx="395451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199" y="3657600"/>
            <a:ext cx="405492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0"/>
            <a:ext cx="43576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3886200"/>
            <a:ext cx="4191000" cy="805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3124200"/>
            <a:ext cx="291509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Coefficient of Restitution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To obtain the velocities </a:t>
            </a:r>
            <a:r>
              <a:rPr lang="en-US" sz="2000" dirty="0" err="1" smtClean="0"/>
              <a:t>v’</a:t>
            </a:r>
            <a:r>
              <a:rPr lang="en-US" sz="2000" i="1" baseline="-25000" dirty="0" err="1" smtClean="0"/>
              <a:t>A</a:t>
            </a:r>
            <a:r>
              <a:rPr lang="en-US" sz="2000" i="1" baseline="-25000" dirty="0" smtClean="0"/>
              <a:t> </a:t>
            </a:r>
            <a:r>
              <a:rPr lang="en-US" sz="2000" i="1" dirty="0" smtClean="0"/>
              <a:t>and </a:t>
            </a:r>
            <a:r>
              <a:rPr lang="en-US" sz="2000" i="1" dirty="0" err="1" smtClean="0"/>
              <a:t>v’</a:t>
            </a:r>
            <a:r>
              <a:rPr lang="en-US" sz="2000" i="1" baseline="-25000" dirty="0" err="1" smtClean="0"/>
              <a:t>B</a:t>
            </a:r>
            <a:r>
              <a:rPr lang="en-US" sz="2000" i="1" dirty="0" smtClean="0"/>
              <a:t>, it is necessary to establish a </a:t>
            </a:r>
            <a:r>
              <a:rPr lang="en-US" sz="2000" dirty="0" smtClean="0"/>
              <a:t>second relation between the scalars </a:t>
            </a:r>
            <a:r>
              <a:rPr lang="en-US" sz="2000" dirty="0" err="1" smtClean="0"/>
              <a:t>v’</a:t>
            </a:r>
            <a:r>
              <a:rPr lang="en-US" sz="2000" i="1" baseline="-25000" dirty="0" err="1" smtClean="0"/>
              <a:t>A</a:t>
            </a:r>
            <a:r>
              <a:rPr lang="en-US" sz="2000" i="1" dirty="0" smtClean="0"/>
              <a:t> and  </a:t>
            </a:r>
            <a:r>
              <a:rPr lang="en-US" sz="2000" i="1" dirty="0" err="1" smtClean="0"/>
              <a:t>v’</a:t>
            </a:r>
            <a:r>
              <a:rPr lang="en-US" sz="2000" i="1" baseline="-25000" dirty="0" err="1" smtClean="0"/>
              <a:t>B</a:t>
            </a:r>
            <a:r>
              <a:rPr lang="en-US" sz="2000" i="1" baseline="-25000" dirty="0" smtClean="0"/>
              <a:t> </a:t>
            </a:r>
            <a:r>
              <a:rPr lang="en-US" sz="2000" i="1" dirty="0" smtClean="0"/>
              <a:t>. </a:t>
            </a:r>
          </a:p>
          <a:p>
            <a:r>
              <a:rPr lang="en-US" sz="2000" i="1" dirty="0" smtClean="0"/>
              <a:t>For this purpose, let </a:t>
            </a:r>
            <a:r>
              <a:rPr lang="en-US" sz="2000" dirty="0" smtClean="0"/>
              <a:t>us now consider the motion of particle </a:t>
            </a:r>
            <a:r>
              <a:rPr lang="en-US" sz="2000" i="1" dirty="0" smtClean="0"/>
              <a:t>A during the period of </a:t>
            </a:r>
            <a:r>
              <a:rPr lang="en-US" sz="2000" dirty="0" smtClean="0"/>
              <a:t>deformation and apply the principle of impulse and momentum.</a:t>
            </a:r>
          </a:p>
          <a:p>
            <a:r>
              <a:rPr lang="en-US" sz="2000" dirty="0" smtClean="0"/>
              <a:t>Since the only impulsive force acting on </a:t>
            </a:r>
            <a:r>
              <a:rPr lang="en-US" sz="2000" i="1" dirty="0" smtClean="0"/>
              <a:t>A during this period is </a:t>
            </a:r>
            <a:r>
              <a:rPr lang="en-US" sz="2000" dirty="0" smtClean="0"/>
              <a:t>the force P exerted by </a:t>
            </a:r>
            <a:r>
              <a:rPr lang="en-US" sz="2000" i="1" dirty="0" smtClean="0"/>
              <a:t>B (Fig. a), we write, using again scalar </a:t>
            </a:r>
            <a:r>
              <a:rPr lang="en-US" sz="2000" dirty="0" smtClean="0"/>
              <a:t>components,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 lvl="1"/>
            <a:r>
              <a:rPr lang="en-US" sz="1600" dirty="0" smtClean="0"/>
              <a:t>where the integral extends over the period of deformation. 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Considering now the motion of </a:t>
            </a:r>
            <a:r>
              <a:rPr lang="en-US" sz="2000" i="1" dirty="0" smtClean="0"/>
              <a:t>A during the period of restitution, and denoting </a:t>
            </a:r>
            <a:r>
              <a:rPr lang="en-US" sz="2000" dirty="0" smtClean="0"/>
              <a:t>by R the force exerted by </a:t>
            </a:r>
            <a:r>
              <a:rPr lang="en-US" sz="2000" i="1" dirty="0" smtClean="0"/>
              <a:t>B on A during this period (Fig. b), </a:t>
            </a:r>
            <a:r>
              <a:rPr lang="en-US" sz="2000" dirty="0" smtClean="0"/>
              <a:t>we have</a:t>
            </a:r>
          </a:p>
          <a:p>
            <a:endParaRPr lang="en-US" sz="2000" dirty="0" smtClean="0"/>
          </a:p>
          <a:p>
            <a:pPr lvl="1"/>
            <a:r>
              <a:rPr lang="en-US" sz="1600" dirty="0" smtClean="0"/>
              <a:t>where the integral extends over the period of restitution.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5334000"/>
            <a:ext cx="306977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Coefficient of Restitution  (Contd.)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The ratio of the magnitudes of the impulses corresponding, respectively, to the period of restitution and to the period of deformation is called the </a:t>
            </a:r>
            <a:r>
              <a:rPr lang="en-US" sz="2000" i="1" dirty="0" smtClean="0"/>
              <a:t>coefficient of restitution </a:t>
            </a:r>
            <a:r>
              <a:rPr lang="en-US" sz="2000" dirty="0" smtClean="0"/>
              <a:t>and is denoted by </a:t>
            </a:r>
            <a:r>
              <a:rPr lang="en-US" sz="2000" i="1" dirty="0" smtClean="0"/>
              <a:t>e. </a:t>
            </a:r>
          </a:p>
          <a:p>
            <a:endParaRPr lang="en-US" sz="2000" i="1" dirty="0" smtClean="0"/>
          </a:p>
          <a:p>
            <a:r>
              <a:rPr lang="en-US" sz="2000" dirty="0" smtClean="0"/>
              <a:t>The value of the coefficient </a:t>
            </a:r>
            <a:r>
              <a:rPr lang="en-US" sz="2000" i="1" dirty="0" smtClean="0"/>
              <a:t>e is always between 0 and 1.(</a:t>
            </a:r>
            <a:r>
              <a:rPr lang="en-US" sz="2000" i="1" dirty="0" err="1" smtClean="0"/>
              <a:t>e</a:t>
            </a:r>
            <a:r>
              <a:rPr lang="en-US" sz="2000" i="1" baseline="-25000" dirty="0" err="1" smtClean="0"/>
              <a:t>elastic</a:t>
            </a:r>
            <a:r>
              <a:rPr lang="en-US" sz="2000" i="1" dirty="0" smtClean="0"/>
              <a:t>=1, </a:t>
            </a:r>
            <a:r>
              <a:rPr lang="en-US" sz="2000" i="1" dirty="0" err="1" smtClean="0"/>
              <a:t>e</a:t>
            </a:r>
            <a:r>
              <a:rPr lang="en-US" sz="2000" i="1" baseline="-25000" dirty="0" err="1" smtClean="0"/>
              <a:t>plastic</a:t>
            </a:r>
            <a:r>
              <a:rPr lang="en-US" sz="2000" i="1" dirty="0" smtClean="0"/>
              <a:t>=0)</a:t>
            </a:r>
          </a:p>
          <a:p>
            <a:r>
              <a:rPr lang="en-US" sz="2000" i="1" dirty="0" smtClean="0"/>
              <a:t> It depends </a:t>
            </a:r>
            <a:r>
              <a:rPr lang="en-US" sz="2000" dirty="0" smtClean="0"/>
              <a:t>to a large extent on the two materials involved, but it also varies considerably with the impact velocity and the shape and size of the two colliding bodies.</a:t>
            </a:r>
          </a:p>
          <a:p>
            <a:r>
              <a:rPr lang="en-US" sz="2000" dirty="0" smtClean="0"/>
              <a:t>Substituting for the two impulses and we write</a:t>
            </a:r>
          </a:p>
          <a:p>
            <a:r>
              <a:rPr lang="en-US" sz="2000" dirty="0" smtClean="0"/>
              <a:t>A similar analysis of particle </a:t>
            </a:r>
            <a:r>
              <a:rPr lang="en-US" sz="2000" i="1" dirty="0" smtClean="0"/>
              <a:t>B leads to the relation</a:t>
            </a:r>
          </a:p>
          <a:p>
            <a:endParaRPr lang="en-US" sz="2000" i="1" dirty="0" smtClean="0"/>
          </a:p>
          <a:p>
            <a:r>
              <a:rPr lang="en-US" sz="2000" i="1" dirty="0" smtClean="0"/>
              <a:t>Adding the two </a:t>
            </a:r>
          </a:p>
          <a:p>
            <a:pPr>
              <a:buNone/>
            </a:pPr>
            <a:endParaRPr lang="en-US" sz="2000" i="1" dirty="0" smtClean="0"/>
          </a:p>
          <a:p>
            <a:r>
              <a:rPr lang="en-US" sz="2000" dirty="0" smtClean="0"/>
              <a:t>Since </a:t>
            </a:r>
            <a:r>
              <a:rPr lang="en-US" sz="2000" i="1" dirty="0" err="1" smtClean="0"/>
              <a:t>v’</a:t>
            </a:r>
            <a:r>
              <a:rPr lang="en-US" sz="2000" i="1" baseline="-25000" dirty="0" err="1" smtClean="0"/>
              <a:t>B</a:t>
            </a:r>
            <a:r>
              <a:rPr lang="en-US" sz="2000" i="1" baseline="-25000" dirty="0" smtClean="0"/>
              <a:t> </a:t>
            </a:r>
            <a:r>
              <a:rPr lang="en-US" sz="2000" i="1" dirty="0" smtClean="0"/>
              <a:t>– </a:t>
            </a:r>
            <a:r>
              <a:rPr lang="en-US" sz="2000" i="1" dirty="0" err="1" smtClean="0"/>
              <a:t>v’</a:t>
            </a:r>
            <a:r>
              <a:rPr lang="en-US" sz="2000" i="1" baseline="-25000" dirty="0" err="1" smtClean="0"/>
              <a:t>A</a:t>
            </a:r>
            <a:r>
              <a:rPr lang="en-US" sz="2000" i="1" dirty="0" smtClean="0"/>
              <a:t> represents the relative velocity of the two particles </a:t>
            </a:r>
            <a:r>
              <a:rPr lang="en-US" sz="2000" dirty="0" smtClean="0"/>
              <a:t>after impact and </a:t>
            </a:r>
            <a:r>
              <a:rPr lang="en-US" sz="2000" i="1" dirty="0" err="1" smtClean="0"/>
              <a:t>v</a:t>
            </a:r>
            <a:r>
              <a:rPr lang="en-US" sz="2000" i="1" baseline="-25000" dirty="0" err="1" smtClean="0"/>
              <a:t>A</a:t>
            </a:r>
            <a:r>
              <a:rPr lang="en-US" sz="2000" i="1" dirty="0" smtClean="0"/>
              <a:t> - </a:t>
            </a:r>
            <a:r>
              <a:rPr lang="en-US" sz="2000" i="1" dirty="0" err="1" smtClean="0"/>
              <a:t>v</a:t>
            </a:r>
            <a:r>
              <a:rPr lang="en-US" sz="2000" i="1" baseline="-25000" dirty="0" err="1" smtClean="0"/>
              <a:t>B</a:t>
            </a:r>
            <a:r>
              <a:rPr lang="en-US" sz="2000" i="1" dirty="0" smtClean="0"/>
              <a:t> represents their relative velocity before </a:t>
            </a:r>
            <a:r>
              <a:rPr lang="en-US" sz="2000" dirty="0" smtClean="0"/>
              <a:t>impact, formula expresses that </a:t>
            </a:r>
            <a:r>
              <a:rPr lang="en-US" sz="2000" i="1" dirty="0" smtClean="0"/>
              <a:t>the relative velocity of the two particles after impact can be obtained by multiplying their relative velocity before impact by                                                                   the coefficient of restitution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657600"/>
            <a:ext cx="12573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828800"/>
            <a:ext cx="1143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4114800"/>
            <a:ext cx="12573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7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4648200"/>
            <a:ext cx="3590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7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6467475"/>
            <a:ext cx="20478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A 20-Mg railroad car moving at a speed of 0.5 m/s to the right collides with a 35-Mg car which is at rest. If after the collision the 35-Mg car is observed to move to the right at a speed of 0.3 m/s, determine the coefficient of restitution between the two cars.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to Problem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</a:t>
            </a:r>
            <a:r>
              <a:rPr lang="en-US" sz="2800" dirty="0" smtClean="0"/>
              <a:t>total momentum of the two cars is </a:t>
            </a:r>
            <a:r>
              <a:rPr lang="en-US" sz="2800" dirty="0" smtClean="0"/>
              <a:t>conserved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 smtClean="0"/>
              <a:t>coefficient of restitution is obtained by writing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05000"/>
            <a:ext cx="83813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581400"/>
            <a:ext cx="403497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4038600"/>
            <a:ext cx="6487886" cy="30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4419600"/>
            <a:ext cx="418338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5410200"/>
            <a:ext cx="607111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Two identical cars </a:t>
            </a:r>
            <a:r>
              <a:rPr lang="en-US" sz="2400" i="1" dirty="0" smtClean="0"/>
              <a:t>A and B are at rest on a loading dock with </a:t>
            </a:r>
            <a:r>
              <a:rPr lang="en-US" sz="2400" i="1" dirty="0" smtClean="0"/>
              <a:t>brakes </a:t>
            </a:r>
            <a:r>
              <a:rPr lang="en-US" sz="2400" dirty="0" smtClean="0"/>
              <a:t>released</a:t>
            </a:r>
            <a:r>
              <a:rPr lang="en-US" sz="2400" dirty="0" smtClean="0"/>
              <a:t>. Car </a:t>
            </a:r>
            <a:r>
              <a:rPr lang="en-US" sz="2400" i="1" dirty="0" smtClean="0"/>
              <a:t>C, of a slightly different style but of the same </a:t>
            </a:r>
            <a:r>
              <a:rPr lang="en-US" sz="2400" i="1" dirty="0" smtClean="0"/>
              <a:t>weight, </a:t>
            </a:r>
            <a:r>
              <a:rPr lang="en-US" sz="2400" dirty="0" smtClean="0"/>
              <a:t>has </a:t>
            </a:r>
            <a:r>
              <a:rPr lang="en-US" sz="2400" dirty="0" smtClean="0"/>
              <a:t>been pushed by dockworkers and hits car </a:t>
            </a:r>
            <a:r>
              <a:rPr lang="en-US" sz="2400" i="1" dirty="0" smtClean="0"/>
              <a:t>B with a velocity </a:t>
            </a:r>
            <a:r>
              <a:rPr lang="en-US" sz="2400" i="1" dirty="0" smtClean="0"/>
              <a:t>of </a:t>
            </a:r>
            <a:r>
              <a:rPr lang="en-US" sz="2400" dirty="0" smtClean="0"/>
              <a:t>1.5 </a:t>
            </a:r>
            <a:r>
              <a:rPr lang="en-US" sz="2400" dirty="0" smtClean="0"/>
              <a:t>m/s. Knowing that the coefficient of restitution is 0.8 </a:t>
            </a:r>
            <a:r>
              <a:rPr lang="en-US" sz="2400" dirty="0" smtClean="0"/>
              <a:t>between </a:t>
            </a:r>
            <a:r>
              <a:rPr lang="en-US" sz="2400" i="1" dirty="0" smtClean="0"/>
              <a:t>B </a:t>
            </a:r>
            <a:r>
              <a:rPr lang="en-US" sz="2400" i="1" dirty="0" smtClean="0"/>
              <a:t>and C and 0.5 between A and B, determine the velocity of </a:t>
            </a:r>
            <a:r>
              <a:rPr lang="en-US" sz="2400" i="1" dirty="0" smtClean="0"/>
              <a:t>each </a:t>
            </a:r>
            <a:r>
              <a:rPr lang="en-US" sz="2400" dirty="0" smtClean="0"/>
              <a:t>car </a:t>
            </a:r>
            <a:r>
              <a:rPr lang="en-US" sz="2400" dirty="0" smtClean="0"/>
              <a:t>after all collisions have taken place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4316932"/>
            <a:ext cx="7620000" cy="1369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5867400"/>
            <a:ext cx="34385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Unit IV </a:t>
            </a:r>
            <a:br>
              <a:rPr lang="en-US" sz="3200" b="1" dirty="0" smtClean="0"/>
            </a:br>
            <a:r>
              <a:rPr lang="en-US" sz="3200" b="1" dirty="0" smtClean="0"/>
              <a:t>Dynamics Of Particles 	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05800" cy="5334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Review of laws of motion </a:t>
            </a:r>
          </a:p>
          <a:p>
            <a:pPr lvl="1">
              <a:buNone/>
            </a:pPr>
            <a:r>
              <a:rPr lang="en-US" dirty="0" smtClean="0"/>
              <a:t>– Newton’s law </a:t>
            </a:r>
          </a:p>
          <a:p>
            <a:pPr lvl="1">
              <a:buNone/>
            </a:pPr>
            <a:r>
              <a:rPr lang="en-US" dirty="0" smtClean="0"/>
              <a:t>– Work Energy Equation of particles</a:t>
            </a:r>
          </a:p>
          <a:p>
            <a:pPr lvl="1">
              <a:buNone/>
            </a:pPr>
            <a:r>
              <a:rPr lang="en-US" dirty="0" smtClean="0"/>
              <a:t> – Impulse and Momentum</a:t>
            </a:r>
          </a:p>
          <a:p>
            <a:pPr lvl="1">
              <a:buNone/>
            </a:pPr>
            <a:r>
              <a:rPr lang="en-US" dirty="0" smtClean="0"/>
              <a:t> – Impact of elastic bodies.</a:t>
            </a:r>
          </a:p>
          <a:p>
            <a:r>
              <a:rPr lang="en-US" sz="3600" dirty="0" smtClean="0"/>
              <a:t>Introduction to vibrations </a:t>
            </a:r>
          </a:p>
          <a:p>
            <a:pPr lvl="1">
              <a:buNone/>
            </a:pPr>
            <a:r>
              <a:rPr lang="en-US" dirty="0" smtClean="0"/>
              <a:t>- Single degree of freedom systems </a:t>
            </a:r>
          </a:p>
          <a:p>
            <a:pPr lvl="1">
              <a:buNone/>
            </a:pPr>
            <a:r>
              <a:rPr lang="en-US" dirty="0" smtClean="0"/>
              <a:t>– with and without damping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Impulse and Momentum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5181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 third basic method for the solution of problems dealing with the motion of particles is based on the principle of impulse and momentum </a:t>
            </a:r>
          </a:p>
          <a:p>
            <a:r>
              <a:rPr lang="en-US" dirty="0" smtClean="0"/>
              <a:t>This can be used to solve problems involving force, mass, velocity, and time. </a:t>
            </a:r>
          </a:p>
          <a:p>
            <a:r>
              <a:rPr lang="en-US" dirty="0" smtClean="0"/>
              <a:t>It is of particular interest in the solution of problems involving impulsive motion and problems involving impact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143000"/>
            <a:ext cx="35147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657600"/>
            <a:ext cx="35337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609600" y="54864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This impact test between an F-4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Phantom and a rigid reinforced target was to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determine the impact force as a function of time</a:t>
            </a:r>
            <a:endParaRPr lang="en-US" b="1" dirty="0">
              <a:solidFill>
                <a:srgbClr val="00B05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4419600" y="4343400"/>
            <a:ext cx="1447800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4876800"/>
            <a:ext cx="22126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981200"/>
            <a:ext cx="166524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Impulse and Momentum (Contd.)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229600" cy="56388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Consider a particle of mass </a:t>
            </a:r>
            <a:r>
              <a:rPr lang="en-US" sz="2400" i="1" dirty="0" smtClean="0"/>
              <a:t>m acted upon by a force </a:t>
            </a:r>
            <a:r>
              <a:rPr lang="en-US" sz="2400" dirty="0" smtClean="0"/>
              <a:t>F. As seen earlier, Newton’s second law can be expressed in the form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 lvl="1"/>
            <a:r>
              <a:rPr lang="en-US" sz="2000" dirty="0" smtClean="0"/>
              <a:t>where </a:t>
            </a:r>
            <a:r>
              <a:rPr lang="en-US" sz="2000" i="1" dirty="0" err="1" smtClean="0"/>
              <a:t>mv</a:t>
            </a:r>
            <a:r>
              <a:rPr lang="en-US" sz="2000" i="1" dirty="0" smtClean="0"/>
              <a:t> is the linear momentum of the particle</a:t>
            </a:r>
            <a:r>
              <a:rPr lang="en-US" sz="2000" b="1" i="1" dirty="0" smtClean="0"/>
              <a:t>.</a:t>
            </a:r>
          </a:p>
          <a:p>
            <a:r>
              <a:rPr lang="en-US" sz="2400" dirty="0" smtClean="0"/>
              <a:t> Multiplying both sides by </a:t>
            </a:r>
            <a:r>
              <a:rPr lang="en-US" sz="2400" i="1" dirty="0" err="1" smtClean="0"/>
              <a:t>dt</a:t>
            </a:r>
            <a:r>
              <a:rPr lang="en-US" sz="2400" i="1" dirty="0" smtClean="0"/>
              <a:t> and integrating from a time t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 to a time t</a:t>
            </a:r>
            <a:r>
              <a:rPr lang="en-US" sz="2400" i="1" baseline="-25000" dirty="0" smtClean="0"/>
              <a:t>2 </a:t>
            </a:r>
            <a:r>
              <a:rPr lang="en-US" sz="2400" i="1" dirty="0" smtClean="0"/>
              <a:t>, we get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Transposing the last term,</a:t>
            </a:r>
          </a:p>
          <a:p>
            <a:endParaRPr lang="en-US" sz="2400" dirty="0" smtClean="0"/>
          </a:p>
          <a:p>
            <a:r>
              <a:rPr lang="en-US" sz="2400" dirty="0" smtClean="0"/>
              <a:t>The integral term is a vector known as the </a:t>
            </a:r>
            <a:r>
              <a:rPr lang="en-US" sz="2400" i="1" dirty="0" smtClean="0"/>
              <a:t>linear impulse, </a:t>
            </a:r>
            <a:r>
              <a:rPr lang="en-US" sz="2400" dirty="0" smtClean="0"/>
              <a:t>or simply the </a:t>
            </a:r>
            <a:r>
              <a:rPr lang="en-US" sz="2400" i="1" dirty="0" smtClean="0"/>
              <a:t>impulse, of the force </a:t>
            </a:r>
            <a:r>
              <a:rPr lang="en-US" sz="2400" dirty="0" smtClean="0"/>
              <a:t>F during the interval of time considered.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3657600"/>
            <a:ext cx="214579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09800"/>
            <a:ext cx="403334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00800" cy="838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Impulse and Momentum (Contd.)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153400" cy="5410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above equation expresses that when a particle is acted upon by a force F during a given time interval, </a:t>
            </a:r>
          </a:p>
          <a:p>
            <a:pPr lvl="1"/>
            <a:r>
              <a:rPr lang="en-US" sz="1600" i="1" dirty="0" smtClean="0"/>
              <a:t>the final momentum mv2 of the particle can be obtained </a:t>
            </a:r>
          </a:p>
          <a:p>
            <a:pPr lvl="1"/>
            <a:r>
              <a:rPr lang="en-US" sz="1600" i="1" dirty="0" smtClean="0"/>
              <a:t>by adding </a:t>
            </a:r>
            <a:r>
              <a:rPr lang="en-US" sz="1600" i="1" dirty="0" err="1" smtClean="0"/>
              <a:t>vectorially</a:t>
            </a:r>
            <a:r>
              <a:rPr lang="en-US" sz="1600" i="1" dirty="0" smtClean="0"/>
              <a:t> its initial momentum mv1 and</a:t>
            </a:r>
          </a:p>
          <a:p>
            <a:pPr lvl="1"/>
            <a:r>
              <a:rPr lang="en-US" sz="1600" i="1" dirty="0" smtClean="0"/>
              <a:t> the impulse of the force F during the time interval considered</a:t>
            </a:r>
          </a:p>
          <a:p>
            <a:pPr lvl="1">
              <a:buNone/>
            </a:pPr>
            <a:r>
              <a:rPr lang="en-US" sz="1600" i="1" dirty="0" smtClean="0"/>
              <a:t>						</a:t>
            </a:r>
          </a:p>
          <a:p>
            <a:pPr lvl="1">
              <a:buNone/>
            </a:pPr>
            <a:r>
              <a:rPr lang="en-US" sz="1600" i="1" dirty="0" smtClean="0"/>
              <a:t>						</a:t>
            </a:r>
            <a:r>
              <a:rPr lang="en-US" sz="1800" i="1" dirty="0" smtClean="0"/>
              <a:t>It  can be written as</a:t>
            </a:r>
            <a:endParaRPr lang="en-US" sz="1600" i="1" dirty="0" smtClean="0"/>
          </a:p>
          <a:p>
            <a:pPr lvl="1">
              <a:buNone/>
            </a:pPr>
            <a:endParaRPr lang="en-US" sz="1600" i="1" dirty="0" smtClean="0"/>
          </a:p>
          <a:p>
            <a:pPr lvl="1">
              <a:buNone/>
            </a:pPr>
            <a:r>
              <a:rPr lang="en-US" sz="1600" i="1" dirty="0" smtClean="0"/>
              <a:t>						</a:t>
            </a:r>
          </a:p>
          <a:p>
            <a:pPr lvl="1">
              <a:buNone/>
            </a:pPr>
            <a:r>
              <a:rPr lang="en-US" sz="1600" i="1" dirty="0" smtClean="0"/>
              <a:t>						</a:t>
            </a:r>
            <a:endParaRPr lang="en-US" sz="1800" i="1" dirty="0" smtClean="0"/>
          </a:p>
          <a:p>
            <a:pPr marL="1371600" indent="-228600">
              <a:buNone/>
            </a:pPr>
            <a:r>
              <a:rPr lang="en-US" sz="1800" dirty="0" smtClean="0"/>
              <a:t>When several forces act on a particle, the impulse of each of</a:t>
            </a:r>
          </a:p>
          <a:p>
            <a:pPr marL="1371600" indent="-228600">
              <a:buNone/>
            </a:pPr>
            <a:r>
              <a:rPr lang="en-US" sz="1800" dirty="0" smtClean="0"/>
              <a:t>the forces must be considered.</a:t>
            </a:r>
          </a:p>
          <a:p>
            <a:r>
              <a:rPr lang="en-US" sz="1800" dirty="0" smtClean="0"/>
              <a:t>When a problem involves two particles or more, each particle can be considered separately and the above equation can be written for each particle. </a:t>
            </a:r>
          </a:p>
          <a:p>
            <a:r>
              <a:rPr lang="en-US" sz="1800" dirty="0" smtClean="0"/>
              <a:t>We can also add </a:t>
            </a:r>
            <a:r>
              <a:rPr lang="en-US" sz="1800" dirty="0" err="1" smtClean="0"/>
              <a:t>vectorially</a:t>
            </a:r>
            <a:r>
              <a:rPr lang="en-US" sz="1800" dirty="0" smtClean="0"/>
              <a:t> the </a:t>
            </a:r>
            <a:r>
              <a:rPr lang="en-US" sz="1800" dirty="0" err="1" smtClean="0"/>
              <a:t>momenta</a:t>
            </a:r>
            <a:r>
              <a:rPr lang="en-US" sz="1800" dirty="0" smtClean="0"/>
              <a:t> of all the particles and the impulses of all the forces involved as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3048000"/>
            <a:ext cx="239683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4191000"/>
            <a:ext cx="283464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5715000"/>
            <a:ext cx="2758966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4343400"/>
            <a:ext cx="37623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943600" cy="685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Impulse and Momentum (Contd.)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686800" cy="5410200"/>
          </a:xfrm>
        </p:spPr>
        <p:txBody>
          <a:bodyPr>
            <a:noAutofit/>
          </a:bodyPr>
          <a:lstStyle/>
          <a:p>
            <a:r>
              <a:rPr lang="en-US" sz="2000" dirty="0" smtClean="0"/>
              <a:t>If no external force is exerted on the particles or, if the sum of the external forces is zero, the second term in the equation vanishes and reduced to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A force acting on a particle during a very short time interval that is large enough to produce a definite change in momentum is called an </a:t>
            </a:r>
            <a:r>
              <a:rPr lang="en-US" sz="2000" i="1" dirty="0" smtClean="0"/>
              <a:t>impulsive force and the resulting motion is called an impulsive motion. </a:t>
            </a:r>
          </a:p>
          <a:p>
            <a:r>
              <a:rPr lang="en-US" sz="2000" i="1" dirty="0" smtClean="0"/>
              <a:t>For example, when a cricket ball is struck, the contact between </a:t>
            </a:r>
            <a:r>
              <a:rPr lang="en-US" sz="2000" dirty="0" smtClean="0"/>
              <a:t>bat and ball takes place during a very short time interval </a:t>
            </a:r>
            <a:r>
              <a:rPr lang="en-US" sz="2000" dirty="0" smtClean="0">
                <a:solidFill>
                  <a:srgbClr val="0070C0"/>
                </a:solidFill>
                <a:sym typeface="Symbol"/>
              </a:rPr>
              <a:t></a:t>
            </a:r>
            <a:r>
              <a:rPr lang="en-US" sz="2000" i="1" dirty="0" smtClean="0">
                <a:solidFill>
                  <a:srgbClr val="0070C0"/>
                </a:solidFill>
              </a:rPr>
              <a:t>t</a:t>
            </a:r>
            <a:r>
              <a:rPr lang="en-US" sz="2000" i="1" dirty="0" smtClean="0"/>
              <a:t>. </a:t>
            </a:r>
          </a:p>
          <a:p>
            <a:r>
              <a:rPr lang="en-US" sz="2000" i="1" dirty="0" smtClean="0"/>
              <a:t>But the </a:t>
            </a:r>
            <a:r>
              <a:rPr lang="en-US" sz="2000" dirty="0" smtClean="0"/>
              <a:t>average value of the force </a:t>
            </a:r>
            <a:r>
              <a:rPr lang="en-US" sz="2000" b="1" dirty="0" smtClean="0">
                <a:solidFill>
                  <a:srgbClr val="0070C0"/>
                </a:solidFill>
              </a:rPr>
              <a:t>F</a:t>
            </a:r>
            <a:r>
              <a:rPr lang="en-US" sz="2000" dirty="0" smtClean="0"/>
              <a:t> exerted by the bat on the ball is very large, and the resulting impulse </a:t>
            </a:r>
            <a:r>
              <a:rPr lang="en-US" sz="2000" dirty="0" smtClean="0">
                <a:solidFill>
                  <a:srgbClr val="0070C0"/>
                </a:solidFill>
              </a:rPr>
              <a:t>F </a:t>
            </a:r>
            <a:r>
              <a:rPr lang="en-US" sz="2000" dirty="0" smtClean="0">
                <a:solidFill>
                  <a:srgbClr val="0070C0"/>
                </a:solidFill>
                <a:sym typeface="Symbol"/>
              </a:rPr>
              <a:t></a:t>
            </a:r>
            <a:r>
              <a:rPr lang="en-US" sz="2000" i="1" dirty="0" smtClean="0">
                <a:solidFill>
                  <a:srgbClr val="0070C0"/>
                </a:solidFill>
              </a:rPr>
              <a:t>t </a:t>
            </a:r>
            <a:r>
              <a:rPr lang="en-US" sz="2000" i="1" dirty="0" smtClean="0"/>
              <a:t>is large enough to change the </a:t>
            </a:r>
            <a:r>
              <a:rPr lang="en-US" sz="2000" dirty="0" smtClean="0"/>
              <a:t>sense of motion of the ball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When impulsive forces act on a particle, the impulse equation becomes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676400"/>
            <a:ext cx="168088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5791200"/>
            <a:ext cx="227511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 automobile weighing 40 </a:t>
            </a:r>
            <a:r>
              <a:rPr lang="en-US" sz="2800" dirty="0" err="1" smtClean="0"/>
              <a:t>kN</a:t>
            </a:r>
            <a:r>
              <a:rPr lang="en-US" sz="2800" dirty="0" smtClean="0"/>
              <a:t> is driven down a 5° incline at a speed of60 km/h when the brakes are applied, causing a constant total braking force(applied by the road on the tires) of 15 </a:t>
            </a:r>
            <a:r>
              <a:rPr lang="en-US" sz="2800" dirty="0" err="1" smtClean="0"/>
              <a:t>kN.</a:t>
            </a:r>
            <a:r>
              <a:rPr lang="en-US" sz="2800" dirty="0" smtClean="0"/>
              <a:t> Determine the time taken by the automobile to come to a stop.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4191000"/>
            <a:ext cx="32956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to Problem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3962400" cy="35051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Applying the principle of impulse and momentum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Each force is constant in magnitude and direction, </a:t>
            </a:r>
          </a:p>
          <a:p>
            <a:r>
              <a:rPr lang="en-US" sz="2000" dirty="0" smtClean="0"/>
              <a:t>each corresponding impulse is equal to the product of the force and of the time interval </a:t>
            </a:r>
            <a:r>
              <a:rPr lang="en-US" sz="2000" i="1" dirty="0" smtClean="0"/>
              <a:t>t.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4300" y="1752600"/>
            <a:ext cx="52197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>
            <a:off x="4114800" y="1828800"/>
            <a:ext cx="10668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486400" y="2286000"/>
            <a:ext cx="304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5525294" y="2323306"/>
            <a:ext cx="228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315200" y="2362200"/>
            <a:ext cx="228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315200" y="2438400"/>
            <a:ext cx="228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6286500" y="19431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H="1" flipV="1">
            <a:off x="6172200" y="2819400"/>
            <a:ext cx="5334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>
            <a:off x="6629400" y="2057400"/>
            <a:ext cx="6096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409448">
            <a:off x="4286983" y="1558909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mv</a:t>
            </a:r>
            <a:r>
              <a:rPr lang="en-US" b="1" baseline="-25000" dirty="0" smtClean="0"/>
              <a:t>1</a:t>
            </a:r>
            <a:endParaRPr lang="en-US" b="1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6324600" y="1371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Wt</a:t>
            </a:r>
            <a:endParaRPr lang="en-US" b="1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6248400" y="3048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Nt</a:t>
            </a:r>
            <a:endParaRPr lang="en-US" b="1" baseline="-25000" dirty="0"/>
          </a:p>
        </p:txBody>
      </p:sp>
      <p:sp>
        <p:nvSpPr>
          <p:cNvPr id="30" name="TextBox 29"/>
          <p:cNvSpPr txBox="1"/>
          <p:nvPr/>
        </p:nvSpPr>
        <p:spPr>
          <a:xfrm rot="386941">
            <a:off x="6724413" y="1709467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Ft</a:t>
            </a:r>
            <a:endParaRPr lang="en-US" b="1" baseline="-25000" dirty="0"/>
          </a:p>
        </p:txBody>
      </p:sp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838200" y="4800600"/>
          <a:ext cx="3830638" cy="1733550"/>
        </p:xfrm>
        <a:graphic>
          <a:graphicData uri="http://schemas.openxmlformats.org/presentationml/2006/ole">
            <p:oleObj spid="_x0000_s40963" name="Equation" r:id="rId5" imgW="2920680" imgH="1320480" progId="Equation.3">
              <p:embed/>
            </p:oleObj>
          </a:graphicData>
        </a:graphic>
      </p:graphicFrame>
      <p:cxnSp>
        <p:nvCxnSpPr>
          <p:cNvPr id="32" name="Straight Arrow Connector 31"/>
          <p:cNvCxnSpPr/>
          <p:nvPr/>
        </p:nvCxnSpPr>
        <p:spPr>
          <a:xfrm>
            <a:off x="7772400" y="2209800"/>
            <a:ext cx="9906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409448">
            <a:off x="7868501" y="1876012"/>
            <a:ext cx="814153" cy="38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mv</a:t>
            </a:r>
            <a:r>
              <a:rPr lang="en-US" b="1" baseline="-25000" dirty="0" smtClean="0"/>
              <a:t>2</a:t>
            </a:r>
            <a:r>
              <a:rPr lang="en-US" b="1" dirty="0" smtClean="0"/>
              <a:t>=0</a:t>
            </a:r>
            <a:endParaRPr lang="en-US" b="1" dirty="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6">
            <a:lum bright="10000"/>
          </a:blip>
          <a:srcRect/>
          <a:stretch>
            <a:fillRect/>
          </a:stretch>
        </p:blipFill>
        <p:spPr bwMode="auto">
          <a:xfrm>
            <a:off x="990600" y="2057400"/>
            <a:ext cx="255128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7">
            <a:lum bright="10000"/>
          </a:blip>
          <a:srcRect b="22581"/>
          <a:stretch>
            <a:fillRect/>
          </a:stretch>
        </p:blipFill>
        <p:spPr bwMode="auto">
          <a:xfrm>
            <a:off x="609600" y="4343400"/>
            <a:ext cx="515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Impact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collision between two bodies which occurs</a:t>
            </a:r>
          </a:p>
          <a:p>
            <a:pPr lvl="1"/>
            <a:r>
              <a:rPr lang="en-US" dirty="0" smtClean="0"/>
              <a:t> in a very small interval of time and </a:t>
            </a:r>
          </a:p>
          <a:p>
            <a:pPr lvl="1"/>
            <a:r>
              <a:rPr lang="en-US" dirty="0" smtClean="0"/>
              <a:t>during which the two bodies exert relatively large forces on each other is called an </a:t>
            </a:r>
            <a:r>
              <a:rPr lang="en-US" i="1" dirty="0" smtClean="0"/>
              <a:t>impact. </a:t>
            </a:r>
          </a:p>
          <a:p>
            <a:r>
              <a:rPr lang="en-US" i="1" dirty="0" smtClean="0"/>
              <a:t>The common normal to the surfaces </a:t>
            </a:r>
            <a:r>
              <a:rPr lang="en-US" dirty="0" smtClean="0"/>
              <a:t>in contact during the impact is called the </a:t>
            </a:r>
            <a:r>
              <a:rPr lang="en-US" i="1" dirty="0" smtClean="0"/>
              <a:t>line of impact. </a:t>
            </a:r>
          </a:p>
          <a:p>
            <a:r>
              <a:rPr lang="en-US" i="1" dirty="0" smtClean="0"/>
              <a:t>If the </a:t>
            </a:r>
            <a:r>
              <a:rPr lang="en-US" dirty="0" smtClean="0"/>
              <a:t>mass centers on the two colliding bodies are located on this line, the impact is a </a:t>
            </a:r>
            <a:r>
              <a:rPr lang="en-US" i="1" dirty="0" smtClean="0"/>
              <a:t>central impact. </a:t>
            </a:r>
          </a:p>
          <a:p>
            <a:r>
              <a:rPr lang="en-US" i="1" dirty="0" smtClean="0"/>
              <a:t>Otherwise, the impact is said to be eccentric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9325</TotalTime>
  <Words>1416</Words>
  <Application>Microsoft Office PowerPoint</Application>
  <PresentationFormat>On-screen Show (4:3)</PresentationFormat>
  <Paragraphs>145</Paragraphs>
  <Slides>17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Equation</vt:lpstr>
      <vt:lpstr>ENGINEERING MECHANICS</vt:lpstr>
      <vt:lpstr>Unit IV  Dynamics Of Particles  </vt:lpstr>
      <vt:lpstr>Impulse and Momentum</vt:lpstr>
      <vt:lpstr>Impulse and Momentum (Contd.)</vt:lpstr>
      <vt:lpstr>Impulse and Momentum (Contd.)</vt:lpstr>
      <vt:lpstr>Impulse and Momentum (Contd.)</vt:lpstr>
      <vt:lpstr>Problem 1</vt:lpstr>
      <vt:lpstr>Solution to Problem 1</vt:lpstr>
      <vt:lpstr>Impact</vt:lpstr>
      <vt:lpstr>Impact (Contd.)</vt:lpstr>
      <vt:lpstr> Direct Central Impact </vt:lpstr>
      <vt:lpstr>Direct Central Impact (Contd.)</vt:lpstr>
      <vt:lpstr>Coefficient of Restitution</vt:lpstr>
      <vt:lpstr>Coefficient of Restitution  (Contd.)</vt:lpstr>
      <vt:lpstr>Problem 2</vt:lpstr>
      <vt:lpstr>Solution to Problem 2</vt:lpstr>
      <vt:lpstr>Slide 17</vt:lpstr>
    </vt:vector>
  </TitlesOfParts>
  <Company>OTTERI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MECHANICS</dc:title>
  <dc:creator>S R MOHIDEEN</dc:creator>
  <cp:lastModifiedBy>S R MOHIDEEN</cp:lastModifiedBy>
  <cp:revision>584</cp:revision>
  <dcterms:created xsi:type="dcterms:W3CDTF">2012-01-07T15:28:18Z</dcterms:created>
  <dcterms:modified xsi:type="dcterms:W3CDTF">2012-04-01T17:40:53Z</dcterms:modified>
</cp:coreProperties>
</file>